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3" r:id="rId2"/>
  </p:sldMasterIdLst>
  <p:notesMasterIdLst>
    <p:notesMasterId r:id="rId151"/>
  </p:notesMasterIdLst>
  <p:handoutMasterIdLst>
    <p:handoutMasterId r:id="rId152"/>
  </p:handoutMasterIdLst>
  <p:sldIdLst>
    <p:sldId id="258" r:id="rId3"/>
    <p:sldId id="964" r:id="rId4"/>
    <p:sldId id="1273" r:id="rId5"/>
    <p:sldId id="1267" r:id="rId6"/>
    <p:sldId id="259" r:id="rId7"/>
    <p:sldId id="1268" r:id="rId8"/>
    <p:sldId id="1269" r:id="rId9"/>
    <p:sldId id="1270" r:id="rId10"/>
    <p:sldId id="1271" r:id="rId11"/>
    <p:sldId id="1272" r:id="rId12"/>
    <p:sldId id="266" r:id="rId13"/>
    <p:sldId id="267" r:id="rId14"/>
    <p:sldId id="268" r:id="rId15"/>
    <p:sldId id="303" r:id="rId16"/>
    <p:sldId id="304" r:id="rId17"/>
    <p:sldId id="305" r:id="rId18"/>
    <p:sldId id="306" r:id="rId19"/>
    <p:sldId id="1274" r:id="rId20"/>
    <p:sldId id="1275" r:id="rId21"/>
    <p:sldId id="1257" r:id="rId22"/>
    <p:sldId id="1258" r:id="rId23"/>
    <p:sldId id="1259" r:id="rId24"/>
    <p:sldId id="272" r:id="rId25"/>
    <p:sldId id="274" r:id="rId26"/>
    <p:sldId id="275" r:id="rId27"/>
    <p:sldId id="276" r:id="rId28"/>
    <p:sldId id="279" r:id="rId29"/>
    <p:sldId id="1260" r:id="rId30"/>
    <p:sldId id="280" r:id="rId31"/>
    <p:sldId id="281" r:id="rId32"/>
    <p:sldId id="1261" r:id="rId33"/>
    <p:sldId id="1083" r:id="rId34"/>
    <p:sldId id="1084" r:id="rId35"/>
    <p:sldId id="1085" r:id="rId36"/>
    <p:sldId id="1086" r:id="rId37"/>
    <p:sldId id="965" r:id="rId38"/>
    <p:sldId id="966" r:id="rId39"/>
    <p:sldId id="967" r:id="rId40"/>
    <p:sldId id="968" r:id="rId41"/>
    <p:sldId id="1007" r:id="rId42"/>
    <p:sldId id="1266" r:id="rId43"/>
    <p:sldId id="1262" r:id="rId44"/>
    <p:sldId id="1263" r:id="rId45"/>
    <p:sldId id="302" r:id="rId46"/>
    <p:sldId id="1265" r:id="rId47"/>
    <p:sldId id="309" r:id="rId48"/>
    <p:sldId id="1264" r:id="rId49"/>
    <p:sldId id="1276" r:id="rId50"/>
    <p:sldId id="1277" r:id="rId51"/>
    <p:sldId id="310" r:id="rId52"/>
    <p:sldId id="312" r:id="rId53"/>
    <p:sldId id="311" r:id="rId54"/>
    <p:sldId id="313" r:id="rId55"/>
    <p:sldId id="315" r:id="rId56"/>
    <p:sldId id="317" r:id="rId57"/>
    <p:sldId id="318" r:id="rId58"/>
    <p:sldId id="1278" r:id="rId59"/>
    <p:sldId id="319" r:id="rId60"/>
    <p:sldId id="1279" r:id="rId61"/>
    <p:sldId id="1280" r:id="rId62"/>
    <p:sldId id="321" r:id="rId63"/>
    <p:sldId id="322" r:id="rId64"/>
    <p:sldId id="324" r:id="rId65"/>
    <p:sldId id="323" r:id="rId66"/>
    <p:sldId id="325" r:id="rId67"/>
    <p:sldId id="326" r:id="rId68"/>
    <p:sldId id="360" r:id="rId69"/>
    <p:sldId id="361" r:id="rId70"/>
    <p:sldId id="362" r:id="rId71"/>
    <p:sldId id="1281" r:id="rId72"/>
    <p:sldId id="1282" r:id="rId73"/>
    <p:sldId id="1283" r:id="rId74"/>
    <p:sldId id="382" r:id="rId75"/>
    <p:sldId id="383" r:id="rId76"/>
    <p:sldId id="384" r:id="rId77"/>
    <p:sldId id="367" r:id="rId78"/>
    <p:sldId id="385" r:id="rId79"/>
    <p:sldId id="386" r:id="rId80"/>
    <p:sldId id="387" r:id="rId81"/>
    <p:sldId id="371" r:id="rId82"/>
    <p:sldId id="388" r:id="rId83"/>
    <p:sldId id="389" r:id="rId84"/>
    <p:sldId id="374" r:id="rId85"/>
    <p:sldId id="390" r:id="rId86"/>
    <p:sldId id="700" r:id="rId87"/>
    <p:sldId id="391" r:id="rId88"/>
    <p:sldId id="392" r:id="rId89"/>
    <p:sldId id="393" r:id="rId90"/>
    <p:sldId id="394" r:id="rId91"/>
    <p:sldId id="395" r:id="rId92"/>
    <p:sldId id="1284" r:id="rId93"/>
    <p:sldId id="396" r:id="rId94"/>
    <p:sldId id="421" r:id="rId95"/>
    <p:sldId id="701" r:id="rId96"/>
    <p:sldId id="702" r:id="rId97"/>
    <p:sldId id="260" r:id="rId98"/>
    <p:sldId id="398" r:id="rId99"/>
    <p:sldId id="399" r:id="rId100"/>
    <p:sldId id="400" r:id="rId101"/>
    <p:sldId id="401" r:id="rId102"/>
    <p:sldId id="422" r:id="rId103"/>
    <p:sldId id="278" r:id="rId104"/>
    <p:sldId id="418" r:id="rId105"/>
    <p:sldId id="419" r:id="rId106"/>
    <p:sldId id="703" r:id="rId107"/>
    <p:sldId id="1285" r:id="rId108"/>
    <p:sldId id="1286" r:id="rId109"/>
    <p:sldId id="1287" r:id="rId110"/>
    <p:sldId id="1288" r:id="rId111"/>
    <p:sldId id="1289" r:id="rId112"/>
    <p:sldId id="1290" r:id="rId113"/>
    <p:sldId id="1291" r:id="rId114"/>
    <p:sldId id="633" r:id="rId115"/>
    <p:sldId id="634" r:id="rId116"/>
    <p:sldId id="635" r:id="rId117"/>
    <p:sldId id="636" r:id="rId118"/>
    <p:sldId id="637" r:id="rId119"/>
    <p:sldId id="638" r:id="rId120"/>
    <p:sldId id="639" r:id="rId121"/>
    <p:sldId id="640" r:id="rId122"/>
    <p:sldId id="641" r:id="rId123"/>
    <p:sldId id="643" r:id="rId124"/>
    <p:sldId id="646" r:id="rId125"/>
    <p:sldId id="644" r:id="rId126"/>
    <p:sldId id="645" r:id="rId127"/>
    <p:sldId id="672" r:id="rId128"/>
    <p:sldId id="673" r:id="rId129"/>
    <p:sldId id="674" r:id="rId130"/>
    <p:sldId id="675" r:id="rId131"/>
    <p:sldId id="676" r:id="rId132"/>
    <p:sldId id="677" r:id="rId133"/>
    <p:sldId id="678" r:id="rId134"/>
    <p:sldId id="679" r:id="rId135"/>
    <p:sldId id="680" r:id="rId136"/>
    <p:sldId id="681" r:id="rId137"/>
    <p:sldId id="682" r:id="rId138"/>
    <p:sldId id="683" r:id="rId139"/>
    <p:sldId id="684" r:id="rId140"/>
    <p:sldId id="685" r:id="rId141"/>
    <p:sldId id="686" r:id="rId142"/>
    <p:sldId id="687" r:id="rId143"/>
    <p:sldId id="688" r:id="rId144"/>
    <p:sldId id="689" r:id="rId145"/>
    <p:sldId id="695" r:id="rId146"/>
    <p:sldId id="694" r:id="rId147"/>
    <p:sldId id="693" r:id="rId148"/>
    <p:sldId id="1255" r:id="rId149"/>
    <p:sldId id="1256"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A67444-F441-4145-B7B7-0BC8ED328209}" v="9" dt="2024-01-23T16:06:21.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22"/>
    <p:restoredTop sz="94694"/>
  </p:normalViewPr>
  <p:slideViewPr>
    <p:cSldViewPr snapToGrid="0" showGuides="1">
      <p:cViewPr varScale="1">
        <p:scale>
          <a:sx n="154" d="100"/>
          <a:sy n="154" d="100"/>
        </p:scale>
        <p:origin x="1026"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notesMaster" Target="notesMasters/notesMaster1.xml"/><Relationship Id="rId15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microsoft.com/office/2016/11/relationships/changesInfo" Target="changesInfos/changesInfo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54A67444-F441-4145-B7B7-0BC8ED328209}"/>
    <pc:docChg chg="undo custSel addSld delSld modSld delMainMaster">
      <pc:chgData name="Qu, Chengyi" userId="9f02c3db-5b00-4063-9ad4-7cdd84fdd2bb" providerId="ADAL" clId="{54A67444-F441-4145-B7B7-0BC8ED328209}" dt="2024-01-23T16:11:02.586" v="47" actId="14100"/>
      <pc:docMkLst>
        <pc:docMk/>
      </pc:docMkLst>
      <pc:sldChg chg="modSp mod">
        <pc:chgData name="Qu, Chengyi" userId="9f02c3db-5b00-4063-9ad4-7cdd84fdd2bb" providerId="ADAL" clId="{54A67444-F441-4145-B7B7-0BC8ED328209}" dt="2024-01-23T16:02:39.941" v="9" actId="20577"/>
        <pc:sldMkLst>
          <pc:docMk/>
          <pc:sldMk cId="553553694" sldId="258"/>
        </pc:sldMkLst>
        <pc:spChg chg="mod">
          <ac:chgData name="Qu, Chengyi" userId="9f02c3db-5b00-4063-9ad4-7cdd84fdd2bb" providerId="ADAL" clId="{54A67444-F441-4145-B7B7-0BC8ED328209}" dt="2024-01-23T16:02:39.941" v="9" actId="20577"/>
          <ac:spMkLst>
            <pc:docMk/>
            <pc:sldMk cId="553553694" sldId="258"/>
            <ac:spMk id="3" creationId="{C74AC5A7-CF21-681C-AD2A-CAFD76C83228}"/>
          </ac:spMkLst>
        </pc:spChg>
      </pc:sldChg>
      <pc:sldChg chg="add modNotes">
        <pc:chgData name="Qu, Chengyi" userId="9f02c3db-5b00-4063-9ad4-7cdd84fdd2bb" providerId="ADAL" clId="{54A67444-F441-4145-B7B7-0BC8ED328209}" dt="2024-01-23T16:06:18.819" v="43"/>
        <pc:sldMkLst>
          <pc:docMk/>
          <pc:sldMk cId="1990146364" sldId="259"/>
        </pc:sldMkLst>
      </pc:sldChg>
      <pc:sldChg chg="del">
        <pc:chgData name="Qu, Chengyi" userId="9f02c3db-5b00-4063-9ad4-7cdd84fdd2bb" providerId="ADAL" clId="{54A67444-F441-4145-B7B7-0BC8ED328209}" dt="2024-01-23T16:04:34.681" v="21" actId="47"/>
        <pc:sldMkLst>
          <pc:docMk/>
          <pc:sldMk cId="0" sldId="261"/>
        </pc:sldMkLst>
      </pc:sldChg>
      <pc:sldChg chg="add del">
        <pc:chgData name="Qu, Chengyi" userId="9f02c3db-5b00-4063-9ad4-7cdd84fdd2bb" providerId="ADAL" clId="{54A67444-F441-4145-B7B7-0BC8ED328209}" dt="2024-01-23T16:06:18.819" v="43"/>
        <pc:sldMkLst>
          <pc:docMk/>
          <pc:sldMk cId="3379956012" sldId="261"/>
        </pc:sldMkLst>
      </pc:sldChg>
      <pc:sldChg chg="del">
        <pc:chgData name="Qu, Chengyi" userId="9f02c3db-5b00-4063-9ad4-7cdd84fdd2bb" providerId="ADAL" clId="{54A67444-F441-4145-B7B7-0BC8ED328209}" dt="2024-01-23T16:04:34.681" v="21" actId="47"/>
        <pc:sldMkLst>
          <pc:docMk/>
          <pc:sldMk cId="0" sldId="262"/>
        </pc:sldMkLst>
      </pc:sldChg>
      <pc:sldChg chg="add del">
        <pc:chgData name="Qu, Chengyi" userId="9f02c3db-5b00-4063-9ad4-7cdd84fdd2bb" providerId="ADAL" clId="{54A67444-F441-4145-B7B7-0BC8ED328209}" dt="2024-01-23T16:06:18.819" v="43"/>
        <pc:sldMkLst>
          <pc:docMk/>
          <pc:sldMk cId="1685846870" sldId="262"/>
        </pc:sldMkLst>
      </pc:sldChg>
      <pc:sldChg chg="del">
        <pc:chgData name="Qu, Chengyi" userId="9f02c3db-5b00-4063-9ad4-7cdd84fdd2bb" providerId="ADAL" clId="{54A67444-F441-4145-B7B7-0BC8ED328209}" dt="2024-01-23T16:04:34.681" v="21" actId="47"/>
        <pc:sldMkLst>
          <pc:docMk/>
          <pc:sldMk cId="0" sldId="263"/>
        </pc:sldMkLst>
      </pc:sldChg>
      <pc:sldChg chg="add del">
        <pc:chgData name="Qu, Chengyi" userId="9f02c3db-5b00-4063-9ad4-7cdd84fdd2bb" providerId="ADAL" clId="{54A67444-F441-4145-B7B7-0BC8ED328209}" dt="2024-01-23T16:06:18.819" v="43"/>
        <pc:sldMkLst>
          <pc:docMk/>
          <pc:sldMk cId="106735833" sldId="263"/>
        </pc:sldMkLst>
      </pc:sldChg>
      <pc:sldChg chg="del">
        <pc:chgData name="Qu, Chengyi" userId="9f02c3db-5b00-4063-9ad4-7cdd84fdd2bb" providerId="ADAL" clId="{54A67444-F441-4145-B7B7-0BC8ED328209}" dt="2024-01-23T16:04:34.681" v="21" actId="47"/>
        <pc:sldMkLst>
          <pc:docMk/>
          <pc:sldMk cId="0" sldId="264"/>
        </pc:sldMkLst>
      </pc:sldChg>
      <pc:sldChg chg="add del">
        <pc:chgData name="Qu, Chengyi" userId="9f02c3db-5b00-4063-9ad4-7cdd84fdd2bb" providerId="ADAL" clId="{54A67444-F441-4145-B7B7-0BC8ED328209}" dt="2024-01-23T16:06:18.819" v="43"/>
        <pc:sldMkLst>
          <pc:docMk/>
          <pc:sldMk cId="3374817821" sldId="264"/>
        </pc:sldMkLst>
      </pc:sldChg>
      <pc:sldChg chg="del">
        <pc:chgData name="Qu, Chengyi" userId="9f02c3db-5b00-4063-9ad4-7cdd84fdd2bb" providerId="ADAL" clId="{54A67444-F441-4145-B7B7-0BC8ED328209}" dt="2024-01-23T16:04:34.681" v="21" actId="47"/>
        <pc:sldMkLst>
          <pc:docMk/>
          <pc:sldMk cId="0" sldId="265"/>
        </pc:sldMkLst>
      </pc:sldChg>
      <pc:sldChg chg="add del">
        <pc:chgData name="Qu, Chengyi" userId="9f02c3db-5b00-4063-9ad4-7cdd84fdd2bb" providerId="ADAL" clId="{54A67444-F441-4145-B7B7-0BC8ED328209}" dt="2024-01-23T16:06:18.819" v="43"/>
        <pc:sldMkLst>
          <pc:docMk/>
          <pc:sldMk cId="617169351" sldId="265"/>
        </pc:sldMkLst>
      </pc:sldChg>
      <pc:sldChg chg="modSp add mod modNotes">
        <pc:chgData name="Qu, Chengyi" userId="9f02c3db-5b00-4063-9ad4-7cdd84fdd2bb" providerId="ADAL" clId="{54A67444-F441-4145-B7B7-0BC8ED328209}" dt="2024-01-23T16:11:02.586" v="47" actId="14100"/>
        <pc:sldMkLst>
          <pc:docMk/>
          <pc:sldMk cId="4236835058" sldId="266"/>
        </pc:sldMkLst>
        <pc:spChg chg="mod">
          <ac:chgData name="Qu, Chengyi" userId="9f02c3db-5b00-4063-9ad4-7cdd84fdd2bb" providerId="ADAL" clId="{54A67444-F441-4145-B7B7-0BC8ED328209}" dt="2024-01-23T16:11:02.586" v="47" actId="14100"/>
          <ac:spMkLst>
            <pc:docMk/>
            <pc:sldMk cId="4236835058" sldId="266"/>
            <ac:spMk id="120" creationId="{00000000-0000-0000-0000-000000000000}"/>
          </ac:spMkLst>
        </pc:spChg>
      </pc:sldChg>
      <pc:sldChg chg="add modNotes">
        <pc:chgData name="Qu, Chengyi" userId="9f02c3db-5b00-4063-9ad4-7cdd84fdd2bb" providerId="ADAL" clId="{54A67444-F441-4145-B7B7-0BC8ED328209}" dt="2024-01-23T16:06:18.819" v="43"/>
        <pc:sldMkLst>
          <pc:docMk/>
          <pc:sldMk cId="2712866180" sldId="267"/>
        </pc:sldMkLst>
      </pc:sldChg>
      <pc:sldChg chg="add modNotes">
        <pc:chgData name="Qu, Chengyi" userId="9f02c3db-5b00-4063-9ad4-7cdd84fdd2bb" providerId="ADAL" clId="{54A67444-F441-4145-B7B7-0BC8ED328209}" dt="2024-01-23T16:06:18.819" v="43"/>
        <pc:sldMkLst>
          <pc:docMk/>
          <pc:sldMk cId="1180261676" sldId="268"/>
        </pc:sldMkLst>
      </pc:sldChg>
      <pc:sldChg chg="del">
        <pc:chgData name="Qu, Chengyi" userId="9f02c3db-5b00-4063-9ad4-7cdd84fdd2bb" providerId="ADAL" clId="{54A67444-F441-4145-B7B7-0BC8ED328209}" dt="2024-01-23T16:04:34.681" v="21" actId="47"/>
        <pc:sldMkLst>
          <pc:docMk/>
          <pc:sldMk cId="1283235496" sldId="270"/>
        </pc:sldMkLst>
      </pc:sldChg>
      <pc:sldChg chg="del">
        <pc:chgData name="Qu, Chengyi" userId="9f02c3db-5b00-4063-9ad4-7cdd84fdd2bb" providerId="ADAL" clId="{54A67444-F441-4145-B7B7-0BC8ED328209}" dt="2024-01-23T16:04:34.681" v="21" actId="47"/>
        <pc:sldMkLst>
          <pc:docMk/>
          <pc:sldMk cId="1976470243" sldId="271"/>
        </pc:sldMkLst>
      </pc:sldChg>
      <pc:sldChg chg="del">
        <pc:chgData name="Qu, Chengyi" userId="9f02c3db-5b00-4063-9ad4-7cdd84fdd2bb" providerId="ADAL" clId="{54A67444-F441-4145-B7B7-0BC8ED328209}" dt="2024-01-23T16:04:34.681" v="21" actId="47"/>
        <pc:sldMkLst>
          <pc:docMk/>
          <pc:sldMk cId="2385946305" sldId="272"/>
        </pc:sldMkLst>
      </pc:sldChg>
      <pc:sldChg chg="del">
        <pc:chgData name="Qu, Chengyi" userId="9f02c3db-5b00-4063-9ad4-7cdd84fdd2bb" providerId="ADAL" clId="{54A67444-F441-4145-B7B7-0BC8ED328209}" dt="2024-01-23T16:04:34.681" v="21" actId="47"/>
        <pc:sldMkLst>
          <pc:docMk/>
          <pc:sldMk cId="834100436" sldId="273"/>
        </pc:sldMkLst>
      </pc:sldChg>
      <pc:sldChg chg="del">
        <pc:chgData name="Qu, Chengyi" userId="9f02c3db-5b00-4063-9ad4-7cdd84fdd2bb" providerId="ADAL" clId="{54A67444-F441-4145-B7B7-0BC8ED328209}" dt="2024-01-23T16:04:34.681" v="21" actId="47"/>
        <pc:sldMkLst>
          <pc:docMk/>
          <pc:sldMk cId="0" sldId="276"/>
        </pc:sldMkLst>
      </pc:sldChg>
      <pc:sldChg chg="del">
        <pc:chgData name="Qu, Chengyi" userId="9f02c3db-5b00-4063-9ad4-7cdd84fdd2bb" providerId="ADAL" clId="{54A67444-F441-4145-B7B7-0BC8ED328209}" dt="2024-01-23T16:04:34.681" v="21" actId="47"/>
        <pc:sldMkLst>
          <pc:docMk/>
          <pc:sldMk cId="3925861337" sldId="280"/>
        </pc:sldMkLst>
      </pc:sldChg>
      <pc:sldChg chg="del">
        <pc:chgData name="Qu, Chengyi" userId="9f02c3db-5b00-4063-9ad4-7cdd84fdd2bb" providerId="ADAL" clId="{54A67444-F441-4145-B7B7-0BC8ED328209}" dt="2024-01-23T16:04:34.681" v="21" actId="47"/>
        <pc:sldMkLst>
          <pc:docMk/>
          <pc:sldMk cId="1986486448" sldId="281"/>
        </pc:sldMkLst>
      </pc:sldChg>
      <pc:sldChg chg="del">
        <pc:chgData name="Qu, Chengyi" userId="9f02c3db-5b00-4063-9ad4-7cdd84fdd2bb" providerId="ADAL" clId="{54A67444-F441-4145-B7B7-0BC8ED328209}" dt="2024-01-23T16:04:34.681" v="21" actId="47"/>
        <pc:sldMkLst>
          <pc:docMk/>
          <pc:sldMk cId="2836295078" sldId="282"/>
        </pc:sldMkLst>
      </pc:sldChg>
      <pc:sldChg chg="add modNotes">
        <pc:chgData name="Qu, Chengyi" userId="9f02c3db-5b00-4063-9ad4-7cdd84fdd2bb" providerId="ADAL" clId="{54A67444-F441-4145-B7B7-0BC8ED328209}" dt="2024-01-23T16:06:18.819" v="43"/>
        <pc:sldMkLst>
          <pc:docMk/>
          <pc:sldMk cId="3696353953" sldId="303"/>
        </pc:sldMkLst>
      </pc:sldChg>
      <pc:sldChg chg="add modNotes">
        <pc:chgData name="Qu, Chengyi" userId="9f02c3db-5b00-4063-9ad4-7cdd84fdd2bb" providerId="ADAL" clId="{54A67444-F441-4145-B7B7-0BC8ED328209}" dt="2024-01-23T16:06:18.819" v="43"/>
        <pc:sldMkLst>
          <pc:docMk/>
          <pc:sldMk cId="2713426596" sldId="304"/>
        </pc:sldMkLst>
      </pc:sldChg>
      <pc:sldChg chg="add modNotes">
        <pc:chgData name="Qu, Chengyi" userId="9f02c3db-5b00-4063-9ad4-7cdd84fdd2bb" providerId="ADAL" clId="{54A67444-F441-4145-B7B7-0BC8ED328209}" dt="2024-01-23T16:06:18.819" v="43"/>
        <pc:sldMkLst>
          <pc:docMk/>
          <pc:sldMk cId="2387288212" sldId="305"/>
        </pc:sldMkLst>
      </pc:sldChg>
      <pc:sldChg chg="add modNotes">
        <pc:chgData name="Qu, Chengyi" userId="9f02c3db-5b00-4063-9ad4-7cdd84fdd2bb" providerId="ADAL" clId="{54A67444-F441-4145-B7B7-0BC8ED328209}" dt="2024-01-23T16:06:18.819" v="43"/>
        <pc:sldMkLst>
          <pc:docMk/>
          <pc:sldMk cId="3887296429" sldId="306"/>
        </pc:sldMkLst>
      </pc:sldChg>
      <pc:sldChg chg="del">
        <pc:chgData name="Qu, Chengyi" userId="9f02c3db-5b00-4063-9ad4-7cdd84fdd2bb" providerId="ADAL" clId="{54A67444-F441-4145-B7B7-0BC8ED328209}" dt="2024-01-23T16:04:34.681" v="21" actId="47"/>
        <pc:sldMkLst>
          <pc:docMk/>
          <pc:sldMk cId="996191177" sldId="332"/>
        </pc:sldMkLst>
      </pc:sldChg>
      <pc:sldChg chg="del">
        <pc:chgData name="Qu, Chengyi" userId="9f02c3db-5b00-4063-9ad4-7cdd84fdd2bb" providerId="ADAL" clId="{54A67444-F441-4145-B7B7-0BC8ED328209}" dt="2024-01-23T16:04:34.681" v="21" actId="47"/>
        <pc:sldMkLst>
          <pc:docMk/>
          <pc:sldMk cId="2088431158" sldId="333"/>
        </pc:sldMkLst>
      </pc:sldChg>
      <pc:sldChg chg="del">
        <pc:chgData name="Qu, Chengyi" userId="9f02c3db-5b00-4063-9ad4-7cdd84fdd2bb" providerId="ADAL" clId="{54A67444-F441-4145-B7B7-0BC8ED328209}" dt="2024-01-23T16:04:34.681" v="21" actId="47"/>
        <pc:sldMkLst>
          <pc:docMk/>
          <pc:sldMk cId="3190255653" sldId="334"/>
        </pc:sldMkLst>
      </pc:sldChg>
      <pc:sldChg chg="del">
        <pc:chgData name="Qu, Chengyi" userId="9f02c3db-5b00-4063-9ad4-7cdd84fdd2bb" providerId="ADAL" clId="{54A67444-F441-4145-B7B7-0BC8ED328209}" dt="2024-01-23T16:04:34.681" v="21" actId="47"/>
        <pc:sldMkLst>
          <pc:docMk/>
          <pc:sldMk cId="4015059804" sldId="335"/>
        </pc:sldMkLst>
      </pc:sldChg>
      <pc:sldChg chg="del">
        <pc:chgData name="Qu, Chengyi" userId="9f02c3db-5b00-4063-9ad4-7cdd84fdd2bb" providerId="ADAL" clId="{54A67444-F441-4145-B7B7-0BC8ED328209}" dt="2024-01-23T16:04:34.681" v="21" actId="47"/>
        <pc:sldMkLst>
          <pc:docMk/>
          <pc:sldMk cId="4242966397" sldId="390"/>
        </pc:sldMkLst>
      </pc:sldChg>
      <pc:sldChg chg="del">
        <pc:chgData name="Qu, Chengyi" userId="9f02c3db-5b00-4063-9ad4-7cdd84fdd2bb" providerId="ADAL" clId="{54A67444-F441-4145-B7B7-0BC8ED328209}" dt="2024-01-23T16:04:34.681" v="21" actId="47"/>
        <pc:sldMkLst>
          <pc:docMk/>
          <pc:sldMk cId="2319081198" sldId="446"/>
        </pc:sldMkLst>
      </pc:sldChg>
      <pc:sldChg chg="del">
        <pc:chgData name="Qu, Chengyi" userId="9f02c3db-5b00-4063-9ad4-7cdd84fdd2bb" providerId="ADAL" clId="{54A67444-F441-4145-B7B7-0BC8ED328209}" dt="2024-01-23T16:04:34.681" v="21" actId="47"/>
        <pc:sldMkLst>
          <pc:docMk/>
          <pc:sldMk cId="626454371" sldId="504"/>
        </pc:sldMkLst>
      </pc:sldChg>
      <pc:sldChg chg="del">
        <pc:chgData name="Qu, Chengyi" userId="9f02c3db-5b00-4063-9ad4-7cdd84fdd2bb" providerId="ADAL" clId="{54A67444-F441-4145-B7B7-0BC8ED328209}" dt="2024-01-23T16:04:34.681" v="21" actId="47"/>
        <pc:sldMkLst>
          <pc:docMk/>
          <pc:sldMk cId="1508545327" sldId="522"/>
        </pc:sldMkLst>
      </pc:sldChg>
      <pc:sldChg chg="del">
        <pc:chgData name="Qu, Chengyi" userId="9f02c3db-5b00-4063-9ad4-7cdd84fdd2bb" providerId="ADAL" clId="{54A67444-F441-4145-B7B7-0BC8ED328209}" dt="2024-01-23T16:04:34.681" v="21" actId="47"/>
        <pc:sldMkLst>
          <pc:docMk/>
          <pc:sldMk cId="854743546" sldId="526"/>
        </pc:sldMkLst>
      </pc:sldChg>
      <pc:sldChg chg="del">
        <pc:chgData name="Qu, Chengyi" userId="9f02c3db-5b00-4063-9ad4-7cdd84fdd2bb" providerId="ADAL" clId="{54A67444-F441-4145-B7B7-0BC8ED328209}" dt="2024-01-23T16:04:34.681" v="21" actId="47"/>
        <pc:sldMkLst>
          <pc:docMk/>
          <pc:sldMk cId="4168855840" sldId="533"/>
        </pc:sldMkLst>
      </pc:sldChg>
      <pc:sldChg chg="del">
        <pc:chgData name="Qu, Chengyi" userId="9f02c3db-5b00-4063-9ad4-7cdd84fdd2bb" providerId="ADAL" clId="{54A67444-F441-4145-B7B7-0BC8ED328209}" dt="2024-01-23T16:04:34.681" v="21" actId="47"/>
        <pc:sldMkLst>
          <pc:docMk/>
          <pc:sldMk cId="1949189601" sldId="573"/>
        </pc:sldMkLst>
      </pc:sldChg>
      <pc:sldChg chg="addSp delSp modSp mod">
        <pc:chgData name="Qu, Chengyi" userId="9f02c3db-5b00-4063-9ad4-7cdd84fdd2bb" providerId="ADAL" clId="{54A67444-F441-4145-B7B7-0BC8ED328209}" dt="2024-01-23T16:06:18.819" v="43"/>
        <pc:sldMkLst>
          <pc:docMk/>
          <pc:sldMk cId="1987998376" sldId="964"/>
        </pc:sldMkLst>
        <pc:spChg chg="mod">
          <ac:chgData name="Qu, Chengyi" userId="9f02c3db-5b00-4063-9ad4-7cdd84fdd2bb" providerId="ADAL" clId="{54A67444-F441-4145-B7B7-0BC8ED328209}" dt="2024-01-23T16:06:11.026" v="37" actId="20577"/>
          <ac:spMkLst>
            <pc:docMk/>
            <pc:sldMk cId="1987998376" sldId="964"/>
            <ac:spMk id="5" creationId="{9DA21398-CE95-4290-A860-E1477BCE3728}"/>
          </ac:spMkLst>
        </pc:spChg>
        <pc:spChg chg="mod">
          <ac:chgData name="Qu, Chengyi" userId="9f02c3db-5b00-4063-9ad4-7cdd84fdd2bb" providerId="ADAL" clId="{54A67444-F441-4145-B7B7-0BC8ED328209}" dt="2024-01-23T16:02:44.773" v="11" actId="20577"/>
          <ac:spMkLst>
            <pc:docMk/>
            <pc:sldMk cId="1987998376" sldId="964"/>
            <ac:spMk id="7" creationId="{71758D06-223B-4ABB-B038-E5907DC0A6EF}"/>
          </ac:spMkLst>
        </pc:spChg>
        <pc:graphicFrameChg chg="add del mod">
          <ac:chgData name="Qu, Chengyi" userId="9f02c3db-5b00-4063-9ad4-7cdd84fdd2bb" providerId="ADAL" clId="{54A67444-F441-4145-B7B7-0BC8ED328209}" dt="2024-01-23T16:06:18.819" v="43"/>
          <ac:graphicFrameMkLst>
            <pc:docMk/>
            <pc:sldMk cId="1987998376" sldId="964"/>
            <ac:graphicFrameMk id="3" creationId="{26C5C6D6-B8FB-47B8-13FB-A8AB97CEC8CF}"/>
          </ac:graphicFrameMkLst>
        </pc:graphicFrameChg>
      </pc:sldChg>
      <pc:sldChg chg="del">
        <pc:chgData name="Qu, Chengyi" userId="9f02c3db-5b00-4063-9ad4-7cdd84fdd2bb" providerId="ADAL" clId="{54A67444-F441-4145-B7B7-0BC8ED328209}" dt="2024-01-23T16:04:34.681" v="21" actId="47"/>
        <pc:sldMkLst>
          <pc:docMk/>
          <pc:sldMk cId="3628008649" sldId="971"/>
        </pc:sldMkLst>
      </pc:sldChg>
      <pc:sldChg chg="del">
        <pc:chgData name="Qu, Chengyi" userId="9f02c3db-5b00-4063-9ad4-7cdd84fdd2bb" providerId="ADAL" clId="{54A67444-F441-4145-B7B7-0BC8ED328209}" dt="2024-01-23T16:04:34.681" v="21" actId="47"/>
        <pc:sldMkLst>
          <pc:docMk/>
          <pc:sldMk cId="3445340925" sldId="972"/>
        </pc:sldMkLst>
      </pc:sldChg>
      <pc:sldChg chg="del">
        <pc:chgData name="Qu, Chengyi" userId="9f02c3db-5b00-4063-9ad4-7cdd84fdd2bb" providerId="ADAL" clId="{54A67444-F441-4145-B7B7-0BC8ED328209}" dt="2024-01-23T16:04:34.681" v="21" actId="47"/>
        <pc:sldMkLst>
          <pc:docMk/>
          <pc:sldMk cId="1883330637" sldId="1261"/>
        </pc:sldMkLst>
      </pc:sldChg>
      <pc:sldChg chg="del">
        <pc:chgData name="Qu, Chengyi" userId="9f02c3db-5b00-4063-9ad4-7cdd84fdd2bb" providerId="ADAL" clId="{54A67444-F441-4145-B7B7-0BC8ED328209}" dt="2024-01-23T16:04:34.681" v="21" actId="47"/>
        <pc:sldMkLst>
          <pc:docMk/>
          <pc:sldMk cId="2506038731" sldId="1262"/>
        </pc:sldMkLst>
      </pc:sldChg>
      <pc:sldChg chg="del">
        <pc:chgData name="Qu, Chengyi" userId="9f02c3db-5b00-4063-9ad4-7cdd84fdd2bb" providerId="ADAL" clId="{54A67444-F441-4145-B7B7-0BC8ED328209}" dt="2024-01-23T16:04:34.681" v="21" actId="47"/>
        <pc:sldMkLst>
          <pc:docMk/>
          <pc:sldMk cId="612722790" sldId="1263"/>
        </pc:sldMkLst>
      </pc:sldChg>
      <pc:sldChg chg="del">
        <pc:chgData name="Qu, Chengyi" userId="9f02c3db-5b00-4063-9ad4-7cdd84fdd2bb" providerId="ADAL" clId="{54A67444-F441-4145-B7B7-0BC8ED328209}" dt="2024-01-23T16:04:34.681" v="21" actId="47"/>
        <pc:sldMkLst>
          <pc:docMk/>
          <pc:sldMk cId="84850273" sldId="1264"/>
        </pc:sldMkLst>
      </pc:sldChg>
      <pc:sldChg chg="del">
        <pc:chgData name="Qu, Chengyi" userId="9f02c3db-5b00-4063-9ad4-7cdd84fdd2bb" providerId="ADAL" clId="{54A67444-F441-4145-B7B7-0BC8ED328209}" dt="2024-01-23T16:04:34.681" v="21" actId="47"/>
        <pc:sldMkLst>
          <pc:docMk/>
          <pc:sldMk cId="0" sldId="1266"/>
        </pc:sldMkLst>
      </pc:sldChg>
      <pc:sldChg chg="add modNotes">
        <pc:chgData name="Qu, Chengyi" userId="9f02c3db-5b00-4063-9ad4-7cdd84fdd2bb" providerId="ADAL" clId="{54A67444-F441-4145-B7B7-0BC8ED328209}" dt="2024-01-23T16:06:18.819" v="43"/>
        <pc:sldMkLst>
          <pc:docMk/>
          <pc:sldMk cId="2793842598" sldId="1267"/>
        </pc:sldMkLst>
      </pc:sldChg>
      <pc:sldChg chg="add modNotes">
        <pc:chgData name="Qu, Chengyi" userId="9f02c3db-5b00-4063-9ad4-7cdd84fdd2bb" providerId="ADAL" clId="{54A67444-F441-4145-B7B7-0BC8ED328209}" dt="2024-01-23T16:06:18.819" v="43"/>
        <pc:sldMkLst>
          <pc:docMk/>
          <pc:sldMk cId="3532468293" sldId="1268"/>
        </pc:sldMkLst>
      </pc:sldChg>
      <pc:sldChg chg="add modNotes">
        <pc:chgData name="Qu, Chengyi" userId="9f02c3db-5b00-4063-9ad4-7cdd84fdd2bb" providerId="ADAL" clId="{54A67444-F441-4145-B7B7-0BC8ED328209}" dt="2024-01-23T16:06:18.819" v="43"/>
        <pc:sldMkLst>
          <pc:docMk/>
          <pc:sldMk cId="912014593" sldId="1269"/>
        </pc:sldMkLst>
      </pc:sldChg>
      <pc:sldChg chg="add modNotes">
        <pc:chgData name="Qu, Chengyi" userId="9f02c3db-5b00-4063-9ad4-7cdd84fdd2bb" providerId="ADAL" clId="{54A67444-F441-4145-B7B7-0BC8ED328209}" dt="2024-01-23T16:06:18.819" v="43"/>
        <pc:sldMkLst>
          <pc:docMk/>
          <pc:sldMk cId="3645425597" sldId="1270"/>
        </pc:sldMkLst>
      </pc:sldChg>
      <pc:sldChg chg="add modNotes">
        <pc:chgData name="Qu, Chengyi" userId="9f02c3db-5b00-4063-9ad4-7cdd84fdd2bb" providerId="ADAL" clId="{54A67444-F441-4145-B7B7-0BC8ED328209}" dt="2024-01-23T16:06:18.819" v="43"/>
        <pc:sldMkLst>
          <pc:docMk/>
          <pc:sldMk cId="1358948776" sldId="1271"/>
        </pc:sldMkLst>
      </pc:sldChg>
      <pc:sldChg chg="add modNotes">
        <pc:chgData name="Qu, Chengyi" userId="9f02c3db-5b00-4063-9ad4-7cdd84fdd2bb" providerId="ADAL" clId="{54A67444-F441-4145-B7B7-0BC8ED328209}" dt="2024-01-23T16:06:18.819" v="43"/>
        <pc:sldMkLst>
          <pc:docMk/>
          <pc:sldMk cId="1825207080" sldId="1272"/>
        </pc:sldMkLst>
      </pc:sldChg>
      <pc:sldChg chg="modSp add mod">
        <pc:chgData name="Qu, Chengyi" userId="9f02c3db-5b00-4063-9ad4-7cdd84fdd2bb" providerId="ADAL" clId="{54A67444-F441-4145-B7B7-0BC8ED328209}" dt="2024-01-23T16:06:27.837" v="45" actId="207"/>
        <pc:sldMkLst>
          <pc:docMk/>
          <pc:sldMk cId="1950225687" sldId="1273"/>
        </pc:sldMkLst>
        <pc:spChg chg="mod">
          <ac:chgData name="Qu, Chengyi" userId="9f02c3db-5b00-4063-9ad4-7cdd84fdd2bb" providerId="ADAL" clId="{54A67444-F441-4145-B7B7-0BC8ED328209}" dt="2024-01-23T16:06:27.837" v="45" actId="207"/>
          <ac:spMkLst>
            <pc:docMk/>
            <pc:sldMk cId="1950225687" sldId="1273"/>
            <ac:spMk id="5" creationId="{9DA21398-CE95-4290-A860-E1477BCE3728}"/>
          </ac:spMkLst>
        </pc:spChg>
      </pc:sldChg>
      <pc:sldChg chg="add del">
        <pc:chgData name="Qu, Chengyi" userId="9f02c3db-5b00-4063-9ad4-7cdd84fdd2bb" providerId="ADAL" clId="{54A67444-F441-4145-B7B7-0BC8ED328209}" dt="2024-01-23T16:06:18.819" v="43"/>
        <pc:sldMkLst>
          <pc:docMk/>
          <pc:sldMk cId="4245466408" sldId="1273"/>
        </pc:sldMkLst>
      </pc:sldChg>
      <pc:sldChg chg="add del">
        <pc:chgData name="Qu, Chengyi" userId="9f02c3db-5b00-4063-9ad4-7cdd84fdd2bb" providerId="ADAL" clId="{54A67444-F441-4145-B7B7-0BC8ED328209}" dt="2024-01-23T16:06:18.819" v="43"/>
        <pc:sldMkLst>
          <pc:docMk/>
          <pc:sldMk cId="3408189992" sldId="1274"/>
        </pc:sldMkLst>
      </pc:sldChg>
      <pc:sldChg chg="add del">
        <pc:chgData name="Qu, Chengyi" userId="9f02c3db-5b00-4063-9ad4-7cdd84fdd2bb" providerId="ADAL" clId="{54A67444-F441-4145-B7B7-0BC8ED328209}" dt="2024-01-23T16:06:18.819" v="43"/>
        <pc:sldMkLst>
          <pc:docMk/>
          <pc:sldMk cId="498325649" sldId="1275"/>
        </pc:sldMkLst>
      </pc:sldChg>
      <pc:sldChg chg="add del">
        <pc:chgData name="Qu, Chengyi" userId="9f02c3db-5b00-4063-9ad4-7cdd84fdd2bb" providerId="ADAL" clId="{54A67444-F441-4145-B7B7-0BC8ED328209}" dt="2024-01-23T16:06:18.819" v="43"/>
        <pc:sldMkLst>
          <pc:docMk/>
          <pc:sldMk cId="2847344630" sldId="1276"/>
        </pc:sldMkLst>
      </pc:sldChg>
      <pc:sldChg chg="add del">
        <pc:chgData name="Qu, Chengyi" userId="9f02c3db-5b00-4063-9ad4-7cdd84fdd2bb" providerId="ADAL" clId="{54A67444-F441-4145-B7B7-0BC8ED328209}" dt="2024-01-23T16:06:18.819" v="43"/>
        <pc:sldMkLst>
          <pc:docMk/>
          <pc:sldMk cId="1548890303" sldId="1277"/>
        </pc:sldMkLst>
      </pc:sldChg>
      <pc:sldChg chg="add del">
        <pc:chgData name="Qu, Chengyi" userId="9f02c3db-5b00-4063-9ad4-7cdd84fdd2bb" providerId="ADAL" clId="{54A67444-F441-4145-B7B7-0BC8ED328209}" dt="2024-01-23T16:06:18.819" v="43"/>
        <pc:sldMkLst>
          <pc:docMk/>
          <pc:sldMk cId="3014670757" sldId="1278"/>
        </pc:sldMkLst>
      </pc:sldChg>
      <pc:sldChg chg="add del">
        <pc:chgData name="Qu, Chengyi" userId="9f02c3db-5b00-4063-9ad4-7cdd84fdd2bb" providerId="ADAL" clId="{54A67444-F441-4145-B7B7-0BC8ED328209}" dt="2024-01-23T16:06:18.819" v="43"/>
        <pc:sldMkLst>
          <pc:docMk/>
          <pc:sldMk cId="375507717" sldId="1279"/>
        </pc:sldMkLst>
      </pc:sldChg>
      <pc:sldChg chg="add del">
        <pc:chgData name="Qu, Chengyi" userId="9f02c3db-5b00-4063-9ad4-7cdd84fdd2bb" providerId="ADAL" clId="{54A67444-F441-4145-B7B7-0BC8ED328209}" dt="2024-01-23T16:06:18.819" v="43"/>
        <pc:sldMkLst>
          <pc:docMk/>
          <pc:sldMk cId="3565386033" sldId="1280"/>
        </pc:sldMkLst>
      </pc:sldChg>
      <pc:sldChg chg="add del">
        <pc:chgData name="Qu, Chengyi" userId="9f02c3db-5b00-4063-9ad4-7cdd84fdd2bb" providerId="ADAL" clId="{54A67444-F441-4145-B7B7-0BC8ED328209}" dt="2024-01-23T16:06:18.819" v="43"/>
        <pc:sldMkLst>
          <pc:docMk/>
          <pc:sldMk cId="3047513738" sldId="1281"/>
        </pc:sldMkLst>
      </pc:sldChg>
      <pc:sldMasterChg chg="del delSldLayout">
        <pc:chgData name="Qu, Chengyi" userId="9f02c3db-5b00-4063-9ad4-7cdd84fdd2bb" providerId="ADAL" clId="{54A67444-F441-4145-B7B7-0BC8ED328209}" dt="2024-01-23T16:04:34.681" v="21" actId="47"/>
        <pc:sldMasterMkLst>
          <pc:docMk/>
          <pc:sldMasterMk cId="481874104" sldId="2147483667"/>
        </pc:sldMasterMkLst>
        <pc:sldLayoutChg chg="del">
          <pc:chgData name="Qu, Chengyi" userId="9f02c3db-5b00-4063-9ad4-7cdd84fdd2bb" providerId="ADAL" clId="{54A67444-F441-4145-B7B7-0BC8ED328209}" dt="2024-01-23T16:04:34.681" v="21" actId="47"/>
          <pc:sldLayoutMkLst>
            <pc:docMk/>
            <pc:sldMasterMk cId="481874104" sldId="2147483667"/>
            <pc:sldLayoutMk cId="3790666592" sldId="214748366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3974852885" sldId="2147483669"/>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365228270" sldId="2147483670"/>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32629846" sldId="2147483671"/>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866846496" sldId="2147483672"/>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608458951" sldId="2147483673"/>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44881848" sldId="2147483674"/>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555211856" sldId="2147483675"/>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098067528" sldId="2147483676"/>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926623382" sldId="2147483677"/>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049911616" sldId="214748367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8227722" sldId="2147483679"/>
          </pc:sldLayoutMkLst>
        </pc:sldLayoutChg>
      </pc:sldMaster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pChg chg="mod">
          <ac:chgData name="Qu, Chengyi" userId="9f02c3db-5b00-4063-9ad4-7cdd84fdd2bb" providerId="ADAL" clId="{FD31D919-629D-4132-B9BD-403978D3AF56}" dt="2024-01-07T02:39:06.754" v="10"/>
          <ac:spMkLst>
            <pc:docMk/>
            <pc:sldMk cId="553553694" sldId="258"/>
            <ac:spMk id="2" creationId="{1432AD01-B626-8541-DD34-941AFABB4017}"/>
          </ac:spMkLst>
        </pc:spChg>
        <pc:spChg chg="mod">
          <ac:chgData name="Qu, Chengyi" userId="9f02c3db-5b00-4063-9ad4-7cdd84fdd2bb" providerId="ADAL" clId="{FD31D919-629D-4132-B9BD-403978D3AF56}" dt="2024-01-07T02:39:26.106" v="54" actId="20577"/>
          <ac:spMkLst>
            <pc:docMk/>
            <pc:sldMk cId="553553694" sldId="258"/>
            <ac:spMk id="3" creationId="{C74AC5A7-CF21-681C-AD2A-CAFD76C83228}"/>
          </ac:spMkLst>
        </pc:spChg>
      </pc:sldChg>
      <pc:sldChg chg="modSp mod">
        <pc:chgData name="Qu, Chengyi" userId="9f02c3db-5b00-4063-9ad4-7cdd84fdd2bb" providerId="ADAL" clId="{FD31D919-629D-4132-B9BD-403978D3AF56}" dt="2024-01-07T02:40:45.867" v="77" actId="20577"/>
        <pc:sldMkLst>
          <pc:docMk/>
          <pc:sldMk cId="4038715374" sldId="1255"/>
        </pc:sldMkLst>
        <pc:spChg chg="mod">
          <ac:chgData name="Qu, Chengyi" userId="9f02c3db-5b00-4063-9ad4-7cdd84fdd2bb" providerId="ADAL" clId="{FD31D919-629D-4132-B9BD-403978D3AF56}" dt="2024-01-07T02:40:45.867" v="77" actId="20577"/>
          <ac:spMkLst>
            <pc:docMk/>
            <pc:sldMk cId="4038715374" sldId="1255"/>
            <ac:spMk id="3" creationId="{0AB13AC3-B25C-451D-9BEA-FFCE3152EBFC}"/>
          </ac:spMkLst>
        </pc:spChg>
      </pc:sldChg>
      <pc:sldChg chg="modSp mod">
        <pc:chgData name="Qu, Chengyi" userId="9f02c3db-5b00-4063-9ad4-7cdd84fdd2bb" providerId="ADAL" clId="{FD31D919-629D-4132-B9BD-403978D3AF56}" dt="2024-01-07T02:57:46.055" v="320" actId="20577"/>
        <pc:sldMkLst>
          <pc:docMk/>
          <pc:sldMk cId="239755599" sldId="1256"/>
        </pc:sldMkLst>
        <pc:spChg chg="mod">
          <ac:chgData name="Qu, Chengyi" userId="9f02c3db-5b00-4063-9ad4-7cdd84fdd2bb" providerId="ADAL" clId="{FD31D919-629D-4132-B9BD-403978D3AF56}" dt="2024-01-07T02:57:46.055" v="320" actId="20577"/>
          <ac:spMkLst>
            <pc:docMk/>
            <pc:sldMk cId="239755599" sldId="1256"/>
            <ac:spMk id="5" creationId="{CF0D9498-2241-4E84-8885-D0ACA124AD01}"/>
          </ac:spMkLst>
        </pc:spChg>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pChg chg="mod">
          <ac:chgData name="Qu, Chengyi" userId="9f02c3db-5b00-4063-9ad4-7cdd84fdd2bb" providerId="ADAL" clId="{71EBC684-37BE-40AE-943F-85B359DFBCAD}" dt="2024-01-09T16:03:38.752" v="43" actId="20577"/>
          <ac:spMkLst>
            <pc:docMk/>
            <pc:sldMk cId="553553694" sldId="258"/>
            <ac:spMk id="3" creationId="{C74AC5A7-CF21-681C-AD2A-CAFD76C83228}"/>
          </ac:spMkLst>
        </pc:spChg>
      </pc:sldChg>
      <pc:sldChg chg="modSp add del">
        <pc:chgData name="Qu, Chengyi" userId="9f02c3db-5b00-4063-9ad4-7cdd84fdd2bb" providerId="ADAL" clId="{71EBC684-37BE-40AE-943F-85B359DFBCAD}" dt="2024-01-09T16:33:06.416" v="367" actId="207"/>
        <pc:sldMkLst>
          <pc:docMk/>
          <pc:sldMk cId="0" sldId="261"/>
        </pc:sldMkLst>
        <pc:spChg chg="mod">
          <ac:chgData name="Qu, Chengyi" userId="9f02c3db-5b00-4063-9ad4-7cdd84fdd2bb" providerId="ADAL" clId="{71EBC684-37BE-40AE-943F-85B359DFBCAD}" dt="2024-01-09T16:33:06.416" v="367" actId="207"/>
          <ac:spMkLst>
            <pc:docMk/>
            <pc:sldMk cId="0" sldId="261"/>
            <ac:spMk id="14339" creationId="{A7BD15EE-4C8B-B6CC-3F53-D26954332D60}"/>
          </ac:spMkLst>
        </pc:spChg>
      </pc:sldChg>
      <pc:sldChg chg="modSp add del">
        <pc:chgData name="Qu, Chengyi" userId="9f02c3db-5b00-4063-9ad4-7cdd84fdd2bb" providerId="ADAL" clId="{71EBC684-37BE-40AE-943F-85B359DFBCAD}" dt="2024-01-09T16:33:13.542" v="368" actId="207"/>
        <pc:sldMkLst>
          <pc:docMk/>
          <pc:sldMk cId="0" sldId="262"/>
        </pc:sldMkLst>
        <pc:spChg chg="mod">
          <ac:chgData name="Qu, Chengyi" userId="9f02c3db-5b00-4063-9ad4-7cdd84fdd2bb" providerId="ADAL" clId="{71EBC684-37BE-40AE-943F-85B359DFBCAD}" dt="2024-01-09T16:33:13.542" v="368" actId="207"/>
          <ac:spMkLst>
            <pc:docMk/>
            <pc:sldMk cId="0" sldId="262"/>
            <ac:spMk id="16387" creationId="{0AA50CD5-EAF6-E510-709D-8165F7639F09}"/>
          </ac:spMkLst>
        </pc:spChg>
      </pc:sldChg>
      <pc:sldChg chg="modSp add del">
        <pc:chgData name="Qu, Chengyi" userId="9f02c3db-5b00-4063-9ad4-7cdd84fdd2bb" providerId="ADAL" clId="{71EBC684-37BE-40AE-943F-85B359DFBCAD}" dt="2024-01-09T16:33:21.854" v="369" actId="207"/>
        <pc:sldMkLst>
          <pc:docMk/>
          <pc:sldMk cId="0" sldId="263"/>
        </pc:sldMkLst>
        <pc:spChg chg="mod">
          <ac:chgData name="Qu, Chengyi" userId="9f02c3db-5b00-4063-9ad4-7cdd84fdd2bb" providerId="ADAL" clId="{71EBC684-37BE-40AE-943F-85B359DFBCAD}" dt="2024-01-09T16:33:21.854" v="369" actId="207"/>
          <ac:spMkLst>
            <pc:docMk/>
            <pc:sldMk cId="0" sldId="263"/>
            <ac:spMk id="18435" creationId="{4FDFA377-30C1-ED12-33CA-D208AE7213AC}"/>
          </ac:spMkLst>
        </pc:spChg>
      </pc:sldChg>
      <pc:sldChg chg="modSp add del">
        <pc:chgData name="Qu, Chengyi" userId="9f02c3db-5b00-4063-9ad4-7cdd84fdd2bb" providerId="ADAL" clId="{71EBC684-37BE-40AE-943F-85B359DFBCAD}" dt="2024-01-09T16:33:33.053" v="370" actId="207"/>
        <pc:sldMkLst>
          <pc:docMk/>
          <pc:sldMk cId="0" sldId="264"/>
        </pc:sldMkLst>
        <pc:spChg chg="mod">
          <ac:chgData name="Qu, Chengyi" userId="9f02c3db-5b00-4063-9ad4-7cdd84fdd2bb" providerId="ADAL" clId="{71EBC684-37BE-40AE-943F-85B359DFBCAD}" dt="2024-01-09T16:33:33.053" v="370" actId="207"/>
          <ac:spMkLst>
            <pc:docMk/>
            <pc:sldMk cId="0" sldId="264"/>
            <ac:spMk id="20483" creationId="{6ED50436-0DB3-25EB-FEF9-FCCEF186F242}"/>
          </ac:spMkLst>
        </pc:spChg>
      </pc:sldChg>
      <pc:sldChg chg="modSp add del">
        <pc:chgData name="Qu, Chengyi" userId="9f02c3db-5b00-4063-9ad4-7cdd84fdd2bb" providerId="ADAL" clId="{71EBC684-37BE-40AE-943F-85B359DFBCAD}" dt="2024-01-09T16:33:57.054" v="371" actId="207"/>
        <pc:sldMkLst>
          <pc:docMk/>
          <pc:sldMk cId="0" sldId="265"/>
        </pc:sldMkLst>
        <pc:spChg chg="mod">
          <ac:chgData name="Qu, Chengyi" userId="9f02c3db-5b00-4063-9ad4-7cdd84fdd2bb" providerId="ADAL" clId="{71EBC684-37BE-40AE-943F-85B359DFBCAD}" dt="2024-01-09T16:33:57.054" v="371" actId="207"/>
          <ac:spMkLst>
            <pc:docMk/>
            <pc:sldMk cId="0" sldId="265"/>
            <ac:spMk id="22531" creationId="{C0ECC80E-FE07-E457-FC03-B9CA4990B849}"/>
          </ac:spMkLst>
        </pc:spChg>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0" sldId="276"/>
        </pc:sldMkLst>
        <pc:spChg chg="mod">
          <ac:chgData name="Qu, Chengyi" userId="9f02c3db-5b00-4063-9ad4-7cdd84fdd2bb" providerId="ADAL" clId="{71EBC684-37BE-40AE-943F-85B359DFBCAD}" dt="2024-01-09T16:12:19.997" v="115" actId="6549"/>
          <ac:spMkLst>
            <pc:docMk/>
            <pc:sldMk cId="0" sldId="276"/>
            <ac:spMk id="47106" creationId="{66BE3917-6F89-52FB-49C1-B25E8ADAECAF}"/>
          </ac:spMkLst>
        </pc:spChg>
        <pc:spChg chg="mod">
          <ac:chgData name="Qu, Chengyi" userId="9f02c3db-5b00-4063-9ad4-7cdd84fdd2bb" providerId="ADAL" clId="{71EBC684-37BE-40AE-943F-85B359DFBCAD}" dt="2024-01-09T16:12:26.136" v="116" actId="207"/>
          <ac:spMkLst>
            <pc:docMk/>
            <pc:sldMk cId="0" sldId="276"/>
            <ac:spMk id="47107" creationId="{87AFC7AD-62CB-00A2-2993-60542C6CCAAD}"/>
          </ac:spMkLst>
        </pc:spChg>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pChg chg="mod">
          <ac:chgData name="Qu, Chengyi" userId="9f02c3db-5b00-4063-9ad4-7cdd84fdd2bb" providerId="ADAL" clId="{71EBC684-37BE-40AE-943F-85B359DFBCAD}" dt="2024-01-09T16:37:49.973" v="385" actId="1076"/>
          <ac:spMkLst>
            <pc:docMk/>
            <pc:sldMk cId="1949189601" sldId="573"/>
            <ac:spMk id="2" creationId="{174FD556-D2CE-C640-9CC8-20CD5D36017A}"/>
          </ac:spMkLst>
        </pc:spChg>
        <pc:spChg chg="add mod">
          <ac:chgData name="Qu, Chengyi" userId="9f02c3db-5b00-4063-9ad4-7cdd84fdd2bb" providerId="ADAL" clId="{71EBC684-37BE-40AE-943F-85B359DFBCAD}" dt="2024-01-09T16:37:53.443" v="386" actId="1076"/>
          <ac:spMkLst>
            <pc:docMk/>
            <pc:sldMk cId="1949189601" sldId="573"/>
            <ac:spMk id="4" creationId="{D91F89C8-767A-47B9-856F-7E47EE6A3279}"/>
          </ac:spMkLst>
        </pc:spChg>
        <pc:spChg chg="mod">
          <ac:chgData name="Qu, Chengyi" userId="9f02c3db-5b00-4063-9ad4-7cdd84fdd2bb" providerId="ADAL" clId="{71EBC684-37BE-40AE-943F-85B359DFBCAD}" dt="2024-01-09T16:37:28.614" v="379"/>
          <ac:spMkLst>
            <pc:docMk/>
            <pc:sldMk cId="1949189601" sldId="573"/>
            <ac:spMk id="7" creationId="{42C9F1E3-97D7-A946-B637-AC20ADE1C775}"/>
          </ac:spMkLst>
        </pc:spChg>
        <pc:spChg chg="del mod">
          <ac:chgData name="Qu, Chengyi" userId="9f02c3db-5b00-4063-9ad4-7cdd84fdd2bb" providerId="ADAL" clId="{71EBC684-37BE-40AE-943F-85B359DFBCAD}" dt="2024-01-09T16:37:43.357" v="383" actId="478"/>
          <ac:spMkLst>
            <pc:docMk/>
            <pc:sldMk cId="1949189601" sldId="573"/>
            <ac:spMk id="9" creationId="{23FC9188-BF75-0B47-9F9F-075D870C7331}"/>
          </ac:spMkLst>
        </pc:spChg>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pChg chg="add del mod">
          <ac:chgData name="Qu, Chengyi" userId="9f02c3db-5b00-4063-9ad4-7cdd84fdd2bb" providerId="ADAL" clId="{71EBC684-37BE-40AE-943F-85B359DFBCAD}" dt="2024-01-09T16:03:52.271" v="45"/>
          <ac:spMkLst>
            <pc:docMk/>
            <pc:sldMk cId="1987998376" sldId="964"/>
            <ac:spMk id="3" creationId="{13537583-C724-48CB-8868-EC256980E807}"/>
          </ac:spMkLst>
        </pc:spChg>
        <pc:spChg chg="add del mod">
          <ac:chgData name="Qu, Chengyi" userId="9f02c3db-5b00-4063-9ad4-7cdd84fdd2bb" providerId="ADAL" clId="{71EBC684-37BE-40AE-943F-85B359DFBCAD}" dt="2024-01-09T16:03:52.271" v="45"/>
          <ac:spMkLst>
            <pc:docMk/>
            <pc:sldMk cId="1987998376" sldId="964"/>
            <ac:spMk id="4" creationId="{CA87D280-7BD3-45FF-9020-521F08EC1218}"/>
          </ac:spMkLst>
        </pc:spChg>
        <pc:spChg chg="add mod">
          <ac:chgData name="Qu, Chengyi" userId="9f02c3db-5b00-4063-9ad4-7cdd84fdd2bb" providerId="ADAL" clId="{71EBC684-37BE-40AE-943F-85B359DFBCAD}" dt="2024-01-09T16:04:58.638" v="77" actId="20577"/>
          <ac:spMkLst>
            <pc:docMk/>
            <pc:sldMk cId="1987998376" sldId="964"/>
            <ac:spMk id="5" creationId="{9DA21398-CE95-4290-A860-E1477BCE3728}"/>
          </ac:spMkLst>
        </pc:spChg>
        <pc:spChg chg="mod">
          <ac:chgData name="Qu, Chengyi" userId="9f02c3db-5b00-4063-9ad4-7cdd84fdd2bb" providerId="ADAL" clId="{71EBC684-37BE-40AE-943F-85B359DFBCAD}" dt="2024-01-09T16:04:47.498" v="75" actId="20577"/>
          <ac:spMkLst>
            <pc:docMk/>
            <pc:sldMk cId="1987998376" sldId="964"/>
            <ac:spMk id="7" creationId="{71758D06-223B-4ABB-B038-E5907DC0A6EF}"/>
          </ac:spMkLst>
        </pc:spChg>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pChg chg="mod">
          <ac:chgData name="Qu, Chengyi" userId="9f02c3db-5b00-4063-9ad4-7cdd84fdd2bb" providerId="ADAL" clId="{71EBC684-37BE-40AE-943F-85B359DFBCAD}" dt="2024-01-09T16:05:16.829" v="79" actId="207"/>
          <ac:spMkLst>
            <pc:docMk/>
            <pc:sldMk cId="1883330637" sldId="1261"/>
            <ac:spMk id="5" creationId="{9DA21398-CE95-4290-A860-E1477BCE3728}"/>
          </ac:spMkLst>
        </pc:spChg>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pChg chg="mod">
          <ac:chgData name="Qu, Chengyi" userId="9f02c3db-5b00-4063-9ad4-7cdd84fdd2bb" providerId="ADAL" clId="{71EBC684-37BE-40AE-943F-85B359DFBCAD}" dt="2024-01-09T16:13:03.352" v="135" actId="20577"/>
          <ac:spMkLst>
            <pc:docMk/>
            <pc:sldMk cId="84850273" sldId="1264"/>
            <ac:spMk id="2" creationId="{D9C88476-87B2-4248-B956-D863E5F90DBB}"/>
          </ac:spMkLst>
        </pc:spChg>
        <pc:spChg chg="mod">
          <ac:chgData name="Qu, Chengyi" userId="9f02c3db-5b00-4063-9ad4-7cdd84fdd2bb" providerId="ADAL" clId="{71EBC684-37BE-40AE-943F-85B359DFBCAD}" dt="2024-01-09T16:25:59.529" v="362" actId="20577"/>
          <ac:spMkLst>
            <pc:docMk/>
            <pc:sldMk cId="84850273" sldId="1264"/>
            <ac:spMk id="3" creationId="{AE819BF6-6B06-429A-952C-591C09534BD1}"/>
          </ac:spMkLst>
        </pc:spChg>
      </pc:sldChg>
      <pc:sldChg chg="modSp add del">
        <pc:chgData name="Qu, Chengyi" userId="9f02c3db-5b00-4063-9ad4-7cdd84fdd2bb" providerId="ADAL" clId="{71EBC684-37BE-40AE-943F-85B359DFBCAD}" dt="2024-01-09T16:37:16.482" v="376" actId="2696"/>
        <pc:sldMkLst>
          <pc:docMk/>
          <pc:sldMk cId="0" sldId="1265"/>
        </pc:sldMkLst>
        <pc:spChg chg="mod">
          <ac:chgData name="Qu, Chengyi" userId="9f02c3db-5b00-4063-9ad4-7cdd84fdd2bb" providerId="ADAL" clId="{71EBC684-37BE-40AE-943F-85B359DFBCAD}" dt="2024-01-09T16:36:25.940" v="374" actId="207"/>
          <ac:spMkLst>
            <pc:docMk/>
            <pc:sldMk cId="0" sldId="1265"/>
            <ac:spMk id="38915" creationId="{E371A26A-DAA4-1A63-A755-FE3E517F2A77}"/>
          </ac:spMkLst>
        </pc:spChg>
      </pc:sldChg>
      <pc:sldChg chg="modSp add del">
        <pc:chgData name="Qu, Chengyi" userId="9f02c3db-5b00-4063-9ad4-7cdd84fdd2bb" providerId="ADAL" clId="{71EBC684-37BE-40AE-943F-85B359DFBCAD}" dt="2024-01-09T16:38:21.366" v="389" actId="20577"/>
        <pc:sldMkLst>
          <pc:docMk/>
          <pc:sldMk cId="0" sldId="1266"/>
        </pc:sldMkLst>
        <pc:spChg chg="mod">
          <ac:chgData name="Qu, Chengyi" userId="9f02c3db-5b00-4063-9ad4-7cdd84fdd2bb" providerId="ADAL" clId="{71EBC684-37BE-40AE-943F-85B359DFBCAD}" dt="2024-01-09T16:38:21.366" v="389" actId="20577"/>
          <ac:spMkLst>
            <pc:docMk/>
            <pc:sldMk cId="0" sldId="1266"/>
            <ac:spMk id="40963" creationId="{D3402B22-7922-5A2E-B19F-B471D5F61EAF}"/>
          </ac:spMkLst>
        </pc:spChg>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C5DF-1F4E-144D-B3C6-CCDDA29A64D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59372874-7672-E146-A97A-F29BFB4A2140}">
      <dgm:prSet phldrT="[Text]"/>
      <dgm:spPr>
        <a:noFill/>
        <a:ln>
          <a:solidFill>
            <a:schemeClr val="accent1"/>
          </a:solidFill>
        </a:ln>
      </dgm:spPr>
      <dgm:t>
        <a:bodyPr/>
        <a:lstStyle/>
        <a:p>
          <a:r>
            <a:rPr lang="en-US" b="1" i="0" dirty="0">
              <a:effectLst/>
              <a:latin typeface="Arial" panose="020B0604020202020204" pitchFamily="34" charset="0"/>
              <a:cs typeface="Arial" panose="020B0604020202020204" pitchFamily="34" charset="0"/>
            </a:rPr>
            <a:t>Network bandwidth</a:t>
          </a:r>
        </a:p>
      </dgm:t>
    </dgm:pt>
    <dgm:pt modelId="{AFA358CC-DE03-B14E-9AD6-513B9ED3EF89}" type="parTrans" cxnId="{4CD5B385-F4AE-6B4E-A557-3E5FBE186B3A}">
      <dgm:prSet/>
      <dgm:spPr/>
      <dgm:t>
        <a:bodyPr/>
        <a:lstStyle/>
        <a:p>
          <a:endParaRPr lang="en-US">
            <a:latin typeface="Arial" panose="020B0604020202020204" pitchFamily="34" charset="0"/>
            <a:cs typeface="Arial" panose="020B0604020202020204" pitchFamily="34" charset="0"/>
          </a:endParaRPr>
        </a:p>
      </dgm:t>
    </dgm:pt>
    <dgm:pt modelId="{EF9C2E62-DCA0-D848-903A-2D9F9C026F51}" type="sibTrans" cxnId="{4CD5B385-F4AE-6B4E-A557-3E5FBE186B3A}">
      <dgm:prSet/>
      <dgm:spPr/>
      <dgm:t>
        <a:bodyPr/>
        <a:lstStyle/>
        <a:p>
          <a:endParaRPr lang="en-US">
            <a:latin typeface="Arial" panose="020B0604020202020204" pitchFamily="34" charset="0"/>
            <a:cs typeface="Arial" panose="020B0604020202020204" pitchFamily="34" charset="0"/>
          </a:endParaRPr>
        </a:p>
      </dgm:t>
    </dgm:pt>
    <dgm:pt modelId="{6B5A5FFB-92DD-ED47-BF2F-AC0DD483D147}">
      <dgm:prSet/>
      <dgm:spPr>
        <a:solidFill>
          <a:schemeClr val="accent3">
            <a:lumMod val="75000"/>
          </a:schemeClr>
        </a:solidFill>
      </dgm:spPr>
      <dgm:t>
        <a:bodyPr/>
        <a:lstStyle/>
        <a:p>
          <a:r>
            <a:rPr lang="en-US" b="0" i="0" dirty="0">
              <a:solidFill>
                <a:schemeClr val="bg1"/>
              </a:solidFill>
              <a:effectLst/>
              <a:latin typeface="Arial" panose="020B0604020202020204" pitchFamily="34" charset="0"/>
              <a:cs typeface="Arial" panose="020B0604020202020204" pitchFamily="34" charset="0"/>
            </a:rPr>
            <a:t>Relates to the capacity of the network links connecting a server to the Internet</a:t>
          </a:r>
        </a:p>
      </dgm:t>
    </dgm:pt>
    <dgm:pt modelId="{12E1D443-E49F-1646-A14E-D146B51693EE}" type="parTrans" cxnId="{07FD202E-A68A-914D-A147-95185A18067A}">
      <dgm:prSet/>
      <dgm:spPr/>
      <dgm:t>
        <a:bodyPr/>
        <a:lstStyle/>
        <a:p>
          <a:endParaRPr lang="en-US">
            <a:latin typeface="Arial" panose="020B0604020202020204" pitchFamily="34" charset="0"/>
            <a:cs typeface="Arial" panose="020B0604020202020204" pitchFamily="34" charset="0"/>
          </a:endParaRPr>
        </a:p>
      </dgm:t>
    </dgm:pt>
    <dgm:pt modelId="{9A2D11C2-577E-FC4A-BCED-3B769EBA90F6}" type="sibTrans" cxnId="{07FD202E-A68A-914D-A147-95185A18067A}">
      <dgm:prSet/>
      <dgm:spPr/>
      <dgm:t>
        <a:bodyPr/>
        <a:lstStyle/>
        <a:p>
          <a:endParaRPr lang="en-US">
            <a:latin typeface="Arial" panose="020B0604020202020204" pitchFamily="34" charset="0"/>
            <a:cs typeface="Arial" panose="020B0604020202020204" pitchFamily="34" charset="0"/>
          </a:endParaRPr>
        </a:p>
      </dgm:t>
    </dgm:pt>
    <dgm:pt modelId="{F9308F1A-1492-F14D-AA25-68EB847A0DB3}">
      <dgm:prSet/>
      <dgm:spPr>
        <a:solidFill>
          <a:schemeClr val="accent3">
            <a:lumMod val="75000"/>
          </a:schemeClr>
        </a:solidFill>
      </dgm:spPr>
      <dgm:t>
        <a:bodyPr/>
        <a:lstStyle/>
        <a:p>
          <a:r>
            <a:rPr lang="en-US" b="0" i="0" dirty="0">
              <a:solidFill>
                <a:schemeClr val="bg1"/>
              </a:solidFill>
              <a:effectLst/>
              <a:latin typeface="Arial" panose="020B0604020202020204" pitchFamily="34" charset="0"/>
              <a:cs typeface="Arial" panose="020B0604020202020204" pitchFamily="34" charset="0"/>
            </a:rPr>
            <a:t>For most organizations this is their connection to their Internet Service Provider (ISP)</a:t>
          </a:r>
        </a:p>
      </dgm:t>
    </dgm:pt>
    <dgm:pt modelId="{6587E665-7412-CC4B-8376-E44CFD4886EF}" type="parTrans" cxnId="{64632D81-51A2-6B4B-9F06-658DFD074D36}">
      <dgm:prSet/>
      <dgm:spPr/>
      <dgm:t>
        <a:bodyPr/>
        <a:lstStyle/>
        <a:p>
          <a:endParaRPr lang="en-US">
            <a:latin typeface="Arial" panose="020B0604020202020204" pitchFamily="34" charset="0"/>
            <a:cs typeface="Arial" panose="020B0604020202020204" pitchFamily="34" charset="0"/>
          </a:endParaRPr>
        </a:p>
      </dgm:t>
    </dgm:pt>
    <dgm:pt modelId="{91D74F09-50FE-8A4E-8C86-D04F1C2F50FB}" type="sibTrans" cxnId="{64632D81-51A2-6B4B-9F06-658DFD074D36}">
      <dgm:prSet/>
      <dgm:spPr/>
      <dgm:t>
        <a:bodyPr/>
        <a:lstStyle/>
        <a:p>
          <a:endParaRPr lang="en-US">
            <a:latin typeface="Arial" panose="020B0604020202020204" pitchFamily="34" charset="0"/>
            <a:cs typeface="Arial" panose="020B0604020202020204" pitchFamily="34" charset="0"/>
          </a:endParaRPr>
        </a:p>
      </dgm:t>
    </dgm:pt>
    <dgm:pt modelId="{92F30862-F847-FC4F-9375-31010EECD883}">
      <dgm:prSet/>
      <dgm:spPr>
        <a:noFill/>
        <a:ln>
          <a:solidFill>
            <a:schemeClr val="accent1"/>
          </a:solidFill>
        </a:ln>
      </dgm:spPr>
      <dgm:t>
        <a:bodyPr/>
        <a:lstStyle/>
        <a:p>
          <a:r>
            <a:rPr lang="en-US" b="1" i="0" dirty="0">
              <a:effectLst/>
              <a:latin typeface="Arial" panose="020B0604020202020204" pitchFamily="34" charset="0"/>
              <a:cs typeface="Arial" panose="020B0604020202020204" pitchFamily="34" charset="0"/>
            </a:rPr>
            <a:t>System resources</a:t>
          </a:r>
        </a:p>
      </dgm:t>
    </dgm:pt>
    <dgm:pt modelId="{70431AB4-DF3F-4645-82B4-916A5B03ED2B}" type="parTrans" cxnId="{09ECF6DD-E119-374A-AA19-1EFBB9A7AE59}">
      <dgm:prSet/>
      <dgm:spPr/>
      <dgm:t>
        <a:bodyPr/>
        <a:lstStyle/>
        <a:p>
          <a:endParaRPr lang="en-US">
            <a:latin typeface="Arial" panose="020B0604020202020204" pitchFamily="34" charset="0"/>
            <a:cs typeface="Arial" panose="020B0604020202020204" pitchFamily="34" charset="0"/>
          </a:endParaRPr>
        </a:p>
      </dgm:t>
    </dgm:pt>
    <dgm:pt modelId="{BC376F47-B3AB-B74F-80ED-DB7222180FD2}" type="sibTrans" cxnId="{09ECF6DD-E119-374A-AA19-1EFBB9A7AE59}">
      <dgm:prSet/>
      <dgm:spPr/>
      <dgm:t>
        <a:bodyPr/>
        <a:lstStyle/>
        <a:p>
          <a:endParaRPr lang="en-US">
            <a:latin typeface="Arial" panose="020B0604020202020204" pitchFamily="34" charset="0"/>
            <a:cs typeface="Arial" panose="020B0604020202020204" pitchFamily="34" charset="0"/>
          </a:endParaRPr>
        </a:p>
      </dgm:t>
    </dgm:pt>
    <dgm:pt modelId="{BD3D1B08-BA2C-A847-81FA-0E907AC86072}">
      <dgm:prSet/>
      <dgm:spPr>
        <a:solidFill>
          <a:schemeClr val="accent1"/>
        </a:solidFill>
      </dgm:spPr>
      <dgm:t>
        <a:bodyPr/>
        <a:lstStyle/>
        <a:p>
          <a:r>
            <a:rPr lang="en-US" b="0" i="0" dirty="0">
              <a:solidFill>
                <a:schemeClr val="bg1"/>
              </a:solidFill>
              <a:effectLst/>
              <a:latin typeface="Arial" panose="020B0604020202020204" pitchFamily="34" charset="0"/>
              <a:cs typeface="Arial" panose="020B0604020202020204" pitchFamily="34" charset="0"/>
            </a:rPr>
            <a:t>Aims to overload or trigger a bug to crash the network handling software using ‘poison packets’</a:t>
          </a:r>
        </a:p>
      </dgm:t>
    </dgm:pt>
    <dgm:pt modelId="{47925BA2-F0AA-1349-914E-93DB729B1439}" type="parTrans" cxnId="{21896DD5-9159-5A48-95C3-0628E40AD5D5}">
      <dgm:prSet/>
      <dgm:spPr/>
      <dgm:t>
        <a:bodyPr/>
        <a:lstStyle/>
        <a:p>
          <a:endParaRPr lang="en-US">
            <a:latin typeface="Arial" panose="020B0604020202020204" pitchFamily="34" charset="0"/>
            <a:cs typeface="Arial" panose="020B0604020202020204" pitchFamily="34" charset="0"/>
          </a:endParaRPr>
        </a:p>
      </dgm:t>
    </dgm:pt>
    <dgm:pt modelId="{DEA69FE8-A421-8F40-BC0D-0B81014C6103}" type="sibTrans" cxnId="{21896DD5-9159-5A48-95C3-0628E40AD5D5}">
      <dgm:prSet/>
      <dgm:spPr/>
      <dgm:t>
        <a:bodyPr/>
        <a:lstStyle/>
        <a:p>
          <a:endParaRPr lang="en-US">
            <a:latin typeface="Arial" panose="020B0604020202020204" pitchFamily="34" charset="0"/>
            <a:cs typeface="Arial" panose="020B0604020202020204" pitchFamily="34" charset="0"/>
          </a:endParaRPr>
        </a:p>
      </dgm:t>
    </dgm:pt>
    <dgm:pt modelId="{3234AAA2-C82A-B44F-87E5-BD58BA054E0F}">
      <dgm:prSet/>
      <dgm:spPr>
        <a:noFill/>
        <a:ln>
          <a:solidFill>
            <a:schemeClr val="accent1"/>
          </a:solidFill>
        </a:ln>
      </dgm:spPr>
      <dgm:t>
        <a:bodyPr/>
        <a:lstStyle/>
        <a:p>
          <a:r>
            <a:rPr lang="en-US" b="1" i="0" dirty="0">
              <a:effectLst/>
              <a:latin typeface="Arial" panose="020B0604020202020204" pitchFamily="34" charset="0"/>
              <a:cs typeface="Arial" panose="020B0604020202020204" pitchFamily="34" charset="0"/>
            </a:rPr>
            <a:t>Application resources</a:t>
          </a:r>
        </a:p>
      </dgm:t>
    </dgm:pt>
    <dgm:pt modelId="{E5862108-903B-1C4B-9377-81DD29E52B29}" type="parTrans" cxnId="{752AFBC6-0A6F-E64D-8873-6214DED38720}">
      <dgm:prSet/>
      <dgm:spPr/>
      <dgm:t>
        <a:bodyPr/>
        <a:lstStyle/>
        <a:p>
          <a:endParaRPr lang="en-US">
            <a:latin typeface="Arial" panose="020B0604020202020204" pitchFamily="34" charset="0"/>
            <a:cs typeface="Arial" panose="020B0604020202020204" pitchFamily="34" charset="0"/>
          </a:endParaRPr>
        </a:p>
      </dgm:t>
    </dgm:pt>
    <dgm:pt modelId="{B6EE5F2B-A910-414E-A3BF-34358F619072}" type="sibTrans" cxnId="{752AFBC6-0A6F-E64D-8873-6214DED38720}">
      <dgm:prSet/>
      <dgm:spPr/>
      <dgm:t>
        <a:bodyPr/>
        <a:lstStyle/>
        <a:p>
          <a:endParaRPr lang="en-US">
            <a:latin typeface="Arial" panose="020B0604020202020204" pitchFamily="34" charset="0"/>
            <a:cs typeface="Arial" panose="020B0604020202020204" pitchFamily="34" charset="0"/>
          </a:endParaRPr>
        </a:p>
      </dgm:t>
    </dgm:pt>
    <dgm:pt modelId="{02DC4651-8C6F-6447-9B8F-D57C357757EB}">
      <dgm:prSet/>
      <dgm:spPr>
        <a:solidFill>
          <a:schemeClr val="accent5">
            <a:lumMod val="75000"/>
          </a:schemeClr>
        </a:solidFill>
      </dgm:spPr>
      <dgm:t>
        <a:bodyPr/>
        <a:lstStyle/>
        <a:p>
          <a:r>
            <a:rPr lang="en-US" b="0" i="0" dirty="0">
              <a:solidFill>
                <a:schemeClr val="bg1"/>
              </a:solidFill>
              <a:effectLst/>
              <a:latin typeface="Arial" panose="020B0604020202020204" pitchFamily="34" charset="0"/>
              <a:cs typeface="Arial" panose="020B0604020202020204" pitchFamily="34" charset="0"/>
            </a:rPr>
            <a:t>‘</a:t>
          </a:r>
          <a:r>
            <a:rPr lang="en-US" b="0" i="0" dirty="0" err="1">
              <a:solidFill>
                <a:schemeClr val="bg1"/>
              </a:solidFill>
              <a:effectLst/>
              <a:latin typeface="Arial" panose="020B0604020202020204" pitchFamily="34" charset="0"/>
              <a:cs typeface="Arial" panose="020B0604020202020204" pitchFamily="34" charset="0"/>
            </a:rPr>
            <a:t>Cyberslam</a:t>
          </a:r>
          <a:r>
            <a:rPr lang="en-US" b="0" i="0" dirty="0">
              <a:solidFill>
                <a:schemeClr val="bg1"/>
              </a:solidFill>
              <a:effectLst/>
              <a:latin typeface="Arial" panose="020B0604020202020204" pitchFamily="34" charset="0"/>
              <a:cs typeface="Arial" panose="020B0604020202020204" pitchFamily="34" charset="0"/>
            </a:rPr>
            <a:t>’ involving a number of valid requests (e.g., </a:t>
          </a:r>
          <a:r>
            <a:rPr lang="en-US" b="0" i="0" dirty="0" err="1">
              <a:solidFill>
                <a:schemeClr val="bg1"/>
              </a:solidFill>
              <a:effectLst/>
              <a:latin typeface="Arial" panose="020B0604020202020204" pitchFamily="34" charset="0"/>
              <a:cs typeface="Arial" panose="020B0604020202020204" pitchFamily="34" charset="0"/>
            </a:rPr>
            <a:t>db</a:t>
          </a:r>
          <a:r>
            <a:rPr lang="en-US" b="0" i="0" dirty="0">
              <a:solidFill>
                <a:schemeClr val="bg1"/>
              </a:solidFill>
              <a:effectLst/>
              <a:latin typeface="Arial" panose="020B0604020202020204" pitchFamily="34" charset="0"/>
              <a:cs typeface="Arial" panose="020B0604020202020204" pitchFamily="34" charset="0"/>
            </a:rPr>
            <a:t> query), each of which consumes significant resources, thus limiting the ability of the server to respond to requests from legitimate users</a:t>
          </a:r>
        </a:p>
      </dgm:t>
    </dgm:pt>
    <dgm:pt modelId="{CC53E30A-CA09-8949-8B35-41834609C58A}" type="parTrans" cxnId="{8B9D4070-B4CC-F34F-B8B4-4F4F74F1B1AC}">
      <dgm:prSet/>
      <dgm:spPr/>
      <dgm:t>
        <a:bodyPr/>
        <a:lstStyle/>
        <a:p>
          <a:endParaRPr lang="en-US">
            <a:latin typeface="Arial" panose="020B0604020202020204" pitchFamily="34" charset="0"/>
            <a:cs typeface="Arial" panose="020B0604020202020204" pitchFamily="34" charset="0"/>
          </a:endParaRPr>
        </a:p>
      </dgm:t>
    </dgm:pt>
    <dgm:pt modelId="{2EFD9D0C-B667-974D-8EEE-876172C6068D}" type="sibTrans" cxnId="{8B9D4070-B4CC-F34F-B8B4-4F4F74F1B1AC}">
      <dgm:prSet/>
      <dgm:spPr/>
      <dgm:t>
        <a:bodyPr/>
        <a:lstStyle/>
        <a:p>
          <a:endParaRPr lang="en-US">
            <a:latin typeface="Arial" panose="020B0604020202020204" pitchFamily="34" charset="0"/>
            <a:cs typeface="Arial" panose="020B0604020202020204" pitchFamily="34" charset="0"/>
          </a:endParaRPr>
        </a:p>
      </dgm:t>
    </dgm:pt>
    <dgm:pt modelId="{635717B1-99B8-854E-8F70-444337E2E550}" type="pres">
      <dgm:prSet presAssocID="{CDE7C5DF-1F4E-144D-B3C6-CCDDA29A64DD}" presName="theList" presStyleCnt="0">
        <dgm:presLayoutVars>
          <dgm:dir/>
          <dgm:animLvl val="lvl"/>
          <dgm:resizeHandles val="exact"/>
        </dgm:presLayoutVars>
      </dgm:prSet>
      <dgm:spPr/>
    </dgm:pt>
    <dgm:pt modelId="{EE209E84-B891-3047-A320-4AEEC3330BB8}" type="pres">
      <dgm:prSet presAssocID="{59372874-7672-E146-A97A-F29BFB4A2140}" presName="compNode" presStyleCnt="0"/>
      <dgm:spPr/>
    </dgm:pt>
    <dgm:pt modelId="{1F9EAEE1-B141-8149-B598-A2FC9726C17B}" type="pres">
      <dgm:prSet presAssocID="{59372874-7672-E146-A97A-F29BFB4A2140}" presName="aNode" presStyleLbl="bgShp" presStyleIdx="0" presStyleCnt="3"/>
      <dgm:spPr/>
    </dgm:pt>
    <dgm:pt modelId="{E367BE70-C50A-6A43-8AFA-7CF7E142477B}" type="pres">
      <dgm:prSet presAssocID="{59372874-7672-E146-A97A-F29BFB4A2140}" presName="textNode" presStyleLbl="bgShp" presStyleIdx="0" presStyleCnt="3"/>
      <dgm:spPr/>
    </dgm:pt>
    <dgm:pt modelId="{6AC02209-CF3A-0249-91E1-9F1A42D58FAE}" type="pres">
      <dgm:prSet presAssocID="{59372874-7672-E146-A97A-F29BFB4A2140}" presName="compChildNode" presStyleCnt="0"/>
      <dgm:spPr/>
    </dgm:pt>
    <dgm:pt modelId="{7EE38C84-00CF-1247-9F8C-618383AEFFBD}" type="pres">
      <dgm:prSet presAssocID="{59372874-7672-E146-A97A-F29BFB4A2140}" presName="theInnerList" presStyleCnt="0"/>
      <dgm:spPr/>
    </dgm:pt>
    <dgm:pt modelId="{E1C9B790-AD02-DB4B-90E8-7BFEE9B60B8A}" type="pres">
      <dgm:prSet presAssocID="{6B5A5FFB-92DD-ED47-BF2F-AC0DD483D147}" presName="childNode" presStyleLbl="node1" presStyleIdx="0" presStyleCnt="4">
        <dgm:presLayoutVars>
          <dgm:bulletEnabled val="1"/>
        </dgm:presLayoutVars>
      </dgm:prSet>
      <dgm:spPr/>
    </dgm:pt>
    <dgm:pt modelId="{FD11D5FD-18A1-A246-9B5B-AC50BEFA8723}" type="pres">
      <dgm:prSet presAssocID="{6B5A5FFB-92DD-ED47-BF2F-AC0DD483D147}" presName="aSpace2" presStyleCnt="0"/>
      <dgm:spPr/>
    </dgm:pt>
    <dgm:pt modelId="{9C0BB106-18F0-064A-9F7C-7245A6EA83E6}" type="pres">
      <dgm:prSet presAssocID="{F9308F1A-1492-F14D-AA25-68EB847A0DB3}" presName="childNode" presStyleLbl="node1" presStyleIdx="1" presStyleCnt="4">
        <dgm:presLayoutVars>
          <dgm:bulletEnabled val="1"/>
        </dgm:presLayoutVars>
      </dgm:prSet>
      <dgm:spPr/>
    </dgm:pt>
    <dgm:pt modelId="{12284197-3CBC-A34B-949D-A231607C1E8B}" type="pres">
      <dgm:prSet presAssocID="{59372874-7672-E146-A97A-F29BFB4A2140}" presName="aSpace" presStyleCnt="0"/>
      <dgm:spPr/>
    </dgm:pt>
    <dgm:pt modelId="{B431EFE1-C863-1C48-A3AC-77CE92A996E4}" type="pres">
      <dgm:prSet presAssocID="{92F30862-F847-FC4F-9375-31010EECD883}" presName="compNode" presStyleCnt="0"/>
      <dgm:spPr/>
    </dgm:pt>
    <dgm:pt modelId="{200D4077-F322-A54F-A959-16520676AF19}" type="pres">
      <dgm:prSet presAssocID="{92F30862-F847-FC4F-9375-31010EECD883}" presName="aNode" presStyleLbl="bgShp" presStyleIdx="1" presStyleCnt="3"/>
      <dgm:spPr/>
    </dgm:pt>
    <dgm:pt modelId="{E415A12E-187B-9149-B76A-23CD314DDAC8}" type="pres">
      <dgm:prSet presAssocID="{92F30862-F847-FC4F-9375-31010EECD883}" presName="textNode" presStyleLbl="bgShp" presStyleIdx="1" presStyleCnt="3"/>
      <dgm:spPr/>
    </dgm:pt>
    <dgm:pt modelId="{834C08AE-444E-F446-B0BF-3487CD228505}" type="pres">
      <dgm:prSet presAssocID="{92F30862-F847-FC4F-9375-31010EECD883}" presName="compChildNode" presStyleCnt="0"/>
      <dgm:spPr/>
    </dgm:pt>
    <dgm:pt modelId="{534131B6-A042-2F47-B9FB-6D8DAFBA1F6D}" type="pres">
      <dgm:prSet presAssocID="{92F30862-F847-FC4F-9375-31010EECD883}" presName="theInnerList" presStyleCnt="0"/>
      <dgm:spPr/>
    </dgm:pt>
    <dgm:pt modelId="{331622DA-667B-3D42-86F2-0516235F2E15}" type="pres">
      <dgm:prSet presAssocID="{BD3D1B08-BA2C-A847-81FA-0E907AC86072}" presName="childNode" presStyleLbl="node1" presStyleIdx="2" presStyleCnt="4">
        <dgm:presLayoutVars>
          <dgm:bulletEnabled val="1"/>
        </dgm:presLayoutVars>
      </dgm:prSet>
      <dgm:spPr/>
    </dgm:pt>
    <dgm:pt modelId="{237E2EFB-A677-D844-819C-BBDED44A17C5}" type="pres">
      <dgm:prSet presAssocID="{92F30862-F847-FC4F-9375-31010EECD883}" presName="aSpace" presStyleCnt="0"/>
      <dgm:spPr/>
    </dgm:pt>
    <dgm:pt modelId="{49A3A6F1-0ADA-9941-AEE8-8E3D396BEBB6}" type="pres">
      <dgm:prSet presAssocID="{3234AAA2-C82A-B44F-87E5-BD58BA054E0F}" presName="compNode" presStyleCnt="0"/>
      <dgm:spPr/>
    </dgm:pt>
    <dgm:pt modelId="{1EA47F75-BED3-5244-AD77-D9664E47C6FF}" type="pres">
      <dgm:prSet presAssocID="{3234AAA2-C82A-B44F-87E5-BD58BA054E0F}" presName="aNode" presStyleLbl="bgShp" presStyleIdx="2" presStyleCnt="3"/>
      <dgm:spPr/>
    </dgm:pt>
    <dgm:pt modelId="{DE64535E-28E3-9144-82ED-ED0F42D2AAEE}" type="pres">
      <dgm:prSet presAssocID="{3234AAA2-C82A-B44F-87E5-BD58BA054E0F}" presName="textNode" presStyleLbl="bgShp" presStyleIdx="2" presStyleCnt="3"/>
      <dgm:spPr/>
    </dgm:pt>
    <dgm:pt modelId="{1D30DF71-C875-B746-BD57-739E889A911A}" type="pres">
      <dgm:prSet presAssocID="{3234AAA2-C82A-B44F-87E5-BD58BA054E0F}" presName="compChildNode" presStyleCnt="0"/>
      <dgm:spPr/>
    </dgm:pt>
    <dgm:pt modelId="{B8BA19E8-688C-424C-829D-A7B0DEE3A1AE}" type="pres">
      <dgm:prSet presAssocID="{3234AAA2-C82A-B44F-87E5-BD58BA054E0F}" presName="theInnerList" presStyleCnt="0"/>
      <dgm:spPr/>
    </dgm:pt>
    <dgm:pt modelId="{F711556B-CC33-6E40-9D5E-6524FC4A1052}" type="pres">
      <dgm:prSet presAssocID="{02DC4651-8C6F-6447-9B8F-D57C357757EB}" presName="childNode" presStyleLbl="node1" presStyleIdx="3" presStyleCnt="4">
        <dgm:presLayoutVars>
          <dgm:bulletEnabled val="1"/>
        </dgm:presLayoutVars>
      </dgm:prSet>
      <dgm:spPr/>
    </dgm:pt>
  </dgm:ptLst>
  <dgm:cxnLst>
    <dgm:cxn modelId="{E1736B09-914B-3149-8C3C-C974F30C88A6}" type="presOf" srcId="{CDE7C5DF-1F4E-144D-B3C6-CCDDA29A64DD}" destId="{635717B1-99B8-854E-8F70-444337E2E550}" srcOrd="0" destOrd="0" presId="urn:microsoft.com/office/officeart/2005/8/layout/lProcess2"/>
    <dgm:cxn modelId="{0A2D0716-C61C-9141-86DA-988FC1C305F9}" type="presOf" srcId="{6B5A5FFB-92DD-ED47-BF2F-AC0DD483D147}" destId="{E1C9B790-AD02-DB4B-90E8-7BFEE9B60B8A}" srcOrd="0" destOrd="0" presId="urn:microsoft.com/office/officeart/2005/8/layout/lProcess2"/>
    <dgm:cxn modelId="{07FD202E-A68A-914D-A147-95185A18067A}" srcId="{59372874-7672-E146-A97A-F29BFB4A2140}" destId="{6B5A5FFB-92DD-ED47-BF2F-AC0DD483D147}" srcOrd="0" destOrd="0" parTransId="{12E1D443-E49F-1646-A14E-D146B51693EE}" sibTransId="{9A2D11C2-577E-FC4A-BCED-3B769EBA90F6}"/>
    <dgm:cxn modelId="{C180D234-5927-BC40-BCEA-43D33D0E2CFA}" type="presOf" srcId="{02DC4651-8C6F-6447-9B8F-D57C357757EB}" destId="{F711556B-CC33-6E40-9D5E-6524FC4A1052}" srcOrd="0" destOrd="0" presId="urn:microsoft.com/office/officeart/2005/8/layout/lProcess2"/>
    <dgm:cxn modelId="{D3860F36-28E4-1442-B86C-E63CCC3FE716}" type="presOf" srcId="{3234AAA2-C82A-B44F-87E5-BD58BA054E0F}" destId="{DE64535E-28E3-9144-82ED-ED0F42D2AAEE}" srcOrd="1" destOrd="0" presId="urn:microsoft.com/office/officeart/2005/8/layout/lProcess2"/>
    <dgm:cxn modelId="{329B575F-8B76-3B4B-9BD9-38FDE9A2A8A5}" type="presOf" srcId="{59372874-7672-E146-A97A-F29BFB4A2140}" destId="{E367BE70-C50A-6A43-8AFA-7CF7E142477B}" srcOrd="1" destOrd="0" presId="urn:microsoft.com/office/officeart/2005/8/layout/lProcess2"/>
    <dgm:cxn modelId="{75F3A062-C25E-EE44-801F-9095BD1C5120}" type="presOf" srcId="{F9308F1A-1492-F14D-AA25-68EB847A0DB3}" destId="{9C0BB106-18F0-064A-9F7C-7245A6EA83E6}" srcOrd="0" destOrd="0" presId="urn:microsoft.com/office/officeart/2005/8/layout/lProcess2"/>
    <dgm:cxn modelId="{8B9D4070-B4CC-F34F-B8B4-4F4F74F1B1AC}" srcId="{3234AAA2-C82A-B44F-87E5-BD58BA054E0F}" destId="{02DC4651-8C6F-6447-9B8F-D57C357757EB}" srcOrd="0" destOrd="0" parTransId="{CC53E30A-CA09-8949-8B35-41834609C58A}" sibTransId="{2EFD9D0C-B667-974D-8EEE-876172C6068D}"/>
    <dgm:cxn modelId="{64632D81-51A2-6B4B-9F06-658DFD074D36}" srcId="{59372874-7672-E146-A97A-F29BFB4A2140}" destId="{F9308F1A-1492-F14D-AA25-68EB847A0DB3}" srcOrd="1" destOrd="0" parTransId="{6587E665-7412-CC4B-8376-E44CFD4886EF}" sibTransId="{91D74F09-50FE-8A4E-8C86-D04F1C2F50FB}"/>
    <dgm:cxn modelId="{4CD5B385-F4AE-6B4E-A557-3E5FBE186B3A}" srcId="{CDE7C5DF-1F4E-144D-B3C6-CCDDA29A64DD}" destId="{59372874-7672-E146-A97A-F29BFB4A2140}" srcOrd="0" destOrd="0" parTransId="{AFA358CC-DE03-B14E-9AD6-513B9ED3EF89}" sibTransId="{EF9C2E62-DCA0-D848-903A-2D9F9C026F51}"/>
    <dgm:cxn modelId="{98DE5C93-DBEB-254C-B03C-54648A10B03D}" type="presOf" srcId="{59372874-7672-E146-A97A-F29BFB4A2140}" destId="{1F9EAEE1-B141-8149-B598-A2FC9726C17B}" srcOrd="0" destOrd="0" presId="urn:microsoft.com/office/officeart/2005/8/layout/lProcess2"/>
    <dgm:cxn modelId="{752AFBC6-0A6F-E64D-8873-6214DED38720}" srcId="{CDE7C5DF-1F4E-144D-B3C6-CCDDA29A64DD}" destId="{3234AAA2-C82A-B44F-87E5-BD58BA054E0F}" srcOrd="2" destOrd="0" parTransId="{E5862108-903B-1C4B-9377-81DD29E52B29}" sibTransId="{B6EE5F2B-A910-414E-A3BF-34358F619072}"/>
    <dgm:cxn modelId="{21896DD5-9159-5A48-95C3-0628E40AD5D5}" srcId="{92F30862-F847-FC4F-9375-31010EECD883}" destId="{BD3D1B08-BA2C-A847-81FA-0E907AC86072}" srcOrd="0" destOrd="0" parTransId="{47925BA2-F0AA-1349-914E-93DB729B1439}" sibTransId="{DEA69FE8-A421-8F40-BC0D-0B81014C6103}"/>
    <dgm:cxn modelId="{09ECF6DD-E119-374A-AA19-1EFBB9A7AE59}" srcId="{CDE7C5DF-1F4E-144D-B3C6-CCDDA29A64DD}" destId="{92F30862-F847-FC4F-9375-31010EECD883}" srcOrd="1" destOrd="0" parTransId="{70431AB4-DF3F-4645-82B4-916A5B03ED2B}" sibTransId="{BC376F47-B3AB-B74F-80ED-DB7222180FD2}"/>
    <dgm:cxn modelId="{0DFD91DF-68AD-E649-B09C-E5EAFAEF15BB}" type="presOf" srcId="{BD3D1B08-BA2C-A847-81FA-0E907AC86072}" destId="{331622DA-667B-3D42-86F2-0516235F2E15}" srcOrd="0" destOrd="0" presId="urn:microsoft.com/office/officeart/2005/8/layout/lProcess2"/>
    <dgm:cxn modelId="{CE6F23E2-A7A9-1447-B201-56CC65F45CC6}" type="presOf" srcId="{92F30862-F847-FC4F-9375-31010EECD883}" destId="{200D4077-F322-A54F-A959-16520676AF19}" srcOrd="0" destOrd="0" presId="urn:microsoft.com/office/officeart/2005/8/layout/lProcess2"/>
    <dgm:cxn modelId="{9D4DE0EB-08A6-3544-A58B-08122AF0FDBE}" type="presOf" srcId="{92F30862-F847-FC4F-9375-31010EECD883}" destId="{E415A12E-187B-9149-B76A-23CD314DDAC8}" srcOrd="1" destOrd="0" presId="urn:microsoft.com/office/officeart/2005/8/layout/lProcess2"/>
    <dgm:cxn modelId="{791A79EE-56E7-A044-A12E-44CBF852734D}" type="presOf" srcId="{3234AAA2-C82A-B44F-87E5-BD58BA054E0F}" destId="{1EA47F75-BED3-5244-AD77-D9664E47C6FF}" srcOrd="0" destOrd="0" presId="urn:microsoft.com/office/officeart/2005/8/layout/lProcess2"/>
    <dgm:cxn modelId="{5AACC05E-5AB9-0E49-99B2-6E1BA6A41FDB}" type="presParOf" srcId="{635717B1-99B8-854E-8F70-444337E2E550}" destId="{EE209E84-B891-3047-A320-4AEEC3330BB8}" srcOrd="0" destOrd="0" presId="urn:microsoft.com/office/officeart/2005/8/layout/lProcess2"/>
    <dgm:cxn modelId="{9FAD7FA9-8F47-104B-A9DC-EA081AA4F40E}" type="presParOf" srcId="{EE209E84-B891-3047-A320-4AEEC3330BB8}" destId="{1F9EAEE1-B141-8149-B598-A2FC9726C17B}" srcOrd="0" destOrd="0" presId="urn:microsoft.com/office/officeart/2005/8/layout/lProcess2"/>
    <dgm:cxn modelId="{C8412F36-AC01-7A44-9697-143DB9CEC9BA}" type="presParOf" srcId="{EE209E84-B891-3047-A320-4AEEC3330BB8}" destId="{E367BE70-C50A-6A43-8AFA-7CF7E142477B}" srcOrd="1" destOrd="0" presId="urn:microsoft.com/office/officeart/2005/8/layout/lProcess2"/>
    <dgm:cxn modelId="{EA56AD11-7104-9640-9FC3-D2804E8F4001}" type="presParOf" srcId="{EE209E84-B891-3047-A320-4AEEC3330BB8}" destId="{6AC02209-CF3A-0249-91E1-9F1A42D58FAE}" srcOrd="2" destOrd="0" presId="urn:microsoft.com/office/officeart/2005/8/layout/lProcess2"/>
    <dgm:cxn modelId="{46A30A50-3737-8B4D-B495-F1122505DBF8}" type="presParOf" srcId="{6AC02209-CF3A-0249-91E1-9F1A42D58FAE}" destId="{7EE38C84-00CF-1247-9F8C-618383AEFFBD}" srcOrd="0" destOrd="0" presId="urn:microsoft.com/office/officeart/2005/8/layout/lProcess2"/>
    <dgm:cxn modelId="{ACB3255D-F798-B843-9790-95F14015FF43}" type="presParOf" srcId="{7EE38C84-00CF-1247-9F8C-618383AEFFBD}" destId="{E1C9B790-AD02-DB4B-90E8-7BFEE9B60B8A}" srcOrd="0" destOrd="0" presId="urn:microsoft.com/office/officeart/2005/8/layout/lProcess2"/>
    <dgm:cxn modelId="{E754EB58-08C0-E14D-AAC5-D1578D9E5664}" type="presParOf" srcId="{7EE38C84-00CF-1247-9F8C-618383AEFFBD}" destId="{FD11D5FD-18A1-A246-9B5B-AC50BEFA8723}" srcOrd="1" destOrd="0" presId="urn:microsoft.com/office/officeart/2005/8/layout/lProcess2"/>
    <dgm:cxn modelId="{813D1571-0E72-644F-A07F-89F6473710DF}" type="presParOf" srcId="{7EE38C84-00CF-1247-9F8C-618383AEFFBD}" destId="{9C0BB106-18F0-064A-9F7C-7245A6EA83E6}" srcOrd="2" destOrd="0" presId="urn:microsoft.com/office/officeart/2005/8/layout/lProcess2"/>
    <dgm:cxn modelId="{D328F87F-21F5-714F-9FB7-F211915773E5}" type="presParOf" srcId="{635717B1-99B8-854E-8F70-444337E2E550}" destId="{12284197-3CBC-A34B-949D-A231607C1E8B}" srcOrd="1" destOrd="0" presId="urn:microsoft.com/office/officeart/2005/8/layout/lProcess2"/>
    <dgm:cxn modelId="{BCE740ED-04BF-434E-8FEA-78F3668C6118}" type="presParOf" srcId="{635717B1-99B8-854E-8F70-444337E2E550}" destId="{B431EFE1-C863-1C48-A3AC-77CE92A996E4}" srcOrd="2" destOrd="0" presId="urn:microsoft.com/office/officeart/2005/8/layout/lProcess2"/>
    <dgm:cxn modelId="{BBE8E148-330B-2A45-91F3-7D6EB629A869}" type="presParOf" srcId="{B431EFE1-C863-1C48-A3AC-77CE92A996E4}" destId="{200D4077-F322-A54F-A959-16520676AF19}" srcOrd="0" destOrd="0" presId="urn:microsoft.com/office/officeart/2005/8/layout/lProcess2"/>
    <dgm:cxn modelId="{CB56E221-F88E-FD47-9496-8D41D0D28A88}" type="presParOf" srcId="{B431EFE1-C863-1C48-A3AC-77CE92A996E4}" destId="{E415A12E-187B-9149-B76A-23CD314DDAC8}" srcOrd="1" destOrd="0" presId="urn:microsoft.com/office/officeart/2005/8/layout/lProcess2"/>
    <dgm:cxn modelId="{58069DFD-337B-484D-81D4-6343DAFF6EED}" type="presParOf" srcId="{B431EFE1-C863-1C48-A3AC-77CE92A996E4}" destId="{834C08AE-444E-F446-B0BF-3487CD228505}" srcOrd="2" destOrd="0" presId="urn:microsoft.com/office/officeart/2005/8/layout/lProcess2"/>
    <dgm:cxn modelId="{6B826E0E-A1E1-9D4F-9A76-1A15C480919D}" type="presParOf" srcId="{834C08AE-444E-F446-B0BF-3487CD228505}" destId="{534131B6-A042-2F47-B9FB-6D8DAFBA1F6D}" srcOrd="0" destOrd="0" presId="urn:microsoft.com/office/officeart/2005/8/layout/lProcess2"/>
    <dgm:cxn modelId="{14577FE3-E79A-1949-B26E-0D485D2BD999}" type="presParOf" srcId="{534131B6-A042-2F47-B9FB-6D8DAFBA1F6D}" destId="{331622DA-667B-3D42-86F2-0516235F2E15}" srcOrd="0" destOrd="0" presId="urn:microsoft.com/office/officeart/2005/8/layout/lProcess2"/>
    <dgm:cxn modelId="{C7F4E4E1-9BE9-DD45-B710-B33855AEC625}" type="presParOf" srcId="{635717B1-99B8-854E-8F70-444337E2E550}" destId="{237E2EFB-A677-D844-819C-BBDED44A17C5}" srcOrd="3" destOrd="0" presId="urn:microsoft.com/office/officeart/2005/8/layout/lProcess2"/>
    <dgm:cxn modelId="{E68A7686-B35C-E54D-A2AA-94895E1983D7}" type="presParOf" srcId="{635717B1-99B8-854E-8F70-444337E2E550}" destId="{49A3A6F1-0ADA-9941-AEE8-8E3D396BEBB6}" srcOrd="4" destOrd="0" presId="urn:microsoft.com/office/officeart/2005/8/layout/lProcess2"/>
    <dgm:cxn modelId="{C4DC8DD8-8E37-A449-AF53-8C2D54A3BADC}" type="presParOf" srcId="{49A3A6F1-0ADA-9941-AEE8-8E3D396BEBB6}" destId="{1EA47F75-BED3-5244-AD77-D9664E47C6FF}" srcOrd="0" destOrd="0" presId="urn:microsoft.com/office/officeart/2005/8/layout/lProcess2"/>
    <dgm:cxn modelId="{4903066D-4C63-D442-B313-F0A620CD3979}" type="presParOf" srcId="{49A3A6F1-0ADA-9941-AEE8-8E3D396BEBB6}" destId="{DE64535E-28E3-9144-82ED-ED0F42D2AAEE}" srcOrd="1" destOrd="0" presId="urn:microsoft.com/office/officeart/2005/8/layout/lProcess2"/>
    <dgm:cxn modelId="{A4CFDEB2-3173-414C-8A15-BB6822B38D19}" type="presParOf" srcId="{49A3A6F1-0ADA-9941-AEE8-8E3D396BEBB6}" destId="{1D30DF71-C875-B746-BD57-739E889A911A}" srcOrd="2" destOrd="0" presId="urn:microsoft.com/office/officeart/2005/8/layout/lProcess2"/>
    <dgm:cxn modelId="{F859185D-567E-B84D-A45C-B6DA4CE3C958}" type="presParOf" srcId="{1D30DF71-C875-B746-BD57-739E889A911A}" destId="{B8BA19E8-688C-424C-829D-A7B0DEE3A1AE}" srcOrd="0" destOrd="0" presId="urn:microsoft.com/office/officeart/2005/8/layout/lProcess2"/>
    <dgm:cxn modelId="{79536E11-1C43-1E46-BFA7-2611914FE8CB}" type="presParOf" srcId="{B8BA19E8-688C-424C-829D-A7B0DEE3A1AE}" destId="{F711556B-CC33-6E40-9D5E-6524FC4A1052}"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C7D9F4-1003-C242-8E1F-F3B2885A37A2}"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F4DB9DA-4932-A14E-B358-BA616C5EE288}">
      <dgm:prSet phldrT="[Text]" custT="1"/>
      <dgm:spPr>
        <a:solidFill>
          <a:schemeClr val="accent5">
            <a:lumMod val="75000"/>
          </a:schemeClr>
        </a:solidFill>
      </dgm:spPr>
      <dgm:t>
        <a:bodyPr/>
        <a:lstStyle/>
        <a:p>
          <a:r>
            <a:rPr lang="en-US" sz="2800" b="0" i="0" dirty="0">
              <a:solidFill>
                <a:schemeClr val="bg1"/>
              </a:solidFill>
              <a:effectLst/>
              <a:latin typeface="Arial" panose="020B0604020202020204" pitchFamily="34" charset="0"/>
              <a:ea typeface="ＭＳ Ｐゴシック" pitchFamily="-1" charset="-128"/>
              <a:cs typeface="Arial" panose="020B0604020202020204" pitchFamily="34" charset="0"/>
            </a:rPr>
            <a:t>ICMP flood</a:t>
          </a:r>
          <a:endParaRPr lang="en-US" sz="2800" b="0" i="0" dirty="0">
            <a:solidFill>
              <a:schemeClr val="bg1"/>
            </a:solidFill>
            <a:effectLst/>
            <a:latin typeface="Arial" panose="020B0604020202020204" pitchFamily="34" charset="0"/>
            <a:cs typeface="Arial" panose="020B0604020202020204" pitchFamily="34" charset="0"/>
          </a:endParaRPr>
        </a:p>
      </dgm:t>
    </dgm:pt>
    <dgm:pt modelId="{AFDAE78B-1B94-9D40-A0C0-C36162765CB8}" type="parTrans" cxnId="{AA61416E-51BB-0F49-8AA2-199DF982550D}">
      <dgm:prSet/>
      <dgm:spPr/>
      <dgm:t>
        <a:bodyPr/>
        <a:lstStyle/>
        <a:p>
          <a:endParaRPr lang="en-US">
            <a:latin typeface="Arial" panose="020B0604020202020204" pitchFamily="34" charset="0"/>
            <a:cs typeface="Arial" panose="020B0604020202020204" pitchFamily="34" charset="0"/>
          </a:endParaRPr>
        </a:p>
      </dgm:t>
    </dgm:pt>
    <dgm:pt modelId="{D4F9D7DF-D6F0-9B42-B5F0-D64C466F2152}" type="sibTrans" cxnId="{AA61416E-51BB-0F49-8AA2-199DF982550D}">
      <dgm:prSet/>
      <dgm:spPr/>
      <dgm:t>
        <a:bodyPr/>
        <a:lstStyle/>
        <a:p>
          <a:endParaRPr lang="en-US">
            <a:latin typeface="Arial" panose="020B0604020202020204" pitchFamily="34" charset="0"/>
            <a:cs typeface="Arial" panose="020B0604020202020204" pitchFamily="34" charset="0"/>
          </a:endParaRPr>
        </a:p>
      </dgm:t>
    </dgm:pt>
    <dgm:pt modelId="{BD9F2CAD-D5C3-534E-A493-DFC1D640DDDD}">
      <dgm:prSet custT="1"/>
      <dgm:spPr>
        <a:solidFill>
          <a:schemeClr val="bg1"/>
        </a:solidFill>
        <a:ln w="25400">
          <a:solidFill>
            <a:schemeClr val="tx2">
              <a:lumMod val="75000"/>
              <a:alpha val="90000"/>
            </a:schemeClr>
          </a:solidFill>
        </a:ln>
      </dgm:spPr>
      <dgm:t>
        <a:bodyPr/>
        <a:lstStyle/>
        <a:p>
          <a:r>
            <a:rPr lang="en-US" sz="1600" b="0" i="0" dirty="0">
              <a:effectLst/>
              <a:latin typeface="Arial" panose="020B0604020202020204" pitchFamily="34" charset="0"/>
              <a:cs typeface="Arial" panose="020B0604020202020204" pitchFamily="34" charset="0"/>
            </a:rPr>
            <a:t>Ping flood using ICMP echo request packets</a:t>
          </a:r>
        </a:p>
      </dgm:t>
    </dgm:pt>
    <dgm:pt modelId="{59EF927F-E926-C44A-8E66-EA2A682E41A3}" type="parTrans" cxnId="{DB582794-3D33-DD46-9FC5-6B5A8253EB49}">
      <dgm:prSet/>
      <dgm:spPr/>
      <dgm:t>
        <a:bodyPr/>
        <a:lstStyle/>
        <a:p>
          <a:endParaRPr lang="en-US">
            <a:latin typeface="Arial" panose="020B0604020202020204" pitchFamily="34" charset="0"/>
            <a:cs typeface="Arial" panose="020B0604020202020204" pitchFamily="34" charset="0"/>
          </a:endParaRPr>
        </a:p>
      </dgm:t>
    </dgm:pt>
    <dgm:pt modelId="{1130C333-3928-0942-AB09-929FE01C2B5E}" type="sibTrans" cxnId="{DB582794-3D33-DD46-9FC5-6B5A8253EB49}">
      <dgm:prSet/>
      <dgm:spPr/>
      <dgm:t>
        <a:bodyPr/>
        <a:lstStyle/>
        <a:p>
          <a:endParaRPr lang="en-US">
            <a:latin typeface="Arial" panose="020B0604020202020204" pitchFamily="34" charset="0"/>
            <a:cs typeface="Arial" panose="020B0604020202020204" pitchFamily="34" charset="0"/>
          </a:endParaRPr>
        </a:p>
      </dgm:t>
    </dgm:pt>
    <dgm:pt modelId="{0D3173A9-4F5A-DF40-ABDC-E1266D496CAF}">
      <dgm:prSet custT="1"/>
      <dgm:spPr>
        <a:solidFill>
          <a:schemeClr val="bg1"/>
        </a:solidFill>
        <a:ln w="25400">
          <a:solidFill>
            <a:schemeClr val="tx2">
              <a:lumMod val="75000"/>
              <a:alpha val="90000"/>
            </a:schemeClr>
          </a:solidFill>
        </a:ln>
      </dgm:spPr>
      <dgm:t>
        <a:bodyPr/>
        <a:lstStyle/>
        <a:p>
          <a:r>
            <a:rPr lang="en-US" sz="1600" b="0" i="0" dirty="0">
              <a:effectLst/>
              <a:latin typeface="Arial" panose="020B0604020202020204" pitchFamily="34" charset="0"/>
              <a:cs typeface="Arial" panose="020B0604020202020204" pitchFamily="34" charset="0"/>
            </a:rPr>
            <a:t>Traditionally network administrators allow such packets into their networks because ping is a useful network diagnostic tool</a:t>
          </a:r>
        </a:p>
      </dgm:t>
    </dgm:pt>
    <dgm:pt modelId="{C0CF5096-1C13-284C-9CBF-AB3204777B61}" type="parTrans" cxnId="{F56C85F0-BA70-884F-85B8-A60286C12DE9}">
      <dgm:prSet/>
      <dgm:spPr/>
      <dgm:t>
        <a:bodyPr/>
        <a:lstStyle/>
        <a:p>
          <a:endParaRPr lang="en-US">
            <a:latin typeface="Arial" panose="020B0604020202020204" pitchFamily="34" charset="0"/>
            <a:cs typeface="Arial" panose="020B0604020202020204" pitchFamily="34" charset="0"/>
          </a:endParaRPr>
        </a:p>
      </dgm:t>
    </dgm:pt>
    <dgm:pt modelId="{F75E82DB-170F-014F-8D17-333D1F9B7A96}" type="sibTrans" cxnId="{F56C85F0-BA70-884F-85B8-A60286C12DE9}">
      <dgm:prSet/>
      <dgm:spPr/>
      <dgm:t>
        <a:bodyPr/>
        <a:lstStyle/>
        <a:p>
          <a:endParaRPr lang="en-US">
            <a:latin typeface="Arial" panose="020B0604020202020204" pitchFamily="34" charset="0"/>
            <a:cs typeface="Arial" panose="020B0604020202020204" pitchFamily="34" charset="0"/>
          </a:endParaRPr>
        </a:p>
      </dgm:t>
    </dgm:pt>
    <dgm:pt modelId="{E09A460A-8805-D14E-8EA8-E2822ED804CF}">
      <dgm:prSet custT="1"/>
      <dgm:spPr/>
      <dgm:t>
        <a:bodyPr/>
        <a:lstStyle/>
        <a:p>
          <a:r>
            <a:rPr lang="en-US" sz="2800" b="0" i="0" dirty="0">
              <a:solidFill>
                <a:schemeClr val="bg1"/>
              </a:solidFill>
              <a:effectLst/>
              <a:latin typeface="Arial" panose="020B0604020202020204" pitchFamily="34" charset="0"/>
              <a:ea typeface="ＭＳ Ｐゴシック" pitchFamily="-1" charset="-128"/>
              <a:cs typeface="Arial" panose="020B0604020202020204" pitchFamily="34" charset="0"/>
            </a:rPr>
            <a:t>UDP flood</a:t>
          </a:r>
        </a:p>
      </dgm:t>
    </dgm:pt>
    <dgm:pt modelId="{F30FE43B-306A-4A4B-A879-3A8A65B14858}" type="parTrans" cxnId="{AA643B78-5BD0-264D-8026-48165CCB596A}">
      <dgm:prSet/>
      <dgm:spPr/>
      <dgm:t>
        <a:bodyPr/>
        <a:lstStyle/>
        <a:p>
          <a:endParaRPr lang="en-US">
            <a:latin typeface="Arial" panose="020B0604020202020204" pitchFamily="34" charset="0"/>
            <a:cs typeface="Arial" panose="020B0604020202020204" pitchFamily="34" charset="0"/>
          </a:endParaRPr>
        </a:p>
      </dgm:t>
    </dgm:pt>
    <dgm:pt modelId="{C88C3FFA-975A-8346-8A70-A311716266F5}" type="sibTrans" cxnId="{AA643B78-5BD0-264D-8026-48165CCB596A}">
      <dgm:prSet/>
      <dgm:spPr/>
      <dgm:t>
        <a:bodyPr/>
        <a:lstStyle/>
        <a:p>
          <a:endParaRPr lang="en-US">
            <a:latin typeface="Arial" panose="020B0604020202020204" pitchFamily="34" charset="0"/>
            <a:cs typeface="Arial" panose="020B0604020202020204" pitchFamily="34" charset="0"/>
          </a:endParaRPr>
        </a:p>
      </dgm:t>
    </dgm:pt>
    <dgm:pt modelId="{C5963756-5DFA-3D4D-B9AA-9FBD529FDB09}">
      <dgm:prSet/>
      <dgm:spPr>
        <a:solidFill>
          <a:schemeClr val="bg1"/>
        </a:solidFill>
        <a:ln w="25400">
          <a:solidFill>
            <a:schemeClr val="tx2">
              <a:lumMod val="75000"/>
              <a:alpha val="90000"/>
            </a:schemeClr>
          </a:solidFill>
        </a:ln>
      </dgm:spPr>
      <dgm:t>
        <a:bodyPr/>
        <a:lstStyle/>
        <a:p>
          <a:r>
            <a:rPr lang="en-US" b="0" i="0" dirty="0">
              <a:effectLst/>
              <a:latin typeface="Arial" panose="020B0604020202020204" pitchFamily="34" charset="0"/>
              <a:cs typeface="Arial" panose="020B0604020202020204" pitchFamily="34" charset="0"/>
            </a:rPr>
            <a:t>Uses UDP packets directed to some port number on the target system</a:t>
          </a:r>
        </a:p>
      </dgm:t>
    </dgm:pt>
    <dgm:pt modelId="{F5652ACE-F35D-994B-B767-9CF194F2A8FB}" type="parTrans" cxnId="{7E1FC89F-4BBF-5644-9396-000A6F0E8CD5}">
      <dgm:prSet/>
      <dgm:spPr/>
      <dgm:t>
        <a:bodyPr/>
        <a:lstStyle/>
        <a:p>
          <a:endParaRPr lang="en-US">
            <a:latin typeface="Arial" panose="020B0604020202020204" pitchFamily="34" charset="0"/>
            <a:cs typeface="Arial" panose="020B0604020202020204" pitchFamily="34" charset="0"/>
          </a:endParaRPr>
        </a:p>
      </dgm:t>
    </dgm:pt>
    <dgm:pt modelId="{07B83594-679E-2546-BA3A-ED8F11BEC05B}" type="sibTrans" cxnId="{7E1FC89F-4BBF-5644-9396-000A6F0E8CD5}">
      <dgm:prSet/>
      <dgm:spPr/>
      <dgm:t>
        <a:bodyPr/>
        <a:lstStyle/>
        <a:p>
          <a:endParaRPr lang="en-US">
            <a:latin typeface="Arial" panose="020B0604020202020204" pitchFamily="34" charset="0"/>
            <a:cs typeface="Arial" panose="020B0604020202020204" pitchFamily="34" charset="0"/>
          </a:endParaRPr>
        </a:p>
      </dgm:t>
    </dgm:pt>
    <dgm:pt modelId="{64A9271E-D119-504A-9A66-416F2B2777F0}">
      <dgm:prSet custT="1"/>
      <dgm:spPr>
        <a:solidFill>
          <a:schemeClr val="accent3">
            <a:lumMod val="75000"/>
          </a:schemeClr>
        </a:solidFill>
      </dgm:spPr>
      <dgm:t>
        <a:bodyPr/>
        <a:lstStyle/>
        <a:p>
          <a:r>
            <a:rPr lang="en-US" sz="2800" b="0" i="0" dirty="0">
              <a:solidFill>
                <a:schemeClr val="bg1"/>
              </a:solidFill>
              <a:effectLst/>
              <a:latin typeface="Arial" panose="020B0604020202020204" pitchFamily="34" charset="0"/>
              <a:ea typeface="ＭＳ Ｐゴシック" pitchFamily="-1" charset="-128"/>
              <a:cs typeface="Arial" panose="020B0604020202020204" pitchFamily="34" charset="0"/>
            </a:rPr>
            <a:t>TCP SYN flood</a:t>
          </a:r>
        </a:p>
      </dgm:t>
    </dgm:pt>
    <dgm:pt modelId="{0AB44505-EE65-9F42-B247-0738348AB1BE}" type="parTrans" cxnId="{D54FE80F-A610-D049-8389-8084B1BDC281}">
      <dgm:prSet/>
      <dgm:spPr/>
      <dgm:t>
        <a:bodyPr/>
        <a:lstStyle/>
        <a:p>
          <a:endParaRPr lang="en-US">
            <a:latin typeface="Arial" panose="020B0604020202020204" pitchFamily="34" charset="0"/>
            <a:cs typeface="Arial" panose="020B0604020202020204" pitchFamily="34" charset="0"/>
          </a:endParaRPr>
        </a:p>
      </dgm:t>
    </dgm:pt>
    <dgm:pt modelId="{D75EAB0A-6B17-954E-BC0E-1F13DFF95A9A}" type="sibTrans" cxnId="{D54FE80F-A610-D049-8389-8084B1BDC281}">
      <dgm:prSet/>
      <dgm:spPr/>
      <dgm:t>
        <a:bodyPr/>
        <a:lstStyle/>
        <a:p>
          <a:endParaRPr lang="en-US">
            <a:latin typeface="Arial" panose="020B0604020202020204" pitchFamily="34" charset="0"/>
            <a:cs typeface="Arial" panose="020B0604020202020204" pitchFamily="34" charset="0"/>
          </a:endParaRPr>
        </a:p>
      </dgm:t>
    </dgm:pt>
    <dgm:pt modelId="{3A9B6F0B-4336-2847-B4FC-8D7BC13EC137}">
      <dgm:prSet/>
      <dgm:spPr>
        <a:solidFill>
          <a:schemeClr val="bg1"/>
        </a:solidFill>
        <a:ln w="25400">
          <a:solidFill>
            <a:schemeClr val="tx2">
              <a:lumMod val="75000"/>
              <a:alpha val="90000"/>
            </a:schemeClr>
          </a:solidFill>
        </a:ln>
      </dgm:spPr>
      <dgm:t>
        <a:bodyPr/>
        <a:lstStyle/>
        <a:p>
          <a:r>
            <a:rPr lang="en-US" b="0" i="0" dirty="0">
              <a:effectLst/>
              <a:latin typeface="Arial" panose="020B0604020202020204" pitchFamily="34" charset="0"/>
              <a:cs typeface="Arial" panose="020B0604020202020204" pitchFamily="34" charset="0"/>
            </a:rPr>
            <a:t>Sends TCP packets to the target system</a:t>
          </a:r>
        </a:p>
      </dgm:t>
    </dgm:pt>
    <dgm:pt modelId="{C7191EC7-62E3-B447-8343-A566F846311E}" type="parTrans" cxnId="{F3D3B821-EE2C-204E-8FB8-8259A2D5BE19}">
      <dgm:prSet/>
      <dgm:spPr/>
      <dgm:t>
        <a:bodyPr/>
        <a:lstStyle/>
        <a:p>
          <a:endParaRPr lang="en-US">
            <a:latin typeface="Arial" panose="020B0604020202020204" pitchFamily="34" charset="0"/>
            <a:cs typeface="Arial" panose="020B0604020202020204" pitchFamily="34" charset="0"/>
          </a:endParaRPr>
        </a:p>
      </dgm:t>
    </dgm:pt>
    <dgm:pt modelId="{415CDB2F-0584-A54A-893D-CD901D13EB86}" type="sibTrans" cxnId="{F3D3B821-EE2C-204E-8FB8-8259A2D5BE19}">
      <dgm:prSet/>
      <dgm:spPr/>
      <dgm:t>
        <a:bodyPr/>
        <a:lstStyle/>
        <a:p>
          <a:endParaRPr lang="en-US">
            <a:latin typeface="Arial" panose="020B0604020202020204" pitchFamily="34" charset="0"/>
            <a:cs typeface="Arial" panose="020B0604020202020204" pitchFamily="34" charset="0"/>
          </a:endParaRPr>
        </a:p>
      </dgm:t>
    </dgm:pt>
    <dgm:pt modelId="{E6B6139F-0A87-C34E-B14C-47B9ED13C177}">
      <dgm:prSet/>
      <dgm:spPr>
        <a:solidFill>
          <a:schemeClr val="bg1"/>
        </a:solidFill>
        <a:ln w="25400">
          <a:solidFill>
            <a:schemeClr val="tx2">
              <a:lumMod val="75000"/>
              <a:alpha val="90000"/>
            </a:schemeClr>
          </a:solidFill>
        </a:ln>
      </dgm:spPr>
      <dgm:t>
        <a:bodyPr/>
        <a:lstStyle/>
        <a:p>
          <a:r>
            <a:rPr lang="en-US" b="0" i="0" dirty="0">
              <a:effectLst/>
              <a:latin typeface="Arial" panose="020B0604020202020204" pitchFamily="34" charset="0"/>
              <a:cs typeface="Arial" panose="020B0604020202020204" pitchFamily="34" charset="0"/>
            </a:rPr>
            <a:t>High volume of packets to attack the network handling code in the operating system; denies legitimate user access</a:t>
          </a:r>
        </a:p>
      </dgm:t>
    </dgm:pt>
    <dgm:pt modelId="{5D6AB567-580E-5C47-BF18-CD29B8F4AD15}" type="parTrans" cxnId="{BDCB6EE8-7202-A14E-84B4-4CBDD92D628C}">
      <dgm:prSet/>
      <dgm:spPr/>
      <dgm:t>
        <a:bodyPr/>
        <a:lstStyle/>
        <a:p>
          <a:endParaRPr lang="en-US">
            <a:latin typeface="Arial" panose="020B0604020202020204" pitchFamily="34" charset="0"/>
            <a:cs typeface="Arial" panose="020B0604020202020204" pitchFamily="34" charset="0"/>
          </a:endParaRPr>
        </a:p>
      </dgm:t>
    </dgm:pt>
    <dgm:pt modelId="{6D6D790E-BED3-A64A-A29F-A9099F594562}" type="sibTrans" cxnId="{BDCB6EE8-7202-A14E-84B4-4CBDD92D628C}">
      <dgm:prSet/>
      <dgm:spPr/>
      <dgm:t>
        <a:bodyPr/>
        <a:lstStyle/>
        <a:p>
          <a:endParaRPr lang="en-US">
            <a:latin typeface="Arial" panose="020B0604020202020204" pitchFamily="34" charset="0"/>
            <a:cs typeface="Arial" panose="020B0604020202020204" pitchFamily="34" charset="0"/>
          </a:endParaRPr>
        </a:p>
      </dgm:t>
    </dgm:pt>
    <dgm:pt modelId="{5265BBEC-3F4E-AE43-8701-0B43844BD3E7}" type="pres">
      <dgm:prSet presAssocID="{FEC7D9F4-1003-C242-8E1F-F3B2885A37A2}" presName="Name0" presStyleCnt="0">
        <dgm:presLayoutVars>
          <dgm:dir/>
          <dgm:animLvl val="lvl"/>
          <dgm:resizeHandles val="exact"/>
        </dgm:presLayoutVars>
      </dgm:prSet>
      <dgm:spPr/>
    </dgm:pt>
    <dgm:pt modelId="{63DF7425-9165-7B4D-86E0-22F1A98CBDC0}" type="pres">
      <dgm:prSet presAssocID="{CF4DB9DA-4932-A14E-B358-BA616C5EE288}" presName="linNode" presStyleCnt="0"/>
      <dgm:spPr/>
    </dgm:pt>
    <dgm:pt modelId="{19357E6A-60B3-FC4E-9FC2-1ECE7041DD85}" type="pres">
      <dgm:prSet presAssocID="{CF4DB9DA-4932-A14E-B358-BA616C5EE288}" presName="parentText" presStyleLbl="node1" presStyleIdx="0" presStyleCnt="3">
        <dgm:presLayoutVars>
          <dgm:chMax val="1"/>
          <dgm:bulletEnabled val="1"/>
        </dgm:presLayoutVars>
      </dgm:prSet>
      <dgm:spPr/>
    </dgm:pt>
    <dgm:pt modelId="{565A0BC2-B705-7845-9587-D8A7832452F9}" type="pres">
      <dgm:prSet presAssocID="{CF4DB9DA-4932-A14E-B358-BA616C5EE288}" presName="descendantText" presStyleLbl="alignAccFollowNode1" presStyleIdx="0" presStyleCnt="3" custScaleY="117535">
        <dgm:presLayoutVars>
          <dgm:bulletEnabled val="1"/>
        </dgm:presLayoutVars>
      </dgm:prSet>
      <dgm:spPr/>
    </dgm:pt>
    <dgm:pt modelId="{5D8A68C8-859A-6346-A37E-10D253E83A5A}" type="pres">
      <dgm:prSet presAssocID="{D4F9D7DF-D6F0-9B42-B5F0-D64C466F2152}" presName="sp" presStyleCnt="0"/>
      <dgm:spPr/>
    </dgm:pt>
    <dgm:pt modelId="{80E148F0-D1D2-334F-B963-0B71EF44DE47}" type="pres">
      <dgm:prSet presAssocID="{E09A460A-8805-D14E-8EA8-E2822ED804CF}" presName="linNode" presStyleCnt="0"/>
      <dgm:spPr/>
    </dgm:pt>
    <dgm:pt modelId="{5E105DE0-16B0-F645-ABF2-3DD1D6F6DDB8}" type="pres">
      <dgm:prSet presAssocID="{E09A460A-8805-D14E-8EA8-E2822ED804CF}" presName="parentText" presStyleLbl="node1" presStyleIdx="1" presStyleCnt="3">
        <dgm:presLayoutVars>
          <dgm:chMax val="1"/>
          <dgm:bulletEnabled val="1"/>
        </dgm:presLayoutVars>
      </dgm:prSet>
      <dgm:spPr/>
    </dgm:pt>
    <dgm:pt modelId="{AE11C2D4-26A0-484C-A22E-4A33CEF07817}" type="pres">
      <dgm:prSet presAssocID="{E09A460A-8805-D14E-8EA8-E2822ED804CF}" presName="descendantText" presStyleLbl="alignAccFollowNode1" presStyleIdx="1" presStyleCnt="3">
        <dgm:presLayoutVars>
          <dgm:bulletEnabled val="1"/>
        </dgm:presLayoutVars>
      </dgm:prSet>
      <dgm:spPr/>
    </dgm:pt>
    <dgm:pt modelId="{659B3031-C86D-7C41-BA8C-22713F6A8A80}" type="pres">
      <dgm:prSet presAssocID="{C88C3FFA-975A-8346-8A70-A311716266F5}" presName="sp" presStyleCnt="0"/>
      <dgm:spPr/>
    </dgm:pt>
    <dgm:pt modelId="{40D99705-D87E-AB47-87FF-D8E13113A14D}" type="pres">
      <dgm:prSet presAssocID="{64A9271E-D119-504A-9A66-416F2B2777F0}" presName="linNode" presStyleCnt="0"/>
      <dgm:spPr/>
    </dgm:pt>
    <dgm:pt modelId="{46E720AB-F321-FB41-8240-75830E95D297}" type="pres">
      <dgm:prSet presAssocID="{64A9271E-D119-504A-9A66-416F2B2777F0}" presName="parentText" presStyleLbl="node1" presStyleIdx="2" presStyleCnt="3">
        <dgm:presLayoutVars>
          <dgm:chMax val="1"/>
          <dgm:bulletEnabled val="1"/>
        </dgm:presLayoutVars>
      </dgm:prSet>
      <dgm:spPr/>
    </dgm:pt>
    <dgm:pt modelId="{4B1A1837-8231-6840-8D50-F6DB4B3D4684}" type="pres">
      <dgm:prSet presAssocID="{64A9271E-D119-504A-9A66-416F2B2777F0}" presName="descendantText" presStyleLbl="alignAccFollowNode1" presStyleIdx="2" presStyleCnt="3" custScaleY="122162">
        <dgm:presLayoutVars>
          <dgm:bulletEnabled val="1"/>
        </dgm:presLayoutVars>
      </dgm:prSet>
      <dgm:spPr/>
    </dgm:pt>
  </dgm:ptLst>
  <dgm:cxnLst>
    <dgm:cxn modelId="{D54FE80F-A610-D049-8389-8084B1BDC281}" srcId="{FEC7D9F4-1003-C242-8E1F-F3B2885A37A2}" destId="{64A9271E-D119-504A-9A66-416F2B2777F0}" srcOrd="2" destOrd="0" parTransId="{0AB44505-EE65-9F42-B247-0738348AB1BE}" sibTransId="{D75EAB0A-6B17-954E-BC0E-1F13DFF95A9A}"/>
    <dgm:cxn modelId="{F3D3B821-EE2C-204E-8FB8-8259A2D5BE19}" srcId="{64A9271E-D119-504A-9A66-416F2B2777F0}" destId="{3A9B6F0B-4336-2847-B4FC-8D7BC13EC137}" srcOrd="0" destOrd="0" parTransId="{C7191EC7-62E3-B447-8343-A566F846311E}" sibTransId="{415CDB2F-0584-A54A-893D-CD901D13EB86}"/>
    <dgm:cxn modelId="{9EA7ED2E-14C6-AD4B-ADD9-00485E7A0A79}" type="presOf" srcId="{E09A460A-8805-D14E-8EA8-E2822ED804CF}" destId="{5E105DE0-16B0-F645-ABF2-3DD1D6F6DDB8}" srcOrd="0" destOrd="0" presId="urn:microsoft.com/office/officeart/2005/8/layout/vList5"/>
    <dgm:cxn modelId="{2476F362-548C-ED4C-B02F-989129D9F52A}" type="presOf" srcId="{3A9B6F0B-4336-2847-B4FC-8D7BC13EC137}" destId="{4B1A1837-8231-6840-8D50-F6DB4B3D4684}" srcOrd="0" destOrd="0" presId="urn:microsoft.com/office/officeart/2005/8/layout/vList5"/>
    <dgm:cxn modelId="{0FA6D165-8B6E-B946-BE24-2FADA075A125}" type="presOf" srcId="{C5963756-5DFA-3D4D-B9AA-9FBD529FDB09}" destId="{AE11C2D4-26A0-484C-A22E-4A33CEF07817}" srcOrd="0" destOrd="0" presId="urn:microsoft.com/office/officeart/2005/8/layout/vList5"/>
    <dgm:cxn modelId="{4F672249-D82A-F744-85D1-6613C7419AFE}" type="presOf" srcId="{E6B6139F-0A87-C34E-B14C-47B9ED13C177}" destId="{4B1A1837-8231-6840-8D50-F6DB4B3D4684}" srcOrd="0" destOrd="1" presId="urn:microsoft.com/office/officeart/2005/8/layout/vList5"/>
    <dgm:cxn modelId="{AA61416E-51BB-0F49-8AA2-199DF982550D}" srcId="{FEC7D9F4-1003-C242-8E1F-F3B2885A37A2}" destId="{CF4DB9DA-4932-A14E-B358-BA616C5EE288}" srcOrd="0" destOrd="0" parTransId="{AFDAE78B-1B94-9D40-A0C0-C36162765CB8}" sibTransId="{D4F9D7DF-D6F0-9B42-B5F0-D64C466F2152}"/>
    <dgm:cxn modelId="{5903CA4E-6479-1447-8D34-2708C4DFDF16}" type="presOf" srcId="{0D3173A9-4F5A-DF40-ABDC-E1266D496CAF}" destId="{565A0BC2-B705-7845-9587-D8A7832452F9}" srcOrd="0" destOrd="1" presId="urn:microsoft.com/office/officeart/2005/8/layout/vList5"/>
    <dgm:cxn modelId="{2AD49A53-F076-3947-84EF-5DB4877D1F54}" type="presOf" srcId="{FEC7D9F4-1003-C242-8E1F-F3B2885A37A2}" destId="{5265BBEC-3F4E-AE43-8701-0B43844BD3E7}" srcOrd="0" destOrd="0" presId="urn:microsoft.com/office/officeart/2005/8/layout/vList5"/>
    <dgm:cxn modelId="{AA643B78-5BD0-264D-8026-48165CCB596A}" srcId="{FEC7D9F4-1003-C242-8E1F-F3B2885A37A2}" destId="{E09A460A-8805-D14E-8EA8-E2822ED804CF}" srcOrd="1" destOrd="0" parTransId="{F30FE43B-306A-4A4B-A879-3A8A65B14858}" sibTransId="{C88C3FFA-975A-8346-8A70-A311716266F5}"/>
    <dgm:cxn modelId="{DB582794-3D33-DD46-9FC5-6B5A8253EB49}" srcId="{CF4DB9DA-4932-A14E-B358-BA616C5EE288}" destId="{BD9F2CAD-D5C3-534E-A493-DFC1D640DDDD}" srcOrd="0" destOrd="0" parTransId="{59EF927F-E926-C44A-8E66-EA2A682E41A3}" sibTransId="{1130C333-3928-0942-AB09-929FE01C2B5E}"/>
    <dgm:cxn modelId="{CCE1FB9A-8C17-7045-A62D-69732452A005}" type="presOf" srcId="{CF4DB9DA-4932-A14E-B358-BA616C5EE288}" destId="{19357E6A-60B3-FC4E-9FC2-1ECE7041DD85}" srcOrd="0" destOrd="0" presId="urn:microsoft.com/office/officeart/2005/8/layout/vList5"/>
    <dgm:cxn modelId="{7E1FC89F-4BBF-5644-9396-000A6F0E8CD5}" srcId="{E09A460A-8805-D14E-8EA8-E2822ED804CF}" destId="{C5963756-5DFA-3D4D-B9AA-9FBD529FDB09}" srcOrd="0" destOrd="0" parTransId="{F5652ACE-F35D-994B-B767-9CF194F2A8FB}" sibTransId="{07B83594-679E-2546-BA3A-ED8F11BEC05B}"/>
    <dgm:cxn modelId="{156E32CC-8796-7644-8D08-3CB882D6155D}" type="presOf" srcId="{64A9271E-D119-504A-9A66-416F2B2777F0}" destId="{46E720AB-F321-FB41-8240-75830E95D297}" srcOrd="0" destOrd="0" presId="urn:microsoft.com/office/officeart/2005/8/layout/vList5"/>
    <dgm:cxn modelId="{BDCB6EE8-7202-A14E-84B4-4CBDD92D628C}" srcId="{64A9271E-D119-504A-9A66-416F2B2777F0}" destId="{E6B6139F-0A87-C34E-B14C-47B9ED13C177}" srcOrd="1" destOrd="0" parTransId="{5D6AB567-580E-5C47-BF18-CD29B8F4AD15}" sibTransId="{6D6D790E-BED3-A64A-A29F-A9099F594562}"/>
    <dgm:cxn modelId="{F56C85F0-BA70-884F-85B8-A60286C12DE9}" srcId="{CF4DB9DA-4932-A14E-B358-BA616C5EE288}" destId="{0D3173A9-4F5A-DF40-ABDC-E1266D496CAF}" srcOrd="1" destOrd="0" parTransId="{C0CF5096-1C13-284C-9CBF-AB3204777B61}" sibTransId="{F75E82DB-170F-014F-8D17-333D1F9B7A96}"/>
    <dgm:cxn modelId="{06BBFDFF-FC5B-724C-9B71-E2FD758E336A}" type="presOf" srcId="{BD9F2CAD-D5C3-534E-A493-DFC1D640DDDD}" destId="{565A0BC2-B705-7845-9587-D8A7832452F9}" srcOrd="0" destOrd="0" presId="urn:microsoft.com/office/officeart/2005/8/layout/vList5"/>
    <dgm:cxn modelId="{25BFE809-0B4D-024C-A56C-2EF386A72FF9}" type="presParOf" srcId="{5265BBEC-3F4E-AE43-8701-0B43844BD3E7}" destId="{63DF7425-9165-7B4D-86E0-22F1A98CBDC0}" srcOrd="0" destOrd="0" presId="urn:microsoft.com/office/officeart/2005/8/layout/vList5"/>
    <dgm:cxn modelId="{0CF7E40C-75AE-1E42-BCAD-82AF7F529BC8}" type="presParOf" srcId="{63DF7425-9165-7B4D-86E0-22F1A98CBDC0}" destId="{19357E6A-60B3-FC4E-9FC2-1ECE7041DD85}" srcOrd="0" destOrd="0" presId="urn:microsoft.com/office/officeart/2005/8/layout/vList5"/>
    <dgm:cxn modelId="{D9D30BB1-3945-6C4A-9C11-569CB1D3ABDB}" type="presParOf" srcId="{63DF7425-9165-7B4D-86E0-22F1A98CBDC0}" destId="{565A0BC2-B705-7845-9587-D8A7832452F9}" srcOrd="1" destOrd="0" presId="urn:microsoft.com/office/officeart/2005/8/layout/vList5"/>
    <dgm:cxn modelId="{9B87420A-26B9-3C4C-837F-C192F0120F45}" type="presParOf" srcId="{5265BBEC-3F4E-AE43-8701-0B43844BD3E7}" destId="{5D8A68C8-859A-6346-A37E-10D253E83A5A}" srcOrd="1" destOrd="0" presId="urn:microsoft.com/office/officeart/2005/8/layout/vList5"/>
    <dgm:cxn modelId="{3CE7F8D1-4358-AA4F-8554-186B69BF2CA5}" type="presParOf" srcId="{5265BBEC-3F4E-AE43-8701-0B43844BD3E7}" destId="{80E148F0-D1D2-334F-B963-0B71EF44DE47}" srcOrd="2" destOrd="0" presId="urn:microsoft.com/office/officeart/2005/8/layout/vList5"/>
    <dgm:cxn modelId="{3A60AF32-2876-B945-973D-8D36C7E0D2DF}" type="presParOf" srcId="{80E148F0-D1D2-334F-B963-0B71EF44DE47}" destId="{5E105DE0-16B0-F645-ABF2-3DD1D6F6DDB8}" srcOrd="0" destOrd="0" presId="urn:microsoft.com/office/officeart/2005/8/layout/vList5"/>
    <dgm:cxn modelId="{48AC761F-FFB5-CD49-A382-C3E55F9AEEE2}" type="presParOf" srcId="{80E148F0-D1D2-334F-B963-0B71EF44DE47}" destId="{AE11C2D4-26A0-484C-A22E-4A33CEF07817}" srcOrd="1" destOrd="0" presId="urn:microsoft.com/office/officeart/2005/8/layout/vList5"/>
    <dgm:cxn modelId="{F171FDA3-2302-CA40-BE14-47C4BC8B090F}" type="presParOf" srcId="{5265BBEC-3F4E-AE43-8701-0B43844BD3E7}" destId="{659B3031-C86D-7C41-BA8C-22713F6A8A80}" srcOrd="3" destOrd="0" presId="urn:microsoft.com/office/officeart/2005/8/layout/vList5"/>
    <dgm:cxn modelId="{FA0B6B83-0692-124C-BA71-6D7C7AE3401C}" type="presParOf" srcId="{5265BBEC-3F4E-AE43-8701-0B43844BD3E7}" destId="{40D99705-D87E-AB47-87FF-D8E13113A14D}" srcOrd="4" destOrd="0" presId="urn:microsoft.com/office/officeart/2005/8/layout/vList5"/>
    <dgm:cxn modelId="{5EB929CF-5A75-0C4D-9F0D-513E3057E4CC}" type="presParOf" srcId="{40D99705-D87E-AB47-87FF-D8E13113A14D}" destId="{46E720AB-F321-FB41-8240-75830E95D297}" srcOrd="0" destOrd="0" presId="urn:microsoft.com/office/officeart/2005/8/layout/vList5"/>
    <dgm:cxn modelId="{4D24078C-4514-154E-8508-EFF7EA178E9C}" type="presParOf" srcId="{40D99705-D87E-AB47-87FF-D8E13113A14D}" destId="{4B1A1837-8231-6840-8D50-F6DB4B3D468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8CF0C0-6D0C-0D4A-A94F-E2244FC22FC4}"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0FC6D219-2291-F24D-81B1-B4364D414593}">
      <dgm:prSet phldrT="[Text]"/>
      <dgm:spPr>
        <a:solidFill>
          <a:schemeClr val="accent3">
            <a:lumMod val="75000"/>
          </a:schemeClr>
        </a:solidFill>
        <a:ln>
          <a:solidFill>
            <a:schemeClr val="bg1"/>
          </a:solidFill>
        </a:ln>
      </dgm:spPr>
      <dgm:t>
        <a:bodyPr/>
        <a:lstStyle/>
        <a:p>
          <a:r>
            <a:rPr lang="en-US" b="1" dirty="0">
              <a:solidFill>
                <a:schemeClr val="bg1"/>
              </a:solidFill>
              <a:effectLst/>
              <a:latin typeface="Arial" panose="020B0604020202020204" pitchFamily="34" charset="0"/>
              <a:ea typeface="ＭＳ Ｐゴシック" pitchFamily="-1" charset="-128"/>
              <a:cs typeface="Arial" panose="020B0604020202020204" pitchFamily="34" charset="0"/>
            </a:rPr>
            <a:t>Attack prevention and preemption</a:t>
          </a:r>
        </a:p>
      </dgm:t>
    </dgm:pt>
    <dgm:pt modelId="{DD467420-DF0F-A041-8E8A-FA5406CFC47E}" type="parTrans" cxnId="{4F33C981-055E-754C-93A6-98AF167B65BE}">
      <dgm:prSet/>
      <dgm:spPr/>
      <dgm:t>
        <a:bodyPr/>
        <a:lstStyle/>
        <a:p>
          <a:endParaRPr lang="en-US">
            <a:latin typeface="Arial" panose="020B0604020202020204" pitchFamily="34" charset="0"/>
            <a:cs typeface="Arial" panose="020B0604020202020204" pitchFamily="34" charset="0"/>
          </a:endParaRPr>
        </a:p>
      </dgm:t>
    </dgm:pt>
    <dgm:pt modelId="{175008D8-C1CF-6C45-A1B9-D57B3C26A441}" type="sibTrans" cxnId="{4F33C981-055E-754C-93A6-98AF167B65BE}">
      <dgm:prSet/>
      <dgm:spPr>
        <a:solidFill>
          <a:srgbClr val="FFC000"/>
        </a:solidFill>
        <a:ln>
          <a:solidFill>
            <a:schemeClr val="tx2">
              <a:lumMod val="50000"/>
            </a:schemeClr>
          </a:solidFill>
        </a:ln>
      </dgm:spPr>
      <dgm:t>
        <a:bodyPr/>
        <a:lstStyle/>
        <a:p>
          <a:endParaRPr lang="en-US">
            <a:latin typeface="Arial" panose="020B0604020202020204" pitchFamily="34" charset="0"/>
            <a:cs typeface="Arial" panose="020B0604020202020204" pitchFamily="34" charset="0"/>
          </a:endParaRPr>
        </a:p>
      </dgm:t>
    </dgm:pt>
    <dgm:pt modelId="{E8F180F3-01F1-324F-83D5-4E4EC3A8B106}">
      <dgm:prSet/>
      <dgm:spPr>
        <a:solidFill>
          <a:schemeClr val="accent3">
            <a:lumMod val="75000"/>
          </a:schemeClr>
        </a:solidFill>
        <a:ln>
          <a:solidFill>
            <a:schemeClr val="bg1"/>
          </a:solidFill>
        </a:ln>
      </dgm:spPr>
      <dgm:t>
        <a:bodyPr/>
        <a:lstStyle/>
        <a:p>
          <a:r>
            <a:rPr lang="en-US" b="0" dirty="0">
              <a:solidFill>
                <a:schemeClr val="bg1"/>
              </a:solidFill>
              <a:effectLst/>
              <a:latin typeface="Arial" panose="020B0604020202020204" pitchFamily="34" charset="0"/>
              <a:ea typeface="ＭＳ Ｐゴシック" pitchFamily="-1" charset="-128"/>
              <a:cs typeface="Arial" panose="020B0604020202020204" pitchFamily="34" charset="0"/>
            </a:rPr>
            <a:t>Before attack</a:t>
          </a:r>
        </a:p>
      </dgm:t>
    </dgm:pt>
    <dgm:pt modelId="{7D535B5A-AAA2-A847-93CB-FD2D8B1B3D78}" type="parTrans" cxnId="{CBA446B9-7BF1-A044-B9C5-9D1BF27FF7D1}">
      <dgm:prSet/>
      <dgm:spPr/>
      <dgm:t>
        <a:bodyPr/>
        <a:lstStyle/>
        <a:p>
          <a:endParaRPr lang="en-US">
            <a:latin typeface="Arial" panose="020B0604020202020204" pitchFamily="34" charset="0"/>
            <a:cs typeface="Arial" panose="020B0604020202020204" pitchFamily="34" charset="0"/>
          </a:endParaRPr>
        </a:p>
      </dgm:t>
    </dgm:pt>
    <dgm:pt modelId="{59D77817-3EA3-B545-B712-33BC7BE33EC2}" type="sibTrans" cxnId="{CBA446B9-7BF1-A044-B9C5-9D1BF27FF7D1}">
      <dgm:prSet/>
      <dgm:spPr/>
      <dgm:t>
        <a:bodyPr/>
        <a:lstStyle/>
        <a:p>
          <a:endParaRPr lang="en-US">
            <a:latin typeface="Arial" panose="020B0604020202020204" pitchFamily="34" charset="0"/>
            <a:cs typeface="Arial" panose="020B0604020202020204" pitchFamily="34" charset="0"/>
          </a:endParaRPr>
        </a:p>
      </dgm:t>
    </dgm:pt>
    <dgm:pt modelId="{1AFB1016-1A11-784A-BE84-2E30965F4D34}">
      <dgm:prSet/>
      <dgm:spPr>
        <a:solidFill>
          <a:schemeClr val="accent1"/>
        </a:solidFill>
        <a:ln>
          <a:solidFill>
            <a:schemeClr val="bg1"/>
          </a:solidFill>
        </a:ln>
      </dgm:spPr>
      <dgm:t>
        <a:bodyPr/>
        <a:lstStyle/>
        <a:p>
          <a:r>
            <a:rPr lang="en-US" b="1" dirty="0">
              <a:solidFill>
                <a:schemeClr val="bg1"/>
              </a:solidFill>
              <a:effectLst/>
              <a:latin typeface="Arial" panose="020B0604020202020204" pitchFamily="34" charset="0"/>
              <a:cs typeface="Arial" panose="020B0604020202020204" pitchFamily="34" charset="0"/>
            </a:rPr>
            <a:t>Attack detection and filtering</a:t>
          </a:r>
        </a:p>
      </dgm:t>
    </dgm:pt>
    <dgm:pt modelId="{6D17929D-B1D7-2041-9E7A-ABC976CAFB83}" type="parTrans" cxnId="{88746892-4C40-5F4A-B66E-6DF914E320C2}">
      <dgm:prSet/>
      <dgm:spPr/>
      <dgm:t>
        <a:bodyPr/>
        <a:lstStyle/>
        <a:p>
          <a:endParaRPr lang="en-US">
            <a:latin typeface="Arial" panose="020B0604020202020204" pitchFamily="34" charset="0"/>
            <a:cs typeface="Arial" panose="020B0604020202020204" pitchFamily="34" charset="0"/>
          </a:endParaRPr>
        </a:p>
      </dgm:t>
    </dgm:pt>
    <dgm:pt modelId="{E597FDAD-0227-A44C-AE8F-5819DF093BE1}" type="sibTrans" cxnId="{88746892-4C40-5F4A-B66E-6DF914E320C2}">
      <dgm:prSet/>
      <dgm:spPr>
        <a:solidFill>
          <a:srgbClr val="FFC000"/>
        </a:solidFill>
        <a:ln>
          <a:solidFill>
            <a:schemeClr val="accent1"/>
          </a:solidFill>
        </a:ln>
      </dgm:spPr>
      <dgm:t>
        <a:bodyPr/>
        <a:lstStyle/>
        <a:p>
          <a:endParaRPr lang="en-US">
            <a:latin typeface="Arial" panose="020B0604020202020204" pitchFamily="34" charset="0"/>
            <a:cs typeface="Arial" panose="020B0604020202020204" pitchFamily="34" charset="0"/>
          </a:endParaRPr>
        </a:p>
      </dgm:t>
    </dgm:pt>
    <dgm:pt modelId="{85D7BB41-CA25-354A-AA57-15DC33300B91}">
      <dgm:prSet/>
      <dgm:spPr>
        <a:solidFill>
          <a:schemeClr val="accent1"/>
        </a:solidFill>
        <a:ln>
          <a:solidFill>
            <a:schemeClr val="bg1"/>
          </a:solidFill>
        </a:ln>
      </dgm:spPr>
      <dgm:t>
        <a:bodyPr/>
        <a:lstStyle/>
        <a:p>
          <a:r>
            <a:rPr lang="en-US" b="0" dirty="0">
              <a:solidFill>
                <a:schemeClr val="bg1"/>
              </a:solidFill>
              <a:effectLst/>
              <a:latin typeface="Arial" panose="020B0604020202020204" pitchFamily="34" charset="0"/>
              <a:ea typeface="ＭＳ Ｐゴシック" pitchFamily="-1" charset="-128"/>
              <a:cs typeface="Arial" panose="020B0604020202020204" pitchFamily="34" charset="0"/>
            </a:rPr>
            <a:t>During the attack</a:t>
          </a:r>
        </a:p>
      </dgm:t>
    </dgm:pt>
    <dgm:pt modelId="{4657EFFF-AEBC-EA45-8999-B05A5906CA32}" type="parTrans" cxnId="{74EC0F85-1351-B946-9E87-50D9876BDBAF}">
      <dgm:prSet/>
      <dgm:spPr/>
      <dgm:t>
        <a:bodyPr/>
        <a:lstStyle/>
        <a:p>
          <a:endParaRPr lang="en-US">
            <a:latin typeface="Arial" panose="020B0604020202020204" pitchFamily="34" charset="0"/>
            <a:cs typeface="Arial" panose="020B0604020202020204" pitchFamily="34" charset="0"/>
          </a:endParaRPr>
        </a:p>
      </dgm:t>
    </dgm:pt>
    <dgm:pt modelId="{0F7066AD-96F1-3541-8A19-B6444CFE4BB5}" type="sibTrans" cxnId="{74EC0F85-1351-B946-9E87-50D9876BDBAF}">
      <dgm:prSet/>
      <dgm:spPr/>
      <dgm:t>
        <a:bodyPr/>
        <a:lstStyle/>
        <a:p>
          <a:endParaRPr lang="en-US">
            <a:latin typeface="Arial" panose="020B0604020202020204" pitchFamily="34" charset="0"/>
            <a:cs typeface="Arial" panose="020B0604020202020204" pitchFamily="34" charset="0"/>
          </a:endParaRPr>
        </a:p>
      </dgm:t>
    </dgm:pt>
    <dgm:pt modelId="{D318AE41-E1C7-0C43-BB77-46288A308DEC}">
      <dgm:prSet/>
      <dgm:spPr>
        <a:solidFill>
          <a:schemeClr val="accent5">
            <a:lumMod val="75000"/>
          </a:schemeClr>
        </a:solidFill>
        <a:ln>
          <a:solidFill>
            <a:schemeClr val="bg1"/>
          </a:solidFill>
        </a:ln>
      </dgm:spPr>
      <dgm:t>
        <a:bodyPr/>
        <a:lstStyle/>
        <a:p>
          <a:r>
            <a:rPr lang="en-US" b="1" dirty="0">
              <a:solidFill>
                <a:schemeClr val="bg1"/>
              </a:solidFill>
              <a:effectLst/>
              <a:latin typeface="Arial" panose="020B0604020202020204" pitchFamily="34" charset="0"/>
              <a:ea typeface="ＭＳ Ｐゴシック" pitchFamily="-1" charset="-128"/>
              <a:cs typeface="Arial" panose="020B0604020202020204" pitchFamily="34" charset="0"/>
            </a:rPr>
            <a:t>Attack source </a:t>
          </a:r>
          <a:r>
            <a:rPr lang="en-US" b="1" dirty="0" err="1">
              <a:solidFill>
                <a:schemeClr val="bg1"/>
              </a:solidFill>
              <a:effectLst/>
              <a:latin typeface="Arial" panose="020B0604020202020204" pitchFamily="34" charset="0"/>
              <a:ea typeface="ＭＳ Ｐゴシック" pitchFamily="-1" charset="-128"/>
              <a:cs typeface="Arial" panose="020B0604020202020204" pitchFamily="34" charset="0"/>
            </a:rPr>
            <a:t>traceback</a:t>
          </a:r>
          <a:r>
            <a:rPr lang="en-US" b="1" dirty="0">
              <a:solidFill>
                <a:schemeClr val="bg1"/>
              </a:solidFill>
              <a:effectLst/>
              <a:latin typeface="Arial" panose="020B0604020202020204" pitchFamily="34" charset="0"/>
              <a:ea typeface="ＭＳ Ｐゴシック" pitchFamily="-1" charset="-128"/>
              <a:cs typeface="Arial" panose="020B0604020202020204" pitchFamily="34" charset="0"/>
            </a:rPr>
            <a:t> and identification</a:t>
          </a:r>
        </a:p>
      </dgm:t>
    </dgm:pt>
    <dgm:pt modelId="{48943386-19AB-DF47-BA43-196C75C8BC5D}" type="parTrans" cxnId="{4300481F-DADB-2547-86CD-117F84EE6529}">
      <dgm:prSet/>
      <dgm:spPr/>
      <dgm:t>
        <a:bodyPr/>
        <a:lstStyle/>
        <a:p>
          <a:endParaRPr lang="en-US">
            <a:latin typeface="Arial" panose="020B0604020202020204" pitchFamily="34" charset="0"/>
            <a:cs typeface="Arial" panose="020B0604020202020204" pitchFamily="34" charset="0"/>
          </a:endParaRPr>
        </a:p>
      </dgm:t>
    </dgm:pt>
    <dgm:pt modelId="{F92D5BEC-AFE6-5045-A714-7E7C6CDA3BE9}" type="sibTrans" cxnId="{4300481F-DADB-2547-86CD-117F84EE6529}">
      <dgm:prSet/>
      <dgm:spPr>
        <a:solidFill>
          <a:srgbClr val="FFC000"/>
        </a:solidFill>
        <a:ln>
          <a:solidFill>
            <a:schemeClr val="accent5">
              <a:lumMod val="75000"/>
            </a:schemeClr>
          </a:solidFill>
        </a:ln>
      </dgm:spPr>
      <dgm:t>
        <a:bodyPr/>
        <a:lstStyle/>
        <a:p>
          <a:endParaRPr lang="en-US">
            <a:latin typeface="Arial" panose="020B0604020202020204" pitchFamily="34" charset="0"/>
            <a:cs typeface="Arial" panose="020B0604020202020204" pitchFamily="34" charset="0"/>
          </a:endParaRPr>
        </a:p>
      </dgm:t>
    </dgm:pt>
    <dgm:pt modelId="{B9F9089D-15F0-3547-8771-BE5A260DBF79}">
      <dgm:prSet/>
      <dgm:spPr>
        <a:solidFill>
          <a:schemeClr val="accent5">
            <a:lumMod val="75000"/>
          </a:schemeClr>
        </a:solidFill>
        <a:ln>
          <a:solidFill>
            <a:schemeClr val="bg1"/>
          </a:solidFill>
        </a:ln>
      </dgm:spPr>
      <dgm:t>
        <a:bodyPr/>
        <a:lstStyle/>
        <a:p>
          <a:r>
            <a:rPr lang="en-US" b="0" dirty="0">
              <a:solidFill>
                <a:schemeClr val="bg1"/>
              </a:solidFill>
              <a:effectLst/>
              <a:latin typeface="Arial" panose="020B0604020202020204" pitchFamily="34" charset="0"/>
              <a:ea typeface="ＭＳ Ｐゴシック" pitchFamily="-1" charset="-128"/>
              <a:cs typeface="Arial" panose="020B0604020202020204" pitchFamily="34" charset="0"/>
            </a:rPr>
            <a:t>During and after the attack</a:t>
          </a:r>
        </a:p>
      </dgm:t>
    </dgm:pt>
    <dgm:pt modelId="{EDFFE739-92D5-F041-AF27-730DE6988518}" type="parTrans" cxnId="{88D62B6F-C04F-684F-9152-AF9849FE2167}">
      <dgm:prSet/>
      <dgm:spPr/>
      <dgm:t>
        <a:bodyPr/>
        <a:lstStyle/>
        <a:p>
          <a:endParaRPr lang="en-US">
            <a:latin typeface="Arial" panose="020B0604020202020204" pitchFamily="34" charset="0"/>
            <a:cs typeface="Arial" panose="020B0604020202020204" pitchFamily="34" charset="0"/>
          </a:endParaRPr>
        </a:p>
      </dgm:t>
    </dgm:pt>
    <dgm:pt modelId="{F93705B1-A0BD-774F-BC3D-0571BE64DCA3}" type="sibTrans" cxnId="{88D62B6F-C04F-684F-9152-AF9849FE2167}">
      <dgm:prSet/>
      <dgm:spPr/>
      <dgm:t>
        <a:bodyPr/>
        <a:lstStyle/>
        <a:p>
          <a:endParaRPr lang="en-US">
            <a:latin typeface="Arial" panose="020B0604020202020204" pitchFamily="34" charset="0"/>
            <a:cs typeface="Arial" panose="020B0604020202020204" pitchFamily="34" charset="0"/>
          </a:endParaRPr>
        </a:p>
      </dgm:t>
    </dgm:pt>
    <dgm:pt modelId="{636CC9B2-2CBD-324A-9539-727AFA6279DB}">
      <dgm:prSet/>
      <dgm:spPr>
        <a:solidFill>
          <a:schemeClr val="accent1"/>
        </a:solidFill>
        <a:ln>
          <a:solidFill>
            <a:schemeClr val="bg1"/>
          </a:solidFill>
        </a:ln>
      </dgm:spPr>
      <dgm:t>
        <a:bodyPr/>
        <a:lstStyle/>
        <a:p>
          <a:r>
            <a:rPr lang="en-US" b="1" dirty="0">
              <a:solidFill>
                <a:schemeClr val="bg1"/>
              </a:solidFill>
              <a:effectLst/>
              <a:latin typeface="Arial" panose="020B0604020202020204" pitchFamily="34" charset="0"/>
              <a:ea typeface="ＭＳ Ｐゴシック" pitchFamily="-1" charset="-128"/>
              <a:cs typeface="Arial" panose="020B0604020202020204" pitchFamily="34" charset="0"/>
            </a:rPr>
            <a:t>Attack reaction</a:t>
          </a:r>
        </a:p>
      </dgm:t>
    </dgm:pt>
    <dgm:pt modelId="{EC65DA54-39B1-4E46-ADB5-F4F8EA7143AC}" type="parTrans" cxnId="{882F8902-91CA-3346-8438-FBB23EFAD083}">
      <dgm:prSet/>
      <dgm:spPr/>
      <dgm:t>
        <a:bodyPr/>
        <a:lstStyle/>
        <a:p>
          <a:endParaRPr lang="en-US">
            <a:latin typeface="Arial" panose="020B0604020202020204" pitchFamily="34" charset="0"/>
            <a:cs typeface="Arial" panose="020B0604020202020204" pitchFamily="34" charset="0"/>
          </a:endParaRPr>
        </a:p>
      </dgm:t>
    </dgm:pt>
    <dgm:pt modelId="{9C26D142-B7E2-014F-A4D8-6155817307CB}" type="sibTrans" cxnId="{882F8902-91CA-3346-8438-FBB23EFAD083}">
      <dgm:prSet/>
      <dgm:spPr/>
      <dgm:t>
        <a:bodyPr/>
        <a:lstStyle/>
        <a:p>
          <a:endParaRPr lang="en-US">
            <a:latin typeface="Arial" panose="020B0604020202020204" pitchFamily="34" charset="0"/>
            <a:cs typeface="Arial" panose="020B0604020202020204" pitchFamily="34" charset="0"/>
          </a:endParaRPr>
        </a:p>
      </dgm:t>
    </dgm:pt>
    <dgm:pt modelId="{7AF8EC74-76FD-0A46-84E8-A1C40555FBE8}">
      <dgm:prSet/>
      <dgm:spPr>
        <a:solidFill>
          <a:schemeClr val="accent1"/>
        </a:solidFill>
        <a:ln>
          <a:solidFill>
            <a:schemeClr val="bg1"/>
          </a:solidFill>
        </a:ln>
      </dgm:spPr>
      <dgm:t>
        <a:bodyPr/>
        <a:lstStyle/>
        <a:p>
          <a:r>
            <a:rPr lang="en-US" b="0" dirty="0">
              <a:solidFill>
                <a:schemeClr val="bg1"/>
              </a:solidFill>
              <a:effectLst/>
              <a:latin typeface="Arial" panose="020B0604020202020204" pitchFamily="34" charset="0"/>
              <a:ea typeface="ＭＳ Ｐゴシック" pitchFamily="-1" charset="-128"/>
              <a:cs typeface="Arial" panose="020B0604020202020204" pitchFamily="34" charset="0"/>
            </a:rPr>
            <a:t>After the attack</a:t>
          </a:r>
        </a:p>
      </dgm:t>
    </dgm:pt>
    <dgm:pt modelId="{1552F0A1-88F2-434B-8F98-015F4F1E19C9}" type="parTrans" cxnId="{57FCB3B3-D123-D14E-89D2-30A8074936C4}">
      <dgm:prSet/>
      <dgm:spPr/>
      <dgm:t>
        <a:bodyPr/>
        <a:lstStyle/>
        <a:p>
          <a:endParaRPr lang="en-US">
            <a:latin typeface="Arial" panose="020B0604020202020204" pitchFamily="34" charset="0"/>
            <a:cs typeface="Arial" panose="020B0604020202020204" pitchFamily="34" charset="0"/>
          </a:endParaRPr>
        </a:p>
      </dgm:t>
    </dgm:pt>
    <dgm:pt modelId="{42317A64-C96A-2E49-B427-63D849C0E6F2}" type="sibTrans" cxnId="{57FCB3B3-D123-D14E-89D2-30A8074936C4}">
      <dgm:prSet/>
      <dgm:spPr/>
      <dgm:t>
        <a:bodyPr/>
        <a:lstStyle/>
        <a:p>
          <a:endParaRPr lang="en-US">
            <a:latin typeface="Arial" panose="020B0604020202020204" pitchFamily="34" charset="0"/>
            <a:cs typeface="Arial" panose="020B0604020202020204" pitchFamily="34" charset="0"/>
          </a:endParaRPr>
        </a:p>
      </dgm:t>
    </dgm:pt>
    <dgm:pt modelId="{AB42051C-6E08-E449-BA62-452694607E7D}" type="pres">
      <dgm:prSet presAssocID="{0D8CF0C0-6D0C-0D4A-A94F-E2244FC22FC4}" presName="outerComposite" presStyleCnt="0">
        <dgm:presLayoutVars>
          <dgm:chMax val="5"/>
          <dgm:dir/>
          <dgm:resizeHandles val="exact"/>
        </dgm:presLayoutVars>
      </dgm:prSet>
      <dgm:spPr/>
    </dgm:pt>
    <dgm:pt modelId="{35E5A8CE-8205-B845-AE99-59BE955BF992}" type="pres">
      <dgm:prSet presAssocID="{0D8CF0C0-6D0C-0D4A-A94F-E2244FC22FC4}" presName="dummyMaxCanvas" presStyleCnt="0">
        <dgm:presLayoutVars/>
      </dgm:prSet>
      <dgm:spPr/>
    </dgm:pt>
    <dgm:pt modelId="{0D3340E5-AA75-F540-9AC8-A428CCFAF6D3}" type="pres">
      <dgm:prSet presAssocID="{0D8CF0C0-6D0C-0D4A-A94F-E2244FC22FC4}" presName="FourNodes_1" presStyleLbl="node1" presStyleIdx="0" presStyleCnt="4">
        <dgm:presLayoutVars>
          <dgm:bulletEnabled val="1"/>
        </dgm:presLayoutVars>
      </dgm:prSet>
      <dgm:spPr/>
    </dgm:pt>
    <dgm:pt modelId="{18164F88-DE1C-7E4B-A35B-CA51C5DF794C}" type="pres">
      <dgm:prSet presAssocID="{0D8CF0C0-6D0C-0D4A-A94F-E2244FC22FC4}" presName="FourNodes_2" presStyleLbl="node1" presStyleIdx="1" presStyleCnt="4">
        <dgm:presLayoutVars>
          <dgm:bulletEnabled val="1"/>
        </dgm:presLayoutVars>
      </dgm:prSet>
      <dgm:spPr/>
    </dgm:pt>
    <dgm:pt modelId="{4FA33190-3A54-BC4A-AAEE-1A90F556FE85}" type="pres">
      <dgm:prSet presAssocID="{0D8CF0C0-6D0C-0D4A-A94F-E2244FC22FC4}" presName="FourNodes_3" presStyleLbl="node1" presStyleIdx="2" presStyleCnt="4">
        <dgm:presLayoutVars>
          <dgm:bulletEnabled val="1"/>
        </dgm:presLayoutVars>
      </dgm:prSet>
      <dgm:spPr/>
    </dgm:pt>
    <dgm:pt modelId="{CBFDAD9E-3A53-1C4F-BBA6-BA2FFA1D3DB9}" type="pres">
      <dgm:prSet presAssocID="{0D8CF0C0-6D0C-0D4A-A94F-E2244FC22FC4}" presName="FourNodes_4" presStyleLbl="node1" presStyleIdx="3" presStyleCnt="4">
        <dgm:presLayoutVars>
          <dgm:bulletEnabled val="1"/>
        </dgm:presLayoutVars>
      </dgm:prSet>
      <dgm:spPr/>
    </dgm:pt>
    <dgm:pt modelId="{E94E7B59-EB68-4F49-88EA-2BF2FB91202C}" type="pres">
      <dgm:prSet presAssocID="{0D8CF0C0-6D0C-0D4A-A94F-E2244FC22FC4}" presName="FourConn_1-2" presStyleLbl="fgAccFollowNode1" presStyleIdx="0" presStyleCnt="3">
        <dgm:presLayoutVars>
          <dgm:bulletEnabled val="1"/>
        </dgm:presLayoutVars>
      </dgm:prSet>
      <dgm:spPr/>
    </dgm:pt>
    <dgm:pt modelId="{AEF2102F-665D-3D42-97DB-A8D8233082D9}" type="pres">
      <dgm:prSet presAssocID="{0D8CF0C0-6D0C-0D4A-A94F-E2244FC22FC4}" presName="FourConn_2-3" presStyleLbl="fgAccFollowNode1" presStyleIdx="1" presStyleCnt="3">
        <dgm:presLayoutVars>
          <dgm:bulletEnabled val="1"/>
        </dgm:presLayoutVars>
      </dgm:prSet>
      <dgm:spPr/>
    </dgm:pt>
    <dgm:pt modelId="{951E9E9F-F451-FE43-B83A-AD1D756BF21E}" type="pres">
      <dgm:prSet presAssocID="{0D8CF0C0-6D0C-0D4A-A94F-E2244FC22FC4}" presName="FourConn_3-4" presStyleLbl="fgAccFollowNode1" presStyleIdx="2" presStyleCnt="3">
        <dgm:presLayoutVars>
          <dgm:bulletEnabled val="1"/>
        </dgm:presLayoutVars>
      </dgm:prSet>
      <dgm:spPr/>
    </dgm:pt>
    <dgm:pt modelId="{0E268B1A-7CC7-A34A-AAF0-1AB1C2D93C24}" type="pres">
      <dgm:prSet presAssocID="{0D8CF0C0-6D0C-0D4A-A94F-E2244FC22FC4}" presName="FourNodes_1_text" presStyleLbl="node1" presStyleIdx="3" presStyleCnt="4">
        <dgm:presLayoutVars>
          <dgm:bulletEnabled val="1"/>
        </dgm:presLayoutVars>
      </dgm:prSet>
      <dgm:spPr/>
    </dgm:pt>
    <dgm:pt modelId="{5B06C111-536D-A147-9064-39AA95D450B4}" type="pres">
      <dgm:prSet presAssocID="{0D8CF0C0-6D0C-0D4A-A94F-E2244FC22FC4}" presName="FourNodes_2_text" presStyleLbl="node1" presStyleIdx="3" presStyleCnt="4">
        <dgm:presLayoutVars>
          <dgm:bulletEnabled val="1"/>
        </dgm:presLayoutVars>
      </dgm:prSet>
      <dgm:spPr/>
    </dgm:pt>
    <dgm:pt modelId="{CEC74AAD-A43A-2B44-93F4-0F487DD28F05}" type="pres">
      <dgm:prSet presAssocID="{0D8CF0C0-6D0C-0D4A-A94F-E2244FC22FC4}" presName="FourNodes_3_text" presStyleLbl="node1" presStyleIdx="3" presStyleCnt="4">
        <dgm:presLayoutVars>
          <dgm:bulletEnabled val="1"/>
        </dgm:presLayoutVars>
      </dgm:prSet>
      <dgm:spPr/>
    </dgm:pt>
    <dgm:pt modelId="{FBFB739E-0E25-3947-8AA0-03E07E2D2CD5}" type="pres">
      <dgm:prSet presAssocID="{0D8CF0C0-6D0C-0D4A-A94F-E2244FC22FC4}" presName="FourNodes_4_text" presStyleLbl="node1" presStyleIdx="3" presStyleCnt="4">
        <dgm:presLayoutVars>
          <dgm:bulletEnabled val="1"/>
        </dgm:presLayoutVars>
      </dgm:prSet>
      <dgm:spPr/>
    </dgm:pt>
  </dgm:ptLst>
  <dgm:cxnLst>
    <dgm:cxn modelId="{D9138202-5F0F-2741-8C52-D918F0D7087A}" type="presOf" srcId="{1AFB1016-1A11-784A-BE84-2E30965F4D34}" destId="{5B06C111-536D-A147-9064-39AA95D450B4}" srcOrd="1" destOrd="0" presId="urn:microsoft.com/office/officeart/2005/8/layout/vProcess5"/>
    <dgm:cxn modelId="{882F8902-91CA-3346-8438-FBB23EFAD083}" srcId="{0D8CF0C0-6D0C-0D4A-A94F-E2244FC22FC4}" destId="{636CC9B2-2CBD-324A-9539-727AFA6279DB}" srcOrd="3" destOrd="0" parTransId="{EC65DA54-39B1-4E46-ADB5-F4F8EA7143AC}" sibTransId="{9C26D142-B7E2-014F-A4D8-6155817307CB}"/>
    <dgm:cxn modelId="{6E1E990D-089E-134B-AD93-8F3E0680B50A}" type="presOf" srcId="{636CC9B2-2CBD-324A-9539-727AFA6279DB}" destId="{FBFB739E-0E25-3947-8AA0-03E07E2D2CD5}" srcOrd="1" destOrd="0" presId="urn:microsoft.com/office/officeart/2005/8/layout/vProcess5"/>
    <dgm:cxn modelId="{E1940119-E384-C047-B21C-79B382242A61}" type="presOf" srcId="{0FC6D219-2291-F24D-81B1-B4364D414593}" destId="{0D3340E5-AA75-F540-9AC8-A428CCFAF6D3}" srcOrd="0" destOrd="0" presId="urn:microsoft.com/office/officeart/2005/8/layout/vProcess5"/>
    <dgm:cxn modelId="{4300481F-DADB-2547-86CD-117F84EE6529}" srcId="{0D8CF0C0-6D0C-0D4A-A94F-E2244FC22FC4}" destId="{D318AE41-E1C7-0C43-BB77-46288A308DEC}" srcOrd="2" destOrd="0" parTransId="{48943386-19AB-DF47-BA43-196C75C8BC5D}" sibTransId="{F92D5BEC-AFE6-5045-A714-7E7C6CDA3BE9}"/>
    <dgm:cxn modelId="{73F0E15B-CCBB-7347-B673-3C124BAFD9B6}" type="presOf" srcId="{E8F180F3-01F1-324F-83D5-4E4EC3A8B106}" destId="{0E268B1A-7CC7-A34A-AAF0-1AB1C2D93C24}" srcOrd="1" destOrd="1" presId="urn:microsoft.com/office/officeart/2005/8/layout/vProcess5"/>
    <dgm:cxn modelId="{18486F5F-082D-B24B-9279-0731FFD15420}" type="presOf" srcId="{F92D5BEC-AFE6-5045-A714-7E7C6CDA3BE9}" destId="{951E9E9F-F451-FE43-B83A-AD1D756BF21E}" srcOrd="0" destOrd="0" presId="urn:microsoft.com/office/officeart/2005/8/layout/vProcess5"/>
    <dgm:cxn modelId="{6809664C-3E55-5149-B48F-C9C35A132BBF}" type="presOf" srcId="{0FC6D219-2291-F24D-81B1-B4364D414593}" destId="{0E268B1A-7CC7-A34A-AAF0-1AB1C2D93C24}" srcOrd="1" destOrd="0" presId="urn:microsoft.com/office/officeart/2005/8/layout/vProcess5"/>
    <dgm:cxn modelId="{88D62B6F-C04F-684F-9152-AF9849FE2167}" srcId="{D318AE41-E1C7-0C43-BB77-46288A308DEC}" destId="{B9F9089D-15F0-3547-8771-BE5A260DBF79}" srcOrd="0" destOrd="0" parTransId="{EDFFE739-92D5-F041-AF27-730DE6988518}" sibTransId="{F93705B1-A0BD-774F-BC3D-0571BE64DCA3}"/>
    <dgm:cxn modelId="{3204337D-74E4-9448-A0B5-A016D8BDCA22}" type="presOf" srcId="{B9F9089D-15F0-3547-8771-BE5A260DBF79}" destId="{4FA33190-3A54-BC4A-AAEE-1A90F556FE85}" srcOrd="0" destOrd="1" presId="urn:microsoft.com/office/officeart/2005/8/layout/vProcess5"/>
    <dgm:cxn modelId="{5038A57F-AC62-7943-98D5-10519B4B81BA}" type="presOf" srcId="{0D8CF0C0-6D0C-0D4A-A94F-E2244FC22FC4}" destId="{AB42051C-6E08-E449-BA62-452694607E7D}" srcOrd="0" destOrd="0" presId="urn:microsoft.com/office/officeart/2005/8/layout/vProcess5"/>
    <dgm:cxn modelId="{4F33C981-055E-754C-93A6-98AF167B65BE}" srcId="{0D8CF0C0-6D0C-0D4A-A94F-E2244FC22FC4}" destId="{0FC6D219-2291-F24D-81B1-B4364D414593}" srcOrd="0" destOrd="0" parTransId="{DD467420-DF0F-A041-8E8A-FA5406CFC47E}" sibTransId="{175008D8-C1CF-6C45-A1B9-D57B3C26A441}"/>
    <dgm:cxn modelId="{A6E2A182-B5B9-4A47-8DD7-D231002183AB}" type="presOf" srcId="{85D7BB41-CA25-354A-AA57-15DC33300B91}" destId="{5B06C111-536D-A147-9064-39AA95D450B4}" srcOrd="1" destOrd="1" presId="urn:microsoft.com/office/officeart/2005/8/layout/vProcess5"/>
    <dgm:cxn modelId="{74EC0F85-1351-B946-9E87-50D9876BDBAF}" srcId="{1AFB1016-1A11-784A-BE84-2E30965F4D34}" destId="{85D7BB41-CA25-354A-AA57-15DC33300B91}" srcOrd="0" destOrd="0" parTransId="{4657EFFF-AEBC-EA45-8999-B05A5906CA32}" sibTransId="{0F7066AD-96F1-3541-8A19-B6444CFE4BB5}"/>
    <dgm:cxn modelId="{88746892-4C40-5F4A-B66E-6DF914E320C2}" srcId="{0D8CF0C0-6D0C-0D4A-A94F-E2244FC22FC4}" destId="{1AFB1016-1A11-784A-BE84-2E30965F4D34}" srcOrd="1" destOrd="0" parTransId="{6D17929D-B1D7-2041-9E7A-ABC976CAFB83}" sibTransId="{E597FDAD-0227-A44C-AE8F-5819DF093BE1}"/>
    <dgm:cxn modelId="{C9D04594-C14C-8D4B-93F6-571D121452A3}" type="presOf" srcId="{1AFB1016-1A11-784A-BE84-2E30965F4D34}" destId="{18164F88-DE1C-7E4B-A35B-CA51C5DF794C}" srcOrd="0" destOrd="0" presId="urn:microsoft.com/office/officeart/2005/8/layout/vProcess5"/>
    <dgm:cxn modelId="{028D859A-2CB7-DA40-A78F-AADABA90BB07}" type="presOf" srcId="{7AF8EC74-76FD-0A46-84E8-A1C40555FBE8}" destId="{FBFB739E-0E25-3947-8AA0-03E07E2D2CD5}" srcOrd="1" destOrd="1" presId="urn:microsoft.com/office/officeart/2005/8/layout/vProcess5"/>
    <dgm:cxn modelId="{57FCB3B3-D123-D14E-89D2-30A8074936C4}" srcId="{636CC9B2-2CBD-324A-9539-727AFA6279DB}" destId="{7AF8EC74-76FD-0A46-84E8-A1C40555FBE8}" srcOrd="0" destOrd="0" parTransId="{1552F0A1-88F2-434B-8F98-015F4F1E19C9}" sibTransId="{42317A64-C96A-2E49-B427-63D849C0E6F2}"/>
    <dgm:cxn modelId="{CBA446B9-7BF1-A044-B9C5-9D1BF27FF7D1}" srcId="{0FC6D219-2291-F24D-81B1-B4364D414593}" destId="{E8F180F3-01F1-324F-83D5-4E4EC3A8B106}" srcOrd="0" destOrd="0" parTransId="{7D535B5A-AAA2-A847-93CB-FD2D8B1B3D78}" sibTransId="{59D77817-3EA3-B545-B712-33BC7BE33EC2}"/>
    <dgm:cxn modelId="{2E759AC4-C82E-1046-A5AD-74AA7B86EECD}" type="presOf" srcId="{7AF8EC74-76FD-0A46-84E8-A1C40555FBE8}" destId="{CBFDAD9E-3A53-1C4F-BBA6-BA2FFA1D3DB9}" srcOrd="0" destOrd="1" presId="urn:microsoft.com/office/officeart/2005/8/layout/vProcess5"/>
    <dgm:cxn modelId="{E27A88CC-CBD6-2A47-93B5-E409CE3F2362}" type="presOf" srcId="{85D7BB41-CA25-354A-AA57-15DC33300B91}" destId="{18164F88-DE1C-7E4B-A35B-CA51C5DF794C}" srcOrd="0" destOrd="1" presId="urn:microsoft.com/office/officeart/2005/8/layout/vProcess5"/>
    <dgm:cxn modelId="{694678CE-D0F6-9E43-A932-3B3B75BC8CCA}" type="presOf" srcId="{636CC9B2-2CBD-324A-9539-727AFA6279DB}" destId="{CBFDAD9E-3A53-1C4F-BBA6-BA2FFA1D3DB9}" srcOrd="0" destOrd="0" presId="urn:microsoft.com/office/officeart/2005/8/layout/vProcess5"/>
    <dgm:cxn modelId="{9A702EDA-CD5C-4143-A61F-367C5BFAACD3}" type="presOf" srcId="{E597FDAD-0227-A44C-AE8F-5819DF093BE1}" destId="{AEF2102F-665D-3D42-97DB-A8D8233082D9}" srcOrd="0" destOrd="0" presId="urn:microsoft.com/office/officeart/2005/8/layout/vProcess5"/>
    <dgm:cxn modelId="{B3E7D5DD-F8E6-D946-BCE7-0A56524D4E06}" type="presOf" srcId="{B9F9089D-15F0-3547-8771-BE5A260DBF79}" destId="{CEC74AAD-A43A-2B44-93F4-0F487DD28F05}" srcOrd="1" destOrd="1" presId="urn:microsoft.com/office/officeart/2005/8/layout/vProcess5"/>
    <dgm:cxn modelId="{A59A51F9-1C4F-4A4A-952B-534CF38AA4D5}" type="presOf" srcId="{175008D8-C1CF-6C45-A1B9-D57B3C26A441}" destId="{E94E7B59-EB68-4F49-88EA-2BF2FB91202C}" srcOrd="0" destOrd="0" presId="urn:microsoft.com/office/officeart/2005/8/layout/vProcess5"/>
    <dgm:cxn modelId="{F405F0FA-B2C4-1946-90A4-7CDDBB0FF565}" type="presOf" srcId="{E8F180F3-01F1-324F-83D5-4E4EC3A8B106}" destId="{0D3340E5-AA75-F540-9AC8-A428CCFAF6D3}" srcOrd="0" destOrd="1" presId="urn:microsoft.com/office/officeart/2005/8/layout/vProcess5"/>
    <dgm:cxn modelId="{17DD10FB-7016-C74F-9226-03F1E84CA631}" type="presOf" srcId="{D318AE41-E1C7-0C43-BB77-46288A308DEC}" destId="{CEC74AAD-A43A-2B44-93F4-0F487DD28F05}" srcOrd="1" destOrd="0" presId="urn:microsoft.com/office/officeart/2005/8/layout/vProcess5"/>
    <dgm:cxn modelId="{DBCC1DFD-40C9-9945-836F-528D1BFC7F8F}" type="presOf" srcId="{D318AE41-E1C7-0C43-BB77-46288A308DEC}" destId="{4FA33190-3A54-BC4A-AAEE-1A90F556FE85}" srcOrd="0" destOrd="0" presId="urn:microsoft.com/office/officeart/2005/8/layout/vProcess5"/>
    <dgm:cxn modelId="{91137814-2F69-9C48-A8F1-CB460AFBFD9A}" type="presParOf" srcId="{AB42051C-6E08-E449-BA62-452694607E7D}" destId="{35E5A8CE-8205-B845-AE99-59BE955BF992}" srcOrd="0" destOrd="0" presId="urn:microsoft.com/office/officeart/2005/8/layout/vProcess5"/>
    <dgm:cxn modelId="{F35B40C5-1CA8-FB48-9DDD-E9CFEC3EE3D6}" type="presParOf" srcId="{AB42051C-6E08-E449-BA62-452694607E7D}" destId="{0D3340E5-AA75-F540-9AC8-A428CCFAF6D3}" srcOrd="1" destOrd="0" presId="urn:microsoft.com/office/officeart/2005/8/layout/vProcess5"/>
    <dgm:cxn modelId="{6779389F-EEAF-FF42-AD63-C1CA8C60D999}" type="presParOf" srcId="{AB42051C-6E08-E449-BA62-452694607E7D}" destId="{18164F88-DE1C-7E4B-A35B-CA51C5DF794C}" srcOrd="2" destOrd="0" presId="urn:microsoft.com/office/officeart/2005/8/layout/vProcess5"/>
    <dgm:cxn modelId="{0EF75162-84EC-924C-9896-02DC235BBBF9}" type="presParOf" srcId="{AB42051C-6E08-E449-BA62-452694607E7D}" destId="{4FA33190-3A54-BC4A-AAEE-1A90F556FE85}" srcOrd="3" destOrd="0" presId="urn:microsoft.com/office/officeart/2005/8/layout/vProcess5"/>
    <dgm:cxn modelId="{C5492B4D-5213-A542-B260-79A7C3DD3465}" type="presParOf" srcId="{AB42051C-6E08-E449-BA62-452694607E7D}" destId="{CBFDAD9E-3A53-1C4F-BBA6-BA2FFA1D3DB9}" srcOrd="4" destOrd="0" presId="urn:microsoft.com/office/officeart/2005/8/layout/vProcess5"/>
    <dgm:cxn modelId="{CA97FA54-F37A-9F4F-B758-CC8F6B1C9DA0}" type="presParOf" srcId="{AB42051C-6E08-E449-BA62-452694607E7D}" destId="{E94E7B59-EB68-4F49-88EA-2BF2FB91202C}" srcOrd="5" destOrd="0" presId="urn:microsoft.com/office/officeart/2005/8/layout/vProcess5"/>
    <dgm:cxn modelId="{F5D74D7B-17EC-C143-A65F-4A9D0C417A81}" type="presParOf" srcId="{AB42051C-6E08-E449-BA62-452694607E7D}" destId="{AEF2102F-665D-3D42-97DB-A8D8233082D9}" srcOrd="6" destOrd="0" presId="urn:microsoft.com/office/officeart/2005/8/layout/vProcess5"/>
    <dgm:cxn modelId="{148BD9B7-EC3E-EA49-A918-D3341630FF72}" type="presParOf" srcId="{AB42051C-6E08-E449-BA62-452694607E7D}" destId="{951E9E9F-F451-FE43-B83A-AD1D756BF21E}" srcOrd="7" destOrd="0" presId="urn:microsoft.com/office/officeart/2005/8/layout/vProcess5"/>
    <dgm:cxn modelId="{A5F903C6-A932-A842-B8E9-D3C70C87B77E}" type="presParOf" srcId="{AB42051C-6E08-E449-BA62-452694607E7D}" destId="{0E268B1A-7CC7-A34A-AAF0-1AB1C2D93C24}" srcOrd="8" destOrd="0" presId="urn:microsoft.com/office/officeart/2005/8/layout/vProcess5"/>
    <dgm:cxn modelId="{5FAD3B67-4081-354A-8E19-CBB54CCB51C6}" type="presParOf" srcId="{AB42051C-6E08-E449-BA62-452694607E7D}" destId="{5B06C111-536D-A147-9064-39AA95D450B4}" srcOrd="9" destOrd="0" presId="urn:microsoft.com/office/officeart/2005/8/layout/vProcess5"/>
    <dgm:cxn modelId="{69F91BBE-A971-294E-87C4-26F7206DC094}" type="presParOf" srcId="{AB42051C-6E08-E449-BA62-452694607E7D}" destId="{CEC74AAD-A43A-2B44-93F4-0F487DD28F05}" srcOrd="10" destOrd="0" presId="urn:microsoft.com/office/officeart/2005/8/layout/vProcess5"/>
    <dgm:cxn modelId="{D340A93F-4C39-424F-B4D4-50AB94FAD5E0}" type="presParOf" srcId="{AB42051C-6E08-E449-BA62-452694607E7D}" destId="{FBFB739E-0E25-3947-8AA0-03E07E2D2CD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4B9A9C-9B2F-9C45-BB3E-132FD2ADBD2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F1BCAAF5-1BFA-7249-970E-2E16935F3045}">
      <dgm:prSet phldrT="[Text]" custT="1"/>
      <dgm:spPr>
        <a:solidFill>
          <a:schemeClr val="accent3">
            <a:lumMod val="75000"/>
          </a:schemeClr>
        </a:solidFill>
        <a:ln>
          <a:solidFill>
            <a:schemeClr val="accent3">
              <a:lumMod val="50000"/>
            </a:schemeClr>
          </a:solidFill>
        </a:ln>
        <a:effectLst/>
      </dgm:spPr>
      <dgm:t>
        <a:bodyPr/>
        <a:lstStyle/>
        <a:p>
          <a:r>
            <a:rPr lang="en-US" sz="2400" dirty="0">
              <a:solidFill>
                <a:schemeClr val="bg1"/>
              </a:solidFill>
              <a:effectLst>
                <a:outerShdw blurRad="50800" dist="38100" dir="2700000" algn="tl" rotWithShape="0">
                  <a:srgbClr val="0000FF">
                    <a:alpha val="43000"/>
                  </a:srgbClr>
                </a:outerShdw>
              </a:effectLst>
              <a:latin typeface="Arial" panose="020B0604020202020204" pitchFamily="34" charset="0"/>
              <a:ea typeface="ＭＳ Ｐゴシック" pitchFamily="-1" charset="-128"/>
              <a:cs typeface="Arial" panose="020B0604020202020204" pitchFamily="34" charset="0"/>
            </a:rPr>
            <a:t> </a:t>
          </a:r>
          <a:r>
            <a:rPr lang="en-US" sz="2400" dirty="0">
              <a:solidFill>
                <a:schemeClr val="tx1"/>
              </a:solidFill>
              <a:effectLst>
                <a:outerShdw blurRad="50800" dist="38100" dir="2700000" algn="tl" rotWithShape="0">
                  <a:srgbClr val="0000FF">
                    <a:alpha val="43000"/>
                  </a:srgbClr>
                </a:outerShdw>
              </a:effectLst>
              <a:latin typeface="Arial" panose="020B0604020202020204" pitchFamily="34" charset="0"/>
              <a:ea typeface="ＭＳ Ｐゴシック" pitchFamily="-1" charset="-128"/>
              <a:cs typeface="Arial" panose="020B0604020202020204" pitchFamily="34" charset="0"/>
            </a:rPr>
            <a:t>Good Incident Response Plan</a:t>
          </a:r>
          <a:endParaRPr lang="en-US" sz="2400" dirty="0">
            <a:solidFill>
              <a:schemeClr val="tx1"/>
            </a:solidFill>
            <a:effectLst>
              <a:outerShdw blurRad="50800" dist="38100" dir="2700000" algn="tl" rotWithShape="0">
                <a:srgbClr val="0000FF">
                  <a:alpha val="43000"/>
                </a:srgbClr>
              </a:outerShdw>
            </a:effectLst>
            <a:latin typeface="Arial" panose="020B0604020202020204" pitchFamily="34" charset="0"/>
            <a:cs typeface="Arial" panose="020B0604020202020204" pitchFamily="34" charset="0"/>
          </a:endParaRPr>
        </a:p>
      </dgm:t>
    </dgm:pt>
    <dgm:pt modelId="{C34F63E7-2172-4045-BF2C-048DB0CC2EAF}" type="parTrans" cxnId="{20F2C2E4-93A7-CC4E-A658-E9ECD9B2579E}">
      <dgm:prSet/>
      <dgm:spPr/>
      <dgm:t>
        <a:bodyPr/>
        <a:lstStyle/>
        <a:p>
          <a:endParaRPr lang="en-US">
            <a:latin typeface="Arial" panose="020B0604020202020204" pitchFamily="34" charset="0"/>
            <a:cs typeface="Arial" panose="020B0604020202020204" pitchFamily="34" charset="0"/>
          </a:endParaRPr>
        </a:p>
      </dgm:t>
    </dgm:pt>
    <dgm:pt modelId="{DA7272DF-D46E-1E47-BF7D-925389DB1621}" type="sibTrans" cxnId="{20F2C2E4-93A7-CC4E-A658-E9ECD9B2579E}">
      <dgm:prSet/>
      <dgm:spPr/>
      <dgm:t>
        <a:bodyPr/>
        <a:lstStyle/>
        <a:p>
          <a:endParaRPr lang="en-US">
            <a:latin typeface="Arial" panose="020B0604020202020204" pitchFamily="34" charset="0"/>
            <a:cs typeface="Arial" panose="020B0604020202020204" pitchFamily="34" charset="0"/>
          </a:endParaRPr>
        </a:p>
      </dgm:t>
    </dgm:pt>
    <dgm:pt modelId="{9D9CD33F-9E4B-B34D-AC58-FA9ADBD95987}">
      <dgm:prSet custT="1"/>
      <dgm:spPr/>
      <dgm:t>
        <a:bodyPr/>
        <a:lstStyle/>
        <a:p>
          <a:r>
            <a:rPr lang="en-US" sz="2000" dirty="0">
              <a:effectLst/>
              <a:latin typeface="Arial" panose="020B0604020202020204" pitchFamily="34" charset="0"/>
              <a:cs typeface="Arial" panose="020B0604020202020204" pitchFamily="34" charset="0"/>
            </a:rPr>
            <a:t>Details on how to contact technical personal for ISP </a:t>
          </a:r>
        </a:p>
      </dgm:t>
    </dgm:pt>
    <dgm:pt modelId="{771531F4-2848-2F4F-B2A1-CCBB2448738A}" type="parTrans" cxnId="{6336D353-2A7E-314C-B3C9-DE420EB012CA}">
      <dgm:prSet/>
      <dgm:spPr/>
      <dgm:t>
        <a:bodyPr/>
        <a:lstStyle/>
        <a:p>
          <a:endParaRPr lang="en-US">
            <a:latin typeface="Arial" panose="020B0604020202020204" pitchFamily="34" charset="0"/>
            <a:cs typeface="Arial" panose="020B0604020202020204" pitchFamily="34" charset="0"/>
          </a:endParaRPr>
        </a:p>
      </dgm:t>
    </dgm:pt>
    <dgm:pt modelId="{C89E07B7-E8D2-2244-89E0-8FE036DDD58B}" type="sibTrans" cxnId="{6336D353-2A7E-314C-B3C9-DE420EB012CA}">
      <dgm:prSet/>
      <dgm:spPr/>
      <dgm:t>
        <a:bodyPr/>
        <a:lstStyle/>
        <a:p>
          <a:endParaRPr lang="en-US">
            <a:latin typeface="Arial" panose="020B0604020202020204" pitchFamily="34" charset="0"/>
            <a:cs typeface="Arial" panose="020B0604020202020204" pitchFamily="34" charset="0"/>
          </a:endParaRPr>
        </a:p>
      </dgm:t>
    </dgm:pt>
    <dgm:pt modelId="{C7CFE043-8556-7F4A-8EA7-B3799D6A7314}">
      <dgm:prSet custT="1"/>
      <dgm:spPr/>
      <dgm:t>
        <a:bodyPr/>
        <a:lstStyle/>
        <a:p>
          <a:r>
            <a:rPr lang="en-US" sz="2000" dirty="0">
              <a:effectLst/>
              <a:latin typeface="Arial" panose="020B0604020202020204" pitchFamily="34" charset="0"/>
              <a:cs typeface="Arial" panose="020B0604020202020204" pitchFamily="34" charset="0"/>
            </a:rPr>
            <a:t>Needed to impose traffic filtering upstream</a:t>
          </a:r>
        </a:p>
      </dgm:t>
    </dgm:pt>
    <dgm:pt modelId="{5AC0B0E2-B66A-3346-8FF7-F9C17D77FAD1}" type="parTrans" cxnId="{6C84DAEB-0394-9043-9803-C80C12E02A22}">
      <dgm:prSet/>
      <dgm:spPr/>
      <dgm:t>
        <a:bodyPr/>
        <a:lstStyle/>
        <a:p>
          <a:endParaRPr lang="en-US">
            <a:latin typeface="Arial" panose="020B0604020202020204" pitchFamily="34" charset="0"/>
            <a:cs typeface="Arial" panose="020B0604020202020204" pitchFamily="34" charset="0"/>
          </a:endParaRPr>
        </a:p>
      </dgm:t>
    </dgm:pt>
    <dgm:pt modelId="{BC73166F-3CF6-4449-8D02-893EB25E1EB1}" type="sibTrans" cxnId="{6C84DAEB-0394-9043-9803-C80C12E02A22}">
      <dgm:prSet/>
      <dgm:spPr/>
      <dgm:t>
        <a:bodyPr/>
        <a:lstStyle/>
        <a:p>
          <a:endParaRPr lang="en-US">
            <a:latin typeface="Arial" panose="020B0604020202020204" pitchFamily="34" charset="0"/>
            <a:cs typeface="Arial" panose="020B0604020202020204" pitchFamily="34" charset="0"/>
          </a:endParaRPr>
        </a:p>
      </dgm:t>
    </dgm:pt>
    <dgm:pt modelId="{E827E2C2-8B60-A24D-B7C2-42B77D70F4E9}">
      <dgm:prSet custT="1"/>
      <dgm:spPr/>
      <dgm:t>
        <a:bodyPr/>
        <a:lstStyle/>
        <a:p>
          <a:r>
            <a:rPr lang="en-US" sz="2000" dirty="0">
              <a:effectLst/>
              <a:latin typeface="Arial" panose="020B0604020202020204" pitchFamily="34" charset="0"/>
              <a:cs typeface="Arial" panose="020B0604020202020204" pitchFamily="34" charset="0"/>
            </a:rPr>
            <a:t>Details of how to respond to the attack</a:t>
          </a:r>
        </a:p>
      </dgm:t>
    </dgm:pt>
    <dgm:pt modelId="{11605365-3E17-B543-9E46-4264693CCAD8}" type="parTrans" cxnId="{84786C46-A95D-E147-8ED9-A0867D9ECBB2}">
      <dgm:prSet/>
      <dgm:spPr/>
      <dgm:t>
        <a:bodyPr/>
        <a:lstStyle/>
        <a:p>
          <a:endParaRPr lang="en-US">
            <a:latin typeface="Arial" panose="020B0604020202020204" pitchFamily="34" charset="0"/>
            <a:cs typeface="Arial" panose="020B0604020202020204" pitchFamily="34" charset="0"/>
          </a:endParaRPr>
        </a:p>
      </dgm:t>
    </dgm:pt>
    <dgm:pt modelId="{921FF22D-EA19-EC44-8964-038821AA1847}" type="sibTrans" cxnId="{84786C46-A95D-E147-8ED9-A0867D9ECBB2}">
      <dgm:prSet/>
      <dgm:spPr/>
      <dgm:t>
        <a:bodyPr/>
        <a:lstStyle/>
        <a:p>
          <a:endParaRPr lang="en-US">
            <a:latin typeface="Arial" panose="020B0604020202020204" pitchFamily="34" charset="0"/>
            <a:cs typeface="Arial" panose="020B0604020202020204" pitchFamily="34" charset="0"/>
          </a:endParaRPr>
        </a:p>
      </dgm:t>
    </dgm:pt>
    <dgm:pt modelId="{B8962085-97CB-084E-999F-B58BD701043E}" type="pres">
      <dgm:prSet presAssocID="{454B9A9C-9B2F-9C45-BB3E-132FD2ADBD24}" presName="Name0" presStyleCnt="0">
        <dgm:presLayoutVars>
          <dgm:dir/>
          <dgm:animLvl val="lvl"/>
          <dgm:resizeHandles val="exact"/>
        </dgm:presLayoutVars>
      </dgm:prSet>
      <dgm:spPr/>
    </dgm:pt>
    <dgm:pt modelId="{479CC5A0-A601-7047-A3B1-4A95341DC203}" type="pres">
      <dgm:prSet presAssocID="{F1BCAAF5-1BFA-7249-970E-2E16935F3045}" presName="composite" presStyleCnt="0"/>
      <dgm:spPr/>
    </dgm:pt>
    <dgm:pt modelId="{DC1A2EE9-0B81-0249-BAE2-7E8ABAF95231}" type="pres">
      <dgm:prSet presAssocID="{F1BCAAF5-1BFA-7249-970E-2E16935F3045}" presName="parTx" presStyleLbl="alignNode1" presStyleIdx="0" presStyleCnt="1">
        <dgm:presLayoutVars>
          <dgm:chMax val="0"/>
          <dgm:chPref val="0"/>
          <dgm:bulletEnabled val="1"/>
        </dgm:presLayoutVars>
      </dgm:prSet>
      <dgm:spPr/>
    </dgm:pt>
    <dgm:pt modelId="{74798D57-D32E-C046-8CAE-BF57114DE3E1}" type="pres">
      <dgm:prSet presAssocID="{F1BCAAF5-1BFA-7249-970E-2E16935F3045}" presName="desTx" presStyleLbl="alignAccFollowNode1" presStyleIdx="0" presStyleCnt="1">
        <dgm:presLayoutVars>
          <dgm:bulletEnabled val="1"/>
        </dgm:presLayoutVars>
      </dgm:prSet>
      <dgm:spPr/>
    </dgm:pt>
  </dgm:ptLst>
  <dgm:cxnLst>
    <dgm:cxn modelId="{63066332-C002-A14A-8D99-86F774DDAF50}" type="presOf" srcId="{9D9CD33F-9E4B-B34D-AC58-FA9ADBD95987}" destId="{74798D57-D32E-C046-8CAE-BF57114DE3E1}" srcOrd="0" destOrd="0" presId="urn:microsoft.com/office/officeart/2005/8/layout/hList1"/>
    <dgm:cxn modelId="{B9DC6845-8BB0-F64A-B49F-1F05E8808AFC}" type="presOf" srcId="{C7CFE043-8556-7F4A-8EA7-B3799D6A7314}" destId="{74798D57-D32E-C046-8CAE-BF57114DE3E1}" srcOrd="0" destOrd="1" presId="urn:microsoft.com/office/officeart/2005/8/layout/hList1"/>
    <dgm:cxn modelId="{84786C46-A95D-E147-8ED9-A0867D9ECBB2}" srcId="{F1BCAAF5-1BFA-7249-970E-2E16935F3045}" destId="{E827E2C2-8B60-A24D-B7C2-42B77D70F4E9}" srcOrd="2" destOrd="0" parTransId="{11605365-3E17-B543-9E46-4264693CCAD8}" sibTransId="{921FF22D-EA19-EC44-8964-038821AA1847}"/>
    <dgm:cxn modelId="{D806A271-E4E0-8C41-9BA1-C9182689E3BD}" type="presOf" srcId="{F1BCAAF5-1BFA-7249-970E-2E16935F3045}" destId="{DC1A2EE9-0B81-0249-BAE2-7E8ABAF95231}" srcOrd="0" destOrd="0" presId="urn:microsoft.com/office/officeart/2005/8/layout/hList1"/>
    <dgm:cxn modelId="{7CE85172-4A1E-2840-AAE1-9F9725E2040E}" type="presOf" srcId="{E827E2C2-8B60-A24D-B7C2-42B77D70F4E9}" destId="{74798D57-D32E-C046-8CAE-BF57114DE3E1}" srcOrd="0" destOrd="2" presId="urn:microsoft.com/office/officeart/2005/8/layout/hList1"/>
    <dgm:cxn modelId="{6336D353-2A7E-314C-B3C9-DE420EB012CA}" srcId="{F1BCAAF5-1BFA-7249-970E-2E16935F3045}" destId="{9D9CD33F-9E4B-B34D-AC58-FA9ADBD95987}" srcOrd="0" destOrd="0" parTransId="{771531F4-2848-2F4F-B2A1-CCBB2448738A}" sibTransId="{C89E07B7-E8D2-2244-89E0-8FE036DDD58B}"/>
    <dgm:cxn modelId="{55177889-4F81-2748-9B2A-E05B1ECD0544}" type="presOf" srcId="{454B9A9C-9B2F-9C45-BB3E-132FD2ADBD24}" destId="{B8962085-97CB-084E-999F-B58BD701043E}" srcOrd="0" destOrd="0" presId="urn:microsoft.com/office/officeart/2005/8/layout/hList1"/>
    <dgm:cxn modelId="{20F2C2E4-93A7-CC4E-A658-E9ECD9B2579E}" srcId="{454B9A9C-9B2F-9C45-BB3E-132FD2ADBD24}" destId="{F1BCAAF5-1BFA-7249-970E-2E16935F3045}" srcOrd="0" destOrd="0" parTransId="{C34F63E7-2172-4045-BF2C-048DB0CC2EAF}" sibTransId="{DA7272DF-D46E-1E47-BF7D-925389DB1621}"/>
    <dgm:cxn modelId="{6C84DAEB-0394-9043-9803-C80C12E02A22}" srcId="{F1BCAAF5-1BFA-7249-970E-2E16935F3045}" destId="{C7CFE043-8556-7F4A-8EA7-B3799D6A7314}" srcOrd="1" destOrd="0" parTransId="{5AC0B0E2-B66A-3346-8FF7-F9C17D77FAD1}" sibTransId="{BC73166F-3CF6-4449-8D02-893EB25E1EB1}"/>
    <dgm:cxn modelId="{18F61757-A4C9-954F-910F-D6499A15DF4E}" type="presParOf" srcId="{B8962085-97CB-084E-999F-B58BD701043E}" destId="{479CC5A0-A601-7047-A3B1-4A95341DC203}" srcOrd="0" destOrd="0" presId="urn:microsoft.com/office/officeart/2005/8/layout/hList1"/>
    <dgm:cxn modelId="{08748216-2D5D-6D4A-BC1C-3B5891184BCF}" type="presParOf" srcId="{479CC5A0-A601-7047-A3B1-4A95341DC203}" destId="{DC1A2EE9-0B81-0249-BAE2-7E8ABAF95231}" srcOrd="0" destOrd="0" presId="urn:microsoft.com/office/officeart/2005/8/layout/hList1"/>
    <dgm:cxn modelId="{E056F58E-F785-2C45-AA5E-749AC5038CC9}" type="presParOf" srcId="{479CC5A0-A601-7047-A3B1-4A95341DC203}" destId="{74798D57-D32E-C046-8CAE-BF57114DE3E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EAEE1-B141-8149-B598-A2FC9726C17B}">
      <dsp:nvSpPr>
        <dsp:cNvPr id="0" name=""/>
        <dsp:cNvSpPr/>
      </dsp:nvSpPr>
      <dsp:spPr>
        <a:xfrm>
          <a:off x="1071" y="0"/>
          <a:ext cx="2784827" cy="3124200"/>
        </a:xfrm>
        <a:prstGeom prst="roundRect">
          <a:avLst>
            <a:gd name="adj" fmla="val 10000"/>
          </a:avLst>
        </a:prstGeom>
        <a:noFill/>
        <a:ln>
          <a:solidFill>
            <a:schemeClr val="accent1"/>
          </a:solidFill>
        </a:ln>
        <a:effectLst/>
      </dsp:spPr>
      <dsp:style>
        <a:lnRef idx="0">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i="0" kern="1200" dirty="0">
              <a:effectLst/>
              <a:latin typeface="Arial" panose="020B0604020202020204" pitchFamily="34" charset="0"/>
              <a:cs typeface="Arial" panose="020B0604020202020204" pitchFamily="34" charset="0"/>
            </a:rPr>
            <a:t>Network bandwidth</a:t>
          </a:r>
        </a:p>
      </dsp:txBody>
      <dsp:txXfrm>
        <a:off x="1071" y="0"/>
        <a:ext cx="2784827" cy="937260"/>
      </dsp:txXfrm>
    </dsp:sp>
    <dsp:sp modelId="{E1C9B790-AD02-DB4B-90E8-7BFEE9B60B8A}">
      <dsp:nvSpPr>
        <dsp:cNvPr id="0" name=""/>
        <dsp:cNvSpPr/>
      </dsp:nvSpPr>
      <dsp:spPr>
        <a:xfrm>
          <a:off x="279553" y="938175"/>
          <a:ext cx="2227862" cy="941989"/>
        </a:xfrm>
        <a:prstGeom prst="roundRect">
          <a:avLst>
            <a:gd name="adj" fmla="val 10000"/>
          </a:avLst>
        </a:prstGeom>
        <a:solidFill>
          <a:schemeClr val="accent3">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solidFill>
                <a:schemeClr val="bg1"/>
              </a:solidFill>
              <a:effectLst/>
              <a:latin typeface="Arial" panose="020B0604020202020204" pitchFamily="34" charset="0"/>
              <a:cs typeface="Arial" panose="020B0604020202020204" pitchFamily="34" charset="0"/>
            </a:rPr>
            <a:t>Relates to the capacity of the network links connecting a server to the Internet</a:t>
          </a:r>
        </a:p>
      </dsp:txBody>
      <dsp:txXfrm>
        <a:off x="307143" y="965765"/>
        <a:ext cx="2172682" cy="886809"/>
      </dsp:txXfrm>
    </dsp:sp>
    <dsp:sp modelId="{9C0BB106-18F0-064A-9F7C-7245A6EA83E6}">
      <dsp:nvSpPr>
        <dsp:cNvPr id="0" name=""/>
        <dsp:cNvSpPr/>
      </dsp:nvSpPr>
      <dsp:spPr>
        <a:xfrm>
          <a:off x="279553" y="2025085"/>
          <a:ext cx="2227862" cy="941989"/>
        </a:xfrm>
        <a:prstGeom prst="roundRect">
          <a:avLst>
            <a:gd name="adj" fmla="val 10000"/>
          </a:avLst>
        </a:prstGeom>
        <a:solidFill>
          <a:schemeClr val="accent3">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solidFill>
                <a:schemeClr val="bg1"/>
              </a:solidFill>
              <a:effectLst/>
              <a:latin typeface="Arial" panose="020B0604020202020204" pitchFamily="34" charset="0"/>
              <a:cs typeface="Arial" panose="020B0604020202020204" pitchFamily="34" charset="0"/>
            </a:rPr>
            <a:t>For most organizations this is their connection to their Internet Service Provider (ISP)</a:t>
          </a:r>
        </a:p>
      </dsp:txBody>
      <dsp:txXfrm>
        <a:off x="307143" y="2052675"/>
        <a:ext cx="2172682" cy="886809"/>
      </dsp:txXfrm>
    </dsp:sp>
    <dsp:sp modelId="{200D4077-F322-A54F-A959-16520676AF19}">
      <dsp:nvSpPr>
        <dsp:cNvPr id="0" name=""/>
        <dsp:cNvSpPr/>
      </dsp:nvSpPr>
      <dsp:spPr>
        <a:xfrm>
          <a:off x="2994760" y="0"/>
          <a:ext cx="2784827" cy="3124200"/>
        </a:xfrm>
        <a:prstGeom prst="roundRect">
          <a:avLst>
            <a:gd name="adj" fmla="val 10000"/>
          </a:avLst>
        </a:prstGeom>
        <a:noFill/>
        <a:ln>
          <a:solidFill>
            <a:schemeClr val="accent1"/>
          </a:solidFill>
        </a:ln>
        <a:effectLst/>
      </dsp:spPr>
      <dsp:style>
        <a:lnRef idx="0">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i="0" kern="1200" dirty="0">
              <a:effectLst/>
              <a:latin typeface="Arial" panose="020B0604020202020204" pitchFamily="34" charset="0"/>
              <a:cs typeface="Arial" panose="020B0604020202020204" pitchFamily="34" charset="0"/>
            </a:rPr>
            <a:t>System resources</a:t>
          </a:r>
        </a:p>
      </dsp:txBody>
      <dsp:txXfrm>
        <a:off x="2994760" y="0"/>
        <a:ext cx="2784827" cy="937260"/>
      </dsp:txXfrm>
    </dsp:sp>
    <dsp:sp modelId="{331622DA-667B-3D42-86F2-0516235F2E15}">
      <dsp:nvSpPr>
        <dsp:cNvPr id="0" name=""/>
        <dsp:cNvSpPr/>
      </dsp:nvSpPr>
      <dsp:spPr>
        <a:xfrm>
          <a:off x="3273243" y="937260"/>
          <a:ext cx="2227862" cy="2030730"/>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solidFill>
                <a:schemeClr val="bg1"/>
              </a:solidFill>
              <a:effectLst/>
              <a:latin typeface="Arial" panose="020B0604020202020204" pitchFamily="34" charset="0"/>
              <a:cs typeface="Arial" panose="020B0604020202020204" pitchFamily="34" charset="0"/>
            </a:rPr>
            <a:t>Aims to overload or trigger a bug to crash the network handling software using ‘poison packets’</a:t>
          </a:r>
        </a:p>
      </dsp:txBody>
      <dsp:txXfrm>
        <a:off x="3332721" y="996738"/>
        <a:ext cx="2108906" cy="1911774"/>
      </dsp:txXfrm>
    </dsp:sp>
    <dsp:sp modelId="{1EA47F75-BED3-5244-AD77-D9664E47C6FF}">
      <dsp:nvSpPr>
        <dsp:cNvPr id="0" name=""/>
        <dsp:cNvSpPr/>
      </dsp:nvSpPr>
      <dsp:spPr>
        <a:xfrm>
          <a:off x="5988450" y="0"/>
          <a:ext cx="2784827" cy="3124200"/>
        </a:xfrm>
        <a:prstGeom prst="roundRect">
          <a:avLst>
            <a:gd name="adj" fmla="val 10000"/>
          </a:avLst>
        </a:prstGeom>
        <a:noFill/>
        <a:ln>
          <a:solidFill>
            <a:schemeClr val="accent1"/>
          </a:solidFill>
        </a:ln>
        <a:effectLst/>
      </dsp:spPr>
      <dsp:style>
        <a:lnRef idx="0">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i="0" kern="1200" dirty="0">
              <a:effectLst/>
              <a:latin typeface="Arial" panose="020B0604020202020204" pitchFamily="34" charset="0"/>
              <a:cs typeface="Arial" panose="020B0604020202020204" pitchFamily="34" charset="0"/>
            </a:rPr>
            <a:t>Application resources</a:t>
          </a:r>
        </a:p>
      </dsp:txBody>
      <dsp:txXfrm>
        <a:off x="5988450" y="0"/>
        <a:ext cx="2784827" cy="937260"/>
      </dsp:txXfrm>
    </dsp:sp>
    <dsp:sp modelId="{F711556B-CC33-6E40-9D5E-6524FC4A1052}">
      <dsp:nvSpPr>
        <dsp:cNvPr id="0" name=""/>
        <dsp:cNvSpPr/>
      </dsp:nvSpPr>
      <dsp:spPr>
        <a:xfrm>
          <a:off x="6266933" y="937260"/>
          <a:ext cx="2227862" cy="2030730"/>
        </a:xfrm>
        <a:prstGeom prst="roundRect">
          <a:avLst>
            <a:gd name="adj" fmla="val 10000"/>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solidFill>
                <a:schemeClr val="bg1"/>
              </a:solidFill>
              <a:effectLst/>
              <a:latin typeface="Arial" panose="020B0604020202020204" pitchFamily="34" charset="0"/>
              <a:cs typeface="Arial" panose="020B0604020202020204" pitchFamily="34" charset="0"/>
            </a:rPr>
            <a:t>‘</a:t>
          </a:r>
          <a:r>
            <a:rPr lang="en-US" sz="1500" b="0" i="0" kern="1200" dirty="0" err="1">
              <a:solidFill>
                <a:schemeClr val="bg1"/>
              </a:solidFill>
              <a:effectLst/>
              <a:latin typeface="Arial" panose="020B0604020202020204" pitchFamily="34" charset="0"/>
              <a:cs typeface="Arial" panose="020B0604020202020204" pitchFamily="34" charset="0"/>
            </a:rPr>
            <a:t>Cyberslam</a:t>
          </a:r>
          <a:r>
            <a:rPr lang="en-US" sz="1500" b="0" i="0" kern="1200" dirty="0">
              <a:solidFill>
                <a:schemeClr val="bg1"/>
              </a:solidFill>
              <a:effectLst/>
              <a:latin typeface="Arial" panose="020B0604020202020204" pitchFamily="34" charset="0"/>
              <a:cs typeface="Arial" panose="020B0604020202020204" pitchFamily="34" charset="0"/>
            </a:rPr>
            <a:t>’ involving a number of valid requests (e.g., </a:t>
          </a:r>
          <a:r>
            <a:rPr lang="en-US" sz="1500" b="0" i="0" kern="1200" dirty="0" err="1">
              <a:solidFill>
                <a:schemeClr val="bg1"/>
              </a:solidFill>
              <a:effectLst/>
              <a:latin typeface="Arial" panose="020B0604020202020204" pitchFamily="34" charset="0"/>
              <a:cs typeface="Arial" panose="020B0604020202020204" pitchFamily="34" charset="0"/>
            </a:rPr>
            <a:t>db</a:t>
          </a:r>
          <a:r>
            <a:rPr lang="en-US" sz="1500" b="0" i="0" kern="1200" dirty="0">
              <a:solidFill>
                <a:schemeClr val="bg1"/>
              </a:solidFill>
              <a:effectLst/>
              <a:latin typeface="Arial" panose="020B0604020202020204" pitchFamily="34" charset="0"/>
              <a:cs typeface="Arial" panose="020B0604020202020204" pitchFamily="34" charset="0"/>
            </a:rPr>
            <a:t> query), each of which consumes significant resources, thus limiting the ability of the server to respond to requests from legitimate users</a:t>
          </a:r>
        </a:p>
      </dsp:txBody>
      <dsp:txXfrm>
        <a:off x="6326411" y="996738"/>
        <a:ext cx="2108906" cy="1911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A0BC2-B705-7845-9587-D8A7832452F9}">
      <dsp:nvSpPr>
        <dsp:cNvPr id="0" name=""/>
        <dsp:cNvSpPr/>
      </dsp:nvSpPr>
      <dsp:spPr>
        <a:xfrm rot="5400000">
          <a:off x="4871901" y="-1984473"/>
          <a:ext cx="1033924" cy="5071872"/>
        </a:xfrm>
        <a:prstGeom prst="round2SameRect">
          <a:avLst/>
        </a:prstGeom>
        <a:solidFill>
          <a:schemeClr val="bg1"/>
        </a:solidFill>
        <a:ln w="25400" cap="flat" cmpd="sng" algn="ctr">
          <a:solidFill>
            <a:schemeClr val="tx2">
              <a:lumMod val="75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effectLst/>
              <a:latin typeface="Arial" panose="020B0604020202020204" pitchFamily="34" charset="0"/>
              <a:cs typeface="Arial" panose="020B0604020202020204" pitchFamily="34" charset="0"/>
            </a:rPr>
            <a:t>Ping flood using ICMP echo request packets</a:t>
          </a:r>
        </a:p>
        <a:p>
          <a:pPr marL="171450" lvl="1" indent="-171450" algn="l" defTabSz="711200">
            <a:lnSpc>
              <a:spcPct val="90000"/>
            </a:lnSpc>
            <a:spcBef>
              <a:spcPct val="0"/>
            </a:spcBef>
            <a:spcAft>
              <a:spcPct val="15000"/>
            </a:spcAft>
            <a:buChar char="•"/>
          </a:pPr>
          <a:r>
            <a:rPr lang="en-US" sz="1600" b="0" i="0" kern="1200" dirty="0">
              <a:effectLst/>
              <a:latin typeface="Arial" panose="020B0604020202020204" pitchFamily="34" charset="0"/>
              <a:cs typeface="Arial" panose="020B0604020202020204" pitchFamily="34" charset="0"/>
            </a:rPr>
            <a:t>Traditionally network administrators allow such packets into their networks because ping is a useful network diagnostic tool</a:t>
          </a:r>
        </a:p>
      </dsp:txBody>
      <dsp:txXfrm rot="-5400000">
        <a:off x="2852927" y="84973"/>
        <a:ext cx="5021400" cy="932980"/>
      </dsp:txXfrm>
    </dsp:sp>
    <dsp:sp modelId="{19357E6A-60B3-FC4E-9FC2-1ECE7041DD85}">
      <dsp:nvSpPr>
        <dsp:cNvPr id="0" name=""/>
        <dsp:cNvSpPr/>
      </dsp:nvSpPr>
      <dsp:spPr>
        <a:xfrm>
          <a:off x="0" y="1666"/>
          <a:ext cx="2852928" cy="1099591"/>
        </a:xfrm>
        <a:prstGeom prst="roundRect">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chemeClr val="bg1"/>
              </a:solidFill>
              <a:effectLst/>
              <a:latin typeface="Arial" panose="020B0604020202020204" pitchFamily="34" charset="0"/>
              <a:ea typeface="ＭＳ Ｐゴシック" pitchFamily="-1" charset="-128"/>
              <a:cs typeface="Arial" panose="020B0604020202020204" pitchFamily="34" charset="0"/>
            </a:rPr>
            <a:t>ICMP flood</a:t>
          </a:r>
          <a:endParaRPr lang="en-US" sz="2800" b="0" i="0" kern="1200" dirty="0">
            <a:solidFill>
              <a:schemeClr val="bg1"/>
            </a:solidFill>
            <a:effectLst/>
            <a:latin typeface="Arial" panose="020B0604020202020204" pitchFamily="34" charset="0"/>
            <a:cs typeface="Arial" panose="020B0604020202020204" pitchFamily="34" charset="0"/>
          </a:endParaRPr>
        </a:p>
      </dsp:txBody>
      <dsp:txXfrm>
        <a:off x="53678" y="55344"/>
        <a:ext cx="2745572" cy="992235"/>
      </dsp:txXfrm>
    </dsp:sp>
    <dsp:sp modelId="{AE11C2D4-26A0-484C-A22E-4A33CEF07817}">
      <dsp:nvSpPr>
        <dsp:cNvPr id="0" name=""/>
        <dsp:cNvSpPr/>
      </dsp:nvSpPr>
      <dsp:spPr>
        <a:xfrm rot="5400000">
          <a:off x="4949027" y="-829902"/>
          <a:ext cx="879673" cy="5071872"/>
        </a:xfrm>
        <a:prstGeom prst="round2SameRect">
          <a:avLst/>
        </a:prstGeom>
        <a:solidFill>
          <a:schemeClr val="bg1"/>
        </a:solidFill>
        <a:ln w="25400" cap="flat" cmpd="sng" algn="ctr">
          <a:solidFill>
            <a:schemeClr val="tx2">
              <a:lumMod val="75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effectLst/>
              <a:latin typeface="Arial" panose="020B0604020202020204" pitchFamily="34" charset="0"/>
              <a:cs typeface="Arial" panose="020B0604020202020204" pitchFamily="34" charset="0"/>
            </a:rPr>
            <a:t>Uses UDP packets directed to some port number on the target system</a:t>
          </a:r>
        </a:p>
      </dsp:txBody>
      <dsp:txXfrm rot="-5400000">
        <a:off x="2852928" y="1309139"/>
        <a:ext cx="5028930" cy="793789"/>
      </dsp:txXfrm>
    </dsp:sp>
    <dsp:sp modelId="{5E105DE0-16B0-F645-ABF2-3DD1D6F6DDB8}">
      <dsp:nvSpPr>
        <dsp:cNvPr id="0" name=""/>
        <dsp:cNvSpPr/>
      </dsp:nvSpPr>
      <dsp:spPr>
        <a:xfrm>
          <a:off x="0" y="1156237"/>
          <a:ext cx="2852928" cy="109959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chemeClr val="bg1"/>
              </a:solidFill>
              <a:effectLst/>
              <a:latin typeface="Arial" panose="020B0604020202020204" pitchFamily="34" charset="0"/>
              <a:ea typeface="ＭＳ Ｐゴシック" pitchFamily="-1" charset="-128"/>
              <a:cs typeface="Arial" panose="020B0604020202020204" pitchFamily="34" charset="0"/>
            </a:rPr>
            <a:t>UDP flood</a:t>
          </a:r>
        </a:p>
      </dsp:txBody>
      <dsp:txXfrm>
        <a:off x="53678" y="1209915"/>
        <a:ext cx="2745572" cy="992235"/>
      </dsp:txXfrm>
    </dsp:sp>
    <dsp:sp modelId="{4B1A1837-8231-6840-8D50-F6DB4B3D4684}">
      <dsp:nvSpPr>
        <dsp:cNvPr id="0" name=""/>
        <dsp:cNvSpPr/>
      </dsp:nvSpPr>
      <dsp:spPr>
        <a:xfrm rot="5400000">
          <a:off x="4851550" y="324668"/>
          <a:ext cx="1074626" cy="5071872"/>
        </a:xfrm>
        <a:prstGeom prst="round2SameRect">
          <a:avLst/>
        </a:prstGeom>
        <a:solidFill>
          <a:schemeClr val="bg1"/>
        </a:solidFill>
        <a:ln w="25400" cap="flat" cmpd="sng" algn="ctr">
          <a:solidFill>
            <a:schemeClr val="tx2">
              <a:lumMod val="75000"/>
              <a:alpha val="9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effectLst/>
              <a:latin typeface="Arial" panose="020B0604020202020204" pitchFamily="34" charset="0"/>
              <a:cs typeface="Arial" panose="020B0604020202020204" pitchFamily="34" charset="0"/>
            </a:rPr>
            <a:t>Sends TCP packets to the target system</a:t>
          </a:r>
        </a:p>
        <a:p>
          <a:pPr marL="171450" lvl="1" indent="-171450" algn="l" defTabSz="711200">
            <a:lnSpc>
              <a:spcPct val="90000"/>
            </a:lnSpc>
            <a:spcBef>
              <a:spcPct val="0"/>
            </a:spcBef>
            <a:spcAft>
              <a:spcPct val="15000"/>
            </a:spcAft>
            <a:buChar char="•"/>
          </a:pPr>
          <a:r>
            <a:rPr lang="en-US" sz="1600" b="0" i="0" kern="1200" dirty="0">
              <a:effectLst/>
              <a:latin typeface="Arial" panose="020B0604020202020204" pitchFamily="34" charset="0"/>
              <a:cs typeface="Arial" panose="020B0604020202020204" pitchFamily="34" charset="0"/>
            </a:rPr>
            <a:t>High volume of packets to attack the network handling code in the operating system; denies legitimate user access</a:t>
          </a:r>
        </a:p>
      </dsp:txBody>
      <dsp:txXfrm rot="-5400000">
        <a:off x="2852928" y="2375750"/>
        <a:ext cx="5019413" cy="969708"/>
      </dsp:txXfrm>
    </dsp:sp>
    <dsp:sp modelId="{46E720AB-F321-FB41-8240-75830E95D297}">
      <dsp:nvSpPr>
        <dsp:cNvPr id="0" name=""/>
        <dsp:cNvSpPr/>
      </dsp:nvSpPr>
      <dsp:spPr>
        <a:xfrm>
          <a:off x="0" y="2310809"/>
          <a:ext cx="2852928" cy="1099591"/>
        </a:xfrm>
        <a:prstGeom prst="roundRect">
          <a:avLst/>
        </a:prstGeom>
        <a:solidFill>
          <a:schemeClr val="accent3">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chemeClr val="bg1"/>
              </a:solidFill>
              <a:effectLst/>
              <a:latin typeface="Arial" panose="020B0604020202020204" pitchFamily="34" charset="0"/>
              <a:ea typeface="ＭＳ Ｐゴシック" pitchFamily="-1" charset="-128"/>
              <a:cs typeface="Arial" panose="020B0604020202020204" pitchFamily="34" charset="0"/>
            </a:rPr>
            <a:t>TCP SYN flood</a:t>
          </a:r>
        </a:p>
      </dsp:txBody>
      <dsp:txXfrm>
        <a:off x="53678" y="2364487"/>
        <a:ext cx="2745572" cy="9922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340E5-AA75-F540-9AC8-A428CCFAF6D3}">
      <dsp:nvSpPr>
        <dsp:cNvPr id="0" name=""/>
        <dsp:cNvSpPr/>
      </dsp:nvSpPr>
      <dsp:spPr>
        <a:xfrm>
          <a:off x="0" y="0"/>
          <a:ext cx="4511040" cy="972312"/>
        </a:xfrm>
        <a:prstGeom prst="roundRect">
          <a:avLst>
            <a:gd name="adj" fmla="val 10000"/>
          </a:avLst>
        </a:prstGeom>
        <a:solidFill>
          <a:schemeClr val="accent3">
            <a:lumMod val="75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solidFill>
              <a:effectLst/>
              <a:latin typeface="Arial" panose="020B0604020202020204" pitchFamily="34" charset="0"/>
              <a:ea typeface="ＭＳ Ｐゴシック" pitchFamily="-1" charset="-128"/>
              <a:cs typeface="Arial" panose="020B0604020202020204" pitchFamily="34" charset="0"/>
            </a:rPr>
            <a:t>Attack prevention and preemption</a:t>
          </a:r>
        </a:p>
        <a:p>
          <a:pPr marL="114300" lvl="1" indent="-114300" algn="l" defTabSz="622300">
            <a:lnSpc>
              <a:spcPct val="90000"/>
            </a:lnSpc>
            <a:spcBef>
              <a:spcPct val="0"/>
            </a:spcBef>
            <a:spcAft>
              <a:spcPct val="15000"/>
            </a:spcAft>
            <a:buChar char="•"/>
          </a:pPr>
          <a:r>
            <a:rPr lang="en-US" sz="1400" b="0" kern="1200" dirty="0">
              <a:solidFill>
                <a:schemeClr val="bg1"/>
              </a:solidFill>
              <a:effectLst/>
              <a:latin typeface="Arial" panose="020B0604020202020204" pitchFamily="34" charset="0"/>
              <a:ea typeface="ＭＳ Ｐゴシック" pitchFamily="-1" charset="-128"/>
              <a:cs typeface="Arial" panose="020B0604020202020204" pitchFamily="34" charset="0"/>
            </a:rPr>
            <a:t>Before attack</a:t>
          </a:r>
        </a:p>
      </dsp:txBody>
      <dsp:txXfrm>
        <a:off x="28478" y="28478"/>
        <a:ext cx="3379679" cy="915356"/>
      </dsp:txXfrm>
    </dsp:sp>
    <dsp:sp modelId="{18164F88-DE1C-7E4B-A35B-CA51C5DF794C}">
      <dsp:nvSpPr>
        <dsp:cNvPr id="0" name=""/>
        <dsp:cNvSpPr/>
      </dsp:nvSpPr>
      <dsp:spPr>
        <a:xfrm>
          <a:off x="377799" y="1149096"/>
          <a:ext cx="4511040" cy="972312"/>
        </a:xfrm>
        <a:prstGeom prst="roundRect">
          <a:avLst>
            <a:gd name="adj" fmla="val 10000"/>
          </a:avLst>
        </a:prstGeom>
        <a:solidFill>
          <a:schemeClr val="accent1"/>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solidFill>
              <a:effectLst/>
              <a:latin typeface="Arial" panose="020B0604020202020204" pitchFamily="34" charset="0"/>
              <a:cs typeface="Arial" panose="020B0604020202020204" pitchFamily="34" charset="0"/>
            </a:rPr>
            <a:t>Attack detection and filtering</a:t>
          </a:r>
        </a:p>
        <a:p>
          <a:pPr marL="114300" lvl="1" indent="-114300" algn="l" defTabSz="622300">
            <a:lnSpc>
              <a:spcPct val="90000"/>
            </a:lnSpc>
            <a:spcBef>
              <a:spcPct val="0"/>
            </a:spcBef>
            <a:spcAft>
              <a:spcPct val="15000"/>
            </a:spcAft>
            <a:buChar char="•"/>
          </a:pPr>
          <a:r>
            <a:rPr lang="en-US" sz="1400" b="0" kern="1200" dirty="0">
              <a:solidFill>
                <a:schemeClr val="bg1"/>
              </a:solidFill>
              <a:effectLst/>
              <a:latin typeface="Arial" panose="020B0604020202020204" pitchFamily="34" charset="0"/>
              <a:ea typeface="ＭＳ Ｐゴシック" pitchFamily="-1" charset="-128"/>
              <a:cs typeface="Arial" panose="020B0604020202020204" pitchFamily="34" charset="0"/>
            </a:rPr>
            <a:t>During the attack</a:t>
          </a:r>
        </a:p>
      </dsp:txBody>
      <dsp:txXfrm>
        <a:off x="406277" y="1177574"/>
        <a:ext cx="3444281" cy="915356"/>
      </dsp:txXfrm>
    </dsp:sp>
    <dsp:sp modelId="{4FA33190-3A54-BC4A-AAEE-1A90F556FE85}">
      <dsp:nvSpPr>
        <dsp:cNvPr id="0" name=""/>
        <dsp:cNvSpPr/>
      </dsp:nvSpPr>
      <dsp:spPr>
        <a:xfrm>
          <a:off x="749960" y="2298192"/>
          <a:ext cx="4511040" cy="972312"/>
        </a:xfrm>
        <a:prstGeom prst="roundRect">
          <a:avLst>
            <a:gd name="adj" fmla="val 10000"/>
          </a:avLst>
        </a:prstGeom>
        <a:solidFill>
          <a:schemeClr val="accent5">
            <a:lumMod val="75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solidFill>
              <a:effectLst/>
              <a:latin typeface="Arial" panose="020B0604020202020204" pitchFamily="34" charset="0"/>
              <a:ea typeface="ＭＳ Ｐゴシック" pitchFamily="-1" charset="-128"/>
              <a:cs typeface="Arial" panose="020B0604020202020204" pitchFamily="34" charset="0"/>
            </a:rPr>
            <a:t>Attack source </a:t>
          </a:r>
          <a:r>
            <a:rPr lang="en-US" sz="1800" b="1" kern="1200" dirty="0" err="1">
              <a:solidFill>
                <a:schemeClr val="bg1"/>
              </a:solidFill>
              <a:effectLst/>
              <a:latin typeface="Arial" panose="020B0604020202020204" pitchFamily="34" charset="0"/>
              <a:ea typeface="ＭＳ Ｐゴシック" pitchFamily="-1" charset="-128"/>
              <a:cs typeface="Arial" panose="020B0604020202020204" pitchFamily="34" charset="0"/>
            </a:rPr>
            <a:t>traceback</a:t>
          </a:r>
          <a:r>
            <a:rPr lang="en-US" sz="1800" b="1" kern="1200" dirty="0">
              <a:solidFill>
                <a:schemeClr val="bg1"/>
              </a:solidFill>
              <a:effectLst/>
              <a:latin typeface="Arial" panose="020B0604020202020204" pitchFamily="34" charset="0"/>
              <a:ea typeface="ＭＳ Ｐゴシック" pitchFamily="-1" charset="-128"/>
              <a:cs typeface="Arial" panose="020B0604020202020204" pitchFamily="34" charset="0"/>
            </a:rPr>
            <a:t> and identification</a:t>
          </a:r>
        </a:p>
        <a:p>
          <a:pPr marL="114300" lvl="1" indent="-114300" algn="l" defTabSz="622300">
            <a:lnSpc>
              <a:spcPct val="90000"/>
            </a:lnSpc>
            <a:spcBef>
              <a:spcPct val="0"/>
            </a:spcBef>
            <a:spcAft>
              <a:spcPct val="15000"/>
            </a:spcAft>
            <a:buChar char="•"/>
          </a:pPr>
          <a:r>
            <a:rPr lang="en-US" sz="1400" b="0" kern="1200" dirty="0">
              <a:solidFill>
                <a:schemeClr val="bg1"/>
              </a:solidFill>
              <a:effectLst/>
              <a:latin typeface="Arial" panose="020B0604020202020204" pitchFamily="34" charset="0"/>
              <a:ea typeface="ＭＳ Ｐゴシック" pitchFamily="-1" charset="-128"/>
              <a:cs typeface="Arial" panose="020B0604020202020204" pitchFamily="34" charset="0"/>
            </a:rPr>
            <a:t>During and after the attack</a:t>
          </a:r>
        </a:p>
      </dsp:txBody>
      <dsp:txXfrm>
        <a:off x="778438" y="2326670"/>
        <a:ext cx="3449920" cy="915356"/>
      </dsp:txXfrm>
    </dsp:sp>
    <dsp:sp modelId="{CBFDAD9E-3A53-1C4F-BBA6-BA2FFA1D3DB9}">
      <dsp:nvSpPr>
        <dsp:cNvPr id="0" name=""/>
        <dsp:cNvSpPr/>
      </dsp:nvSpPr>
      <dsp:spPr>
        <a:xfrm>
          <a:off x="1127759" y="3447288"/>
          <a:ext cx="4511040" cy="972312"/>
        </a:xfrm>
        <a:prstGeom prst="roundRect">
          <a:avLst>
            <a:gd name="adj" fmla="val 10000"/>
          </a:avLst>
        </a:prstGeom>
        <a:solidFill>
          <a:schemeClr val="accent1"/>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solidFill>
              <a:effectLst/>
              <a:latin typeface="Arial" panose="020B0604020202020204" pitchFamily="34" charset="0"/>
              <a:ea typeface="ＭＳ Ｐゴシック" pitchFamily="-1" charset="-128"/>
              <a:cs typeface="Arial" panose="020B0604020202020204" pitchFamily="34" charset="0"/>
            </a:rPr>
            <a:t>Attack reaction</a:t>
          </a:r>
        </a:p>
        <a:p>
          <a:pPr marL="114300" lvl="1" indent="-114300" algn="l" defTabSz="622300">
            <a:lnSpc>
              <a:spcPct val="90000"/>
            </a:lnSpc>
            <a:spcBef>
              <a:spcPct val="0"/>
            </a:spcBef>
            <a:spcAft>
              <a:spcPct val="15000"/>
            </a:spcAft>
            <a:buChar char="•"/>
          </a:pPr>
          <a:r>
            <a:rPr lang="en-US" sz="1400" b="0" kern="1200" dirty="0">
              <a:solidFill>
                <a:schemeClr val="bg1"/>
              </a:solidFill>
              <a:effectLst/>
              <a:latin typeface="Arial" panose="020B0604020202020204" pitchFamily="34" charset="0"/>
              <a:ea typeface="ＭＳ Ｐゴシック" pitchFamily="-1" charset="-128"/>
              <a:cs typeface="Arial" panose="020B0604020202020204" pitchFamily="34" charset="0"/>
            </a:rPr>
            <a:t>After the attack</a:t>
          </a:r>
        </a:p>
      </dsp:txBody>
      <dsp:txXfrm>
        <a:off x="1156237" y="3475766"/>
        <a:ext cx="3444281" cy="915356"/>
      </dsp:txXfrm>
    </dsp:sp>
    <dsp:sp modelId="{E94E7B59-EB68-4F49-88EA-2BF2FB91202C}">
      <dsp:nvSpPr>
        <dsp:cNvPr id="0" name=""/>
        <dsp:cNvSpPr/>
      </dsp:nvSpPr>
      <dsp:spPr>
        <a:xfrm>
          <a:off x="3879037" y="744702"/>
          <a:ext cx="632002" cy="632002"/>
        </a:xfrm>
        <a:prstGeom prst="downArrow">
          <a:avLst>
            <a:gd name="adj1" fmla="val 55000"/>
            <a:gd name="adj2" fmla="val 45000"/>
          </a:avLst>
        </a:prstGeom>
        <a:solidFill>
          <a:srgbClr val="FFC000"/>
        </a:solidFill>
        <a:ln w="6350" cap="flat" cmpd="sng" algn="ctr">
          <a:solidFill>
            <a:schemeClr val="tx2">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Arial" panose="020B0604020202020204" pitchFamily="34" charset="0"/>
            <a:cs typeface="Arial" panose="020B0604020202020204" pitchFamily="34" charset="0"/>
          </a:endParaRPr>
        </a:p>
      </dsp:txBody>
      <dsp:txXfrm>
        <a:off x="4021237" y="744702"/>
        <a:ext cx="347602" cy="475582"/>
      </dsp:txXfrm>
    </dsp:sp>
    <dsp:sp modelId="{AEF2102F-665D-3D42-97DB-A8D8233082D9}">
      <dsp:nvSpPr>
        <dsp:cNvPr id="0" name=""/>
        <dsp:cNvSpPr/>
      </dsp:nvSpPr>
      <dsp:spPr>
        <a:xfrm>
          <a:off x="4256836" y="1893798"/>
          <a:ext cx="632002" cy="632002"/>
        </a:xfrm>
        <a:prstGeom prst="downArrow">
          <a:avLst>
            <a:gd name="adj1" fmla="val 55000"/>
            <a:gd name="adj2" fmla="val 45000"/>
          </a:avLst>
        </a:prstGeom>
        <a:solidFill>
          <a:srgbClr val="FFC000"/>
        </a:solidFill>
        <a:ln w="6350" cap="flat" cmpd="sng" algn="ctr">
          <a:solidFill>
            <a:schemeClr val="accent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Arial" panose="020B0604020202020204" pitchFamily="34" charset="0"/>
            <a:cs typeface="Arial" panose="020B0604020202020204" pitchFamily="34" charset="0"/>
          </a:endParaRPr>
        </a:p>
      </dsp:txBody>
      <dsp:txXfrm>
        <a:off x="4399036" y="1893798"/>
        <a:ext cx="347602" cy="475582"/>
      </dsp:txXfrm>
    </dsp:sp>
    <dsp:sp modelId="{951E9E9F-F451-FE43-B83A-AD1D756BF21E}">
      <dsp:nvSpPr>
        <dsp:cNvPr id="0" name=""/>
        <dsp:cNvSpPr/>
      </dsp:nvSpPr>
      <dsp:spPr>
        <a:xfrm>
          <a:off x="4628997" y="3042894"/>
          <a:ext cx="632002" cy="632002"/>
        </a:xfrm>
        <a:prstGeom prst="downArrow">
          <a:avLst>
            <a:gd name="adj1" fmla="val 55000"/>
            <a:gd name="adj2" fmla="val 45000"/>
          </a:avLst>
        </a:prstGeom>
        <a:solidFill>
          <a:srgbClr val="FFC000"/>
        </a:solidFill>
        <a:ln w="6350" cap="flat" cmpd="sng" algn="ctr">
          <a:solidFill>
            <a:schemeClr val="accent5">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Arial" panose="020B0604020202020204" pitchFamily="34" charset="0"/>
            <a:cs typeface="Arial" panose="020B0604020202020204" pitchFamily="34" charset="0"/>
          </a:endParaRPr>
        </a:p>
      </dsp:txBody>
      <dsp:txXfrm>
        <a:off x="4771197" y="3042894"/>
        <a:ext cx="347602" cy="4755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A2EE9-0B81-0249-BAE2-7E8ABAF95231}">
      <dsp:nvSpPr>
        <dsp:cNvPr id="0" name=""/>
        <dsp:cNvSpPr/>
      </dsp:nvSpPr>
      <dsp:spPr>
        <a:xfrm>
          <a:off x="0" y="6386"/>
          <a:ext cx="6908800" cy="806400"/>
        </a:xfrm>
        <a:prstGeom prst="rect">
          <a:avLst/>
        </a:prstGeom>
        <a:solidFill>
          <a:schemeClr val="accent3">
            <a:lumMod val="75000"/>
          </a:schemeClr>
        </a:solidFill>
        <a:ln w="6350" cap="flat" cmpd="sng" algn="ctr">
          <a:solidFill>
            <a:schemeClr val="accent3">
              <a:lumMod val="5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effectLst>
                <a:outerShdw blurRad="50800" dist="38100" dir="2700000" algn="tl" rotWithShape="0">
                  <a:srgbClr val="0000FF">
                    <a:alpha val="43000"/>
                  </a:srgbClr>
                </a:outerShdw>
              </a:effectLst>
              <a:latin typeface="Arial" panose="020B0604020202020204" pitchFamily="34" charset="0"/>
              <a:ea typeface="ＭＳ Ｐゴシック" pitchFamily="-1" charset="-128"/>
              <a:cs typeface="Arial" panose="020B0604020202020204" pitchFamily="34" charset="0"/>
            </a:rPr>
            <a:t> </a:t>
          </a:r>
          <a:r>
            <a:rPr lang="en-US" sz="2400" kern="1200" dirty="0">
              <a:solidFill>
                <a:schemeClr val="tx1"/>
              </a:solidFill>
              <a:effectLst>
                <a:outerShdw blurRad="50800" dist="38100" dir="2700000" algn="tl" rotWithShape="0">
                  <a:srgbClr val="0000FF">
                    <a:alpha val="43000"/>
                  </a:srgbClr>
                </a:outerShdw>
              </a:effectLst>
              <a:latin typeface="Arial" panose="020B0604020202020204" pitchFamily="34" charset="0"/>
              <a:ea typeface="ＭＳ Ｐゴシック" pitchFamily="-1" charset="-128"/>
              <a:cs typeface="Arial" panose="020B0604020202020204" pitchFamily="34" charset="0"/>
            </a:rPr>
            <a:t>Good Incident Response Plan</a:t>
          </a:r>
          <a:endParaRPr lang="en-US" sz="2400" kern="1200" dirty="0">
            <a:solidFill>
              <a:schemeClr val="tx1"/>
            </a:solidFill>
            <a:effectLst>
              <a:outerShdw blurRad="50800" dist="38100" dir="2700000" algn="tl" rotWithShape="0">
                <a:srgbClr val="0000FF">
                  <a:alpha val="43000"/>
                </a:srgbClr>
              </a:outerShdw>
            </a:effectLst>
            <a:latin typeface="Arial" panose="020B0604020202020204" pitchFamily="34" charset="0"/>
            <a:cs typeface="Arial" panose="020B0604020202020204" pitchFamily="34" charset="0"/>
          </a:endParaRPr>
        </a:p>
      </dsp:txBody>
      <dsp:txXfrm>
        <a:off x="0" y="6386"/>
        <a:ext cx="6908800" cy="806400"/>
      </dsp:txXfrm>
    </dsp:sp>
    <dsp:sp modelId="{74798D57-D32E-C046-8CAE-BF57114DE3E1}">
      <dsp:nvSpPr>
        <dsp:cNvPr id="0" name=""/>
        <dsp:cNvSpPr/>
      </dsp:nvSpPr>
      <dsp:spPr>
        <a:xfrm>
          <a:off x="0" y="812786"/>
          <a:ext cx="6908800" cy="122975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effectLst/>
              <a:latin typeface="Arial" panose="020B0604020202020204" pitchFamily="34" charset="0"/>
              <a:cs typeface="Arial" panose="020B0604020202020204" pitchFamily="34" charset="0"/>
            </a:rPr>
            <a:t>Details on how to contact technical personal for ISP </a:t>
          </a:r>
        </a:p>
        <a:p>
          <a:pPr marL="228600" lvl="1" indent="-228600" algn="l" defTabSz="889000">
            <a:lnSpc>
              <a:spcPct val="90000"/>
            </a:lnSpc>
            <a:spcBef>
              <a:spcPct val="0"/>
            </a:spcBef>
            <a:spcAft>
              <a:spcPct val="15000"/>
            </a:spcAft>
            <a:buChar char="•"/>
          </a:pPr>
          <a:r>
            <a:rPr lang="en-US" sz="2000" kern="1200" dirty="0">
              <a:effectLst/>
              <a:latin typeface="Arial" panose="020B0604020202020204" pitchFamily="34" charset="0"/>
              <a:cs typeface="Arial" panose="020B0604020202020204" pitchFamily="34" charset="0"/>
            </a:rPr>
            <a:t>Needed to impose traffic filtering upstream</a:t>
          </a:r>
        </a:p>
        <a:p>
          <a:pPr marL="228600" lvl="1" indent="-228600" algn="l" defTabSz="889000">
            <a:lnSpc>
              <a:spcPct val="90000"/>
            </a:lnSpc>
            <a:spcBef>
              <a:spcPct val="0"/>
            </a:spcBef>
            <a:spcAft>
              <a:spcPct val="15000"/>
            </a:spcAft>
            <a:buChar char="•"/>
          </a:pPr>
          <a:r>
            <a:rPr lang="en-US" sz="2000" kern="1200" dirty="0">
              <a:effectLst/>
              <a:latin typeface="Arial" panose="020B0604020202020204" pitchFamily="34" charset="0"/>
              <a:cs typeface="Arial" panose="020B0604020202020204" pitchFamily="34" charset="0"/>
            </a:rPr>
            <a:t>Details of how to respond to the attack</a:t>
          </a:r>
        </a:p>
      </dsp:txBody>
      <dsp:txXfrm>
        <a:off x="0" y="812786"/>
        <a:ext cx="6908800" cy="122975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2/11/2024</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proofpoint.com/us/threat-insight/post/smominru-monero-mining-botnet-making-millions-operators"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trendmicro.com/cloud-content/us/pdfs/security-intelligence/white-papers/wp_trends-in-targeted-attacks.pdf"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45190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Flow Control : If one end of the connection sends data too fast, it may overwhelm the receive buffer of the other end and cause data being dropped.</a:t>
            </a:r>
          </a:p>
          <a:p>
            <a:pPr marL="0" lvl="0" indent="0">
              <a:spcBef>
                <a:spcPts val="0"/>
              </a:spcBef>
              <a:buNone/>
            </a:pPr>
            <a:r>
              <a:rPr lang="en-GB" dirty="0"/>
              <a:t>By putting a smaller window value, the receiver can tell the sender to slow down.</a:t>
            </a:r>
          </a:p>
        </p:txBody>
      </p:sp>
    </p:spTree>
    <p:extLst>
      <p:ext uri="{BB962C8B-B14F-4D97-AF65-F5344CB8AC3E}">
        <p14:creationId xmlns:p14="http://schemas.microsoft.com/office/powerpoint/2010/main" val="36768470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14378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61208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DNS query is recursive – keep asking till you find the answer; Let’s ask </a:t>
            </a:r>
            <a:r>
              <a:rPr lang="en-US" dirty="0" err="1"/>
              <a:t>example.com</a:t>
            </a:r>
            <a:r>
              <a:rPr lang="en-US" dirty="0"/>
              <a:t> – talk to com server who has registered the nameserver for the </a:t>
            </a:r>
            <a:r>
              <a:rPr lang="en-US" dirty="0" err="1"/>
              <a:t>example.com</a:t>
            </a:r>
            <a:r>
              <a:rPr lang="en-US" dirty="0"/>
              <a:t>; if you ask that nameserver, if big – then it tell you which sub-domain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79258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0" i="0" dirty="0">
                <a:solidFill>
                  <a:srgbClr val="494949"/>
                </a:solidFill>
                <a:effectLst/>
                <a:latin typeface="Microsoft YaHei" panose="020B0503020204020204" pitchFamily="34" charset="-122"/>
                <a:ea typeface="Microsoft YaHei" panose="020B0503020204020204" pitchFamily="34" charset="-122"/>
              </a:rPr>
              <a:t>Dynamic Host Configuration Protocol</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02891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The Local DNS servers need not be local. They may or may not be set up in the local network. Google Public DNS is a DNS service offered by Google, serving any host on the Internet.</a:t>
            </a:r>
          </a:p>
        </p:txBody>
      </p:sp>
    </p:spTree>
    <p:extLst>
      <p:ext uri="{BB962C8B-B14F-4D97-AF65-F5344CB8AC3E}">
        <p14:creationId xmlns:p14="http://schemas.microsoft.com/office/powerpoint/2010/main" val="16730695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If answer section exists, then you have the answer right away – if not go ask them (authority section)</a:t>
            </a:r>
            <a:endParaRPr dirty="0"/>
          </a:p>
        </p:txBody>
      </p:sp>
    </p:spTree>
    <p:extLst>
      <p:ext uri="{BB962C8B-B14F-4D97-AF65-F5344CB8AC3E}">
        <p14:creationId xmlns:p14="http://schemas.microsoft.com/office/powerpoint/2010/main" val="33224940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13297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3731950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7840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65463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155350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7376148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285750" indent="-285750"/>
            <a:r>
              <a:rPr lang="en-GB" b="1" dirty="0">
                <a:solidFill>
                  <a:schemeClr val="dk1"/>
                </a:solidFill>
              </a:rPr>
              <a:t>Attacks on user machines : </a:t>
            </a:r>
            <a:r>
              <a:rPr lang="en-GB" dirty="0">
                <a:solidFill>
                  <a:srgbClr val="000000"/>
                </a:solidFill>
              </a:rPr>
              <a:t>When the user machine sends out a DNS query to its local DNS server, attacker can immediately send a spoofed reply, using local DNS as its source IP address. Attackers can put any arbitrary IP address in the reply.</a:t>
            </a:r>
          </a:p>
          <a:p>
            <a:pPr marL="285750" indent="-285750"/>
            <a:r>
              <a:rPr lang="en-GB" b="1" dirty="0">
                <a:solidFill>
                  <a:srgbClr val="000000"/>
                </a:solidFill>
              </a:rPr>
              <a:t>Attacks on local DNS server : Cache Poisoning attack : </a:t>
            </a:r>
            <a:r>
              <a:rPr lang="en-GB" dirty="0">
                <a:solidFill>
                  <a:srgbClr val="000000"/>
                </a:solidFill>
              </a:rPr>
              <a:t>When the local DNS server sends out iterative queries to get an answer from the DNS servers on the Internet, attackers can send out spoofed replies to the local DNS server. They get accepted as long as they arrive before the actual replies. This is called DNS cache poisoning.</a:t>
            </a:r>
          </a:p>
          <a:p>
            <a:pPr marL="0" lvl="0" indent="0">
              <a:spcBef>
                <a:spcPts val="0"/>
              </a:spcBef>
              <a:buNone/>
            </a:pPr>
            <a:endParaRPr dirty="0"/>
          </a:p>
        </p:txBody>
      </p:sp>
    </p:spTree>
    <p:extLst>
      <p:ext uri="{BB962C8B-B14F-4D97-AF65-F5344CB8AC3E}">
        <p14:creationId xmlns:p14="http://schemas.microsoft.com/office/powerpoint/2010/main" val="22765112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38175005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1098576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59498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Based on flow condition window size is changed – sender capacity (buffer limitation) or network congestion (packet drop)</a:t>
            </a:r>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dirty="0"/>
              <a:t>Flow control – how fast you can send</a:t>
            </a:r>
          </a:p>
          <a:p>
            <a:pPr marL="0" lvl="0" indent="0">
              <a:spcBef>
                <a:spcPts val="0"/>
              </a:spcBef>
              <a:buNone/>
            </a:pPr>
            <a:r>
              <a:rPr lang="en-US" dirty="0"/>
              <a:t> - Sender sends window advertisement – only 100 bytes left in buffer</a:t>
            </a:r>
          </a:p>
          <a:p>
            <a:pPr marL="0" lvl="0" indent="0">
              <a:spcBef>
                <a:spcPts val="0"/>
              </a:spcBef>
              <a:buNone/>
            </a:pPr>
            <a:r>
              <a:rPr lang="en-US" dirty="0"/>
              <a:t> - Receiver sends advertisement window size based on available capacity – and sender adjusts the window size to be less than the receiver window size advertisement</a:t>
            </a:r>
          </a:p>
          <a:p>
            <a:pPr marL="0" lvl="0" indent="0">
              <a:spcBef>
                <a:spcPts val="0"/>
              </a:spcBef>
              <a:buNone/>
            </a:pPr>
            <a:endParaRPr lang="en-US" dirty="0"/>
          </a:p>
          <a:p>
            <a:pPr marL="0" lvl="0" indent="0">
              <a:spcBef>
                <a:spcPts val="0"/>
              </a:spcBef>
              <a:buNone/>
            </a:pPr>
            <a:r>
              <a:rPr lang="en-US" dirty="0"/>
              <a:t>Window size chosen is min (congestion window and advertisement window)</a:t>
            </a:r>
          </a:p>
          <a:p>
            <a:pPr marL="0" lvl="0" indent="0">
              <a:spcBef>
                <a:spcPts val="0"/>
              </a:spcBef>
              <a:buNone/>
            </a:pPr>
            <a:endParaRPr lang="en-US" dirty="0"/>
          </a:p>
          <a:p>
            <a:pPr marL="0" lvl="0" indent="0">
              <a:spcBef>
                <a:spcPts val="0"/>
              </a:spcBef>
              <a:buNone/>
            </a:pPr>
            <a:r>
              <a:rPr lang="en-US" dirty="0"/>
              <a:t>Congestion control</a:t>
            </a:r>
          </a:p>
          <a:p>
            <a:pPr marL="171450" lvl="0" indent="-171450">
              <a:spcBef>
                <a:spcPts val="0"/>
              </a:spcBef>
              <a:buFontTx/>
              <a:buChar char="-"/>
            </a:pPr>
            <a:r>
              <a:rPr lang="en-US" dirty="0"/>
              <a:t>Congestion window based on traffic situation</a:t>
            </a:r>
          </a:p>
          <a:p>
            <a:pPr marL="171450" lvl="0" indent="-171450">
              <a:spcBef>
                <a:spcPts val="0"/>
              </a:spcBef>
              <a:buFontTx/>
              <a:buChar char="-"/>
            </a:pPr>
            <a:endParaRPr lang="en-US" dirty="0"/>
          </a:p>
        </p:txBody>
      </p:sp>
    </p:spTree>
    <p:extLst>
      <p:ext uri="{BB962C8B-B14F-4D97-AF65-F5344CB8AC3E}">
        <p14:creationId xmlns:p14="http://schemas.microsoft.com/office/powerpoint/2010/main" val="2428169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Kernel establishes send and receive buffer on both sides</a:t>
            </a:r>
            <a:endParaRPr dirty="0"/>
          </a:p>
        </p:txBody>
      </p:sp>
    </p:spTree>
    <p:extLst>
      <p:ext uri="{BB962C8B-B14F-4D97-AF65-F5344CB8AC3E}">
        <p14:creationId xmlns:p14="http://schemas.microsoft.com/office/powerpoint/2010/main" val="428681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The queue is not large, there is a limit – that creates issues</a:t>
            </a:r>
          </a:p>
          <a:p>
            <a:pPr marL="0" lvl="0" indent="0">
              <a:spcBef>
                <a:spcPts val="0"/>
              </a:spcBef>
              <a:buNone/>
            </a:pPr>
            <a:r>
              <a:rPr lang="en-US" dirty="0"/>
              <a:t>DoS attack – brute force attack won’t work for powerful server – they find Achilles heel to attack i.e., exhaust the queue with many SYN flooding packets so that there is no space for half-open connection</a:t>
            </a:r>
            <a:endParaRPr dirty="0"/>
          </a:p>
        </p:txBody>
      </p:sp>
    </p:spTree>
    <p:extLst>
      <p:ext uri="{BB962C8B-B14F-4D97-AF65-F5344CB8AC3E}">
        <p14:creationId xmlns:p14="http://schemas.microsoft.com/office/powerpoint/2010/main" val="4206671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Kernel establishes send and receive buffer on both sides</a:t>
            </a:r>
            <a:endParaRPr dirty="0"/>
          </a:p>
        </p:txBody>
      </p:sp>
    </p:spTree>
    <p:extLst>
      <p:ext uri="{BB962C8B-B14F-4D97-AF65-F5344CB8AC3E}">
        <p14:creationId xmlns:p14="http://schemas.microsoft.com/office/powerpoint/2010/main" val="4286818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The queue is not large, there is a limit – that creates issues</a:t>
            </a:r>
          </a:p>
          <a:p>
            <a:pPr marL="0" lvl="0" indent="0">
              <a:spcBef>
                <a:spcPts val="0"/>
              </a:spcBef>
              <a:buNone/>
            </a:pPr>
            <a:r>
              <a:rPr lang="en-US" dirty="0"/>
              <a:t>DoS attack – brute force attack won’t work for powerful server – they find Achilles heel to attack i.e., exhaust the queue with many SYN flooding packets so that there is no space for half-open connection</a:t>
            </a:r>
            <a:endParaRPr dirty="0"/>
          </a:p>
        </p:txBody>
      </p:sp>
    </p:spTree>
    <p:extLst>
      <p:ext uri="{BB962C8B-B14F-4D97-AF65-F5344CB8AC3E}">
        <p14:creationId xmlns:p14="http://schemas.microsoft.com/office/powerpoint/2010/main" val="4206671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833243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38511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Not using </a:t>
            </a:r>
            <a:r>
              <a:rPr lang="en-US" dirty="0" err="1"/>
              <a:t>Netwox</a:t>
            </a:r>
            <a:r>
              <a:rPr lang="en-US" dirty="0"/>
              <a:t> but </a:t>
            </a:r>
            <a:r>
              <a:rPr lang="en-US" dirty="0" err="1"/>
              <a:t>Scapy</a:t>
            </a:r>
            <a:r>
              <a:rPr lang="en-US" dirty="0"/>
              <a:t> python code</a:t>
            </a:r>
          </a:p>
          <a:p>
            <a:pPr marL="0" lvl="0" indent="0">
              <a:spcBef>
                <a:spcPts val="0"/>
              </a:spcBef>
              <a:buNone/>
            </a:pPr>
            <a:r>
              <a:rPr lang="en-US" dirty="0"/>
              <a:t>https://web.ecs.syr.edu/~wedu/Teaching/cis758/netw522/netwox-doc_html/tools/76.html</a:t>
            </a:r>
            <a:endParaRPr dirty="0"/>
          </a:p>
        </p:txBody>
      </p:sp>
    </p:spTree>
    <p:extLst>
      <p:ext uri="{BB962C8B-B14F-4D97-AF65-F5344CB8AC3E}">
        <p14:creationId xmlns:p14="http://schemas.microsoft.com/office/powerpoint/2010/main" val="279513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5635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Attack should be done on 22 or 80 – each port SYN attack is possible – in above example, only 23 is blocked</a:t>
            </a:r>
          </a:p>
          <a:p>
            <a:pPr marL="0" lvl="0" indent="0">
              <a:spcBef>
                <a:spcPts val="0"/>
              </a:spcBef>
              <a:buNone/>
            </a:pPr>
            <a:endParaRPr dirty="0"/>
          </a:p>
        </p:txBody>
      </p:sp>
    </p:spTree>
    <p:extLst>
      <p:ext uri="{BB962C8B-B14F-4D97-AF65-F5344CB8AC3E}">
        <p14:creationId xmlns:p14="http://schemas.microsoft.com/office/powerpoint/2010/main" val="1379801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lang="en-GB" dirty="0"/>
          </a:p>
        </p:txBody>
      </p:sp>
    </p:spTree>
    <p:extLst>
      <p:ext uri="{BB962C8B-B14F-4D97-AF65-F5344CB8AC3E}">
        <p14:creationId xmlns:p14="http://schemas.microsoft.com/office/powerpoint/2010/main" val="2658094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lang="en-GB" dirty="0"/>
          </a:p>
        </p:txBody>
      </p:sp>
    </p:spTree>
    <p:extLst>
      <p:ext uri="{BB962C8B-B14F-4D97-AF65-F5344CB8AC3E}">
        <p14:creationId xmlns:p14="http://schemas.microsoft.com/office/powerpoint/2010/main" val="3175933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31775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649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90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268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79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86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432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Client programs also need to register a port number. They can use bind() , but it is not necessary as the clients need to reach out to others to know what port the servers are using. Clients can leave the decision to the operating system. So, when they initiate a connection using connect(), operating systems will randomly assign a random port </a:t>
            </a:r>
            <a:r>
              <a:rPr lang="en-GB" dirty="0" err="1"/>
              <a:t>numbre</a:t>
            </a:r>
            <a:r>
              <a:rPr lang="en-GB" dirty="0"/>
              <a:t> to them.</a:t>
            </a:r>
          </a:p>
        </p:txBody>
      </p:sp>
    </p:spTree>
    <p:extLst>
      <p:ext uri="{BB962C8B-B14F-4D97-AF65-F5344CB8AC3E}">
        <p14:creationId xmlns:p14="http://schemas.microsoft.com/office/powerpoint/2010/main" val="3243106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694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03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25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4070728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From this definition, you can see that there are several categories of resources</a:t>
            </a:r>
          </a:p>
          <a:p>
            <a:r>
              <a:rPr lang="en-US" dirty="0">
                <a:latin typeface="Arial" pitchFamily="1" charset="0"/>
                <a:ea typeface="ＭＳ Ｐゴシック" pitchFamily="1" charset="-128"/>
                <a:cs typeface="ＭＳ Ｐゴシック" pitchFamily="1" charset="-128"/>
              </a:rPr>
              <a:t>that could be attacked: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Network bandwidth</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System resources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Application resources</a:t>
            </a:r>
          </a:p>
          <a:p>
            <a:endParaRPr lang="en-US" dirty="0">
              <a:latin typeface="Arial" pitchFamily="1" charset="0"/>
              <a:ea typeface="ＭＳ Ｐゴシック" pitchFamily="1" charset="-128"/>
              <a:cs typeface="ＭＳ Ｐゴシック" pitchFamily="1"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bandwidth relates to the capacity of the network links connecting a server</a:t>
            </a:r>
          </a:p>
          <a:p>
            <a:r>
              <a:rPr lang="en-US" sz="1200" kern="1200" baseline="0" dirty="0">
                <a:solidFill>
                  <a:schemeClr val="tx1"/>
                </a:solidFill>
                <a:latin typeface="Arial" pitchFamily="-110" charset="0"/>
                <a:ea typeface="ＭＳ Ｐゴシック" pitchFamily="-110" charset="-128"/>
                <a:cs typeface="ＭＳ Ｐゴシック" pitchFamily="-110" charset="-128"/>
              </a:rPr>
              <a:t>to the wider Internet. For most organizations, this is their connection to their Internet</a:t>
            </a:r>
          </a:p>
          <a:p>
            <a:r>
              <a:rPr lang="en-US" sz="1200" kern="1200" baseline="0" dirty="0">
                <a:solidFill>
                  <a:schemeClr val="tx1"/>
                </a:solidFill>
                <a:latin typeface="Arial" pitchFamily="-110" charset="0"/>
                <a:ea typeface="ＭＳ Ｐゴシック" pitchFamily="-110" charset="-128"/>
                <a:cs typeface="ＭＳ Ｐゴシック" pitchFamily="-110" charset="-128"/>
              </a:rPr>
              <a:t>service provider (ISP), as shown in the example network in Figure 7.1. Usually this</a:t>
            </a:r>
          </a:p>
          <a:p>
            <a:r>
              <a:rPr lang="en-US" sz="1200" kern="1200" baseline="0" dirty="0">
                <a:solidFill>
                  <a:schemeClr val="tx1"/>
                </a:solidFill>
                <a:latin typeface="Arial" pitchFamily="-110" charset="0"/>
                <a:ea typeface="ＭＳ Ｐゴシック" pitchFamily="-110" charset="-128"/>
                <a:cs typeface="ＭＳ Ｐゴシック" pitchFamily="-110" charset="-128"/>
              </a:rPr>
              <a:t>connection will have a lower capacity than the links within and between ISP routers.</a:t>
            </a:r>
          </a:p>
          <a:p>
            <a:r>
              <a:rPr lang="en-US" sz="1200" kern="1200" baseline="0" dirty="0">
                <a:solidFill>
                  <a:schemeClr val="tx1"/>
                </a:solidFill>
                <a:latin typeface="Arial" pitchFamily="-110" charset="0"/>
                <a:ea typeface="ＭＳ Ｐゴシック" pitchFamily="-110" charset="-128"/>
                <a:cs typeface="ＭＳ Ｐゴシック" pitchFamily="-110" charset="-128"/>
              </a:rPr>
              <a:t>This means it is possible for more traffic to arrive at the ISP’s routers over these</a:t>
            </a:r>
          </a:p>
          <a:p>
            <a:r>
              <a:rPr lang="en-US" sz="1200" kern="1200" baseline="0" dirty="0">
                <a:solidFill>
                  <a:schemeClr val="tx1"/>
                </a:solidFill>
                <a:latin typeface="Arial" pitchFamily="-110" charset="0"/>
                <a:ea typeface="ＭＳ Ｐゴシック" pitchFamily="-110" charset="-128"/>
                <a:cs typeface="ＭＳ Ｐゴシック" pitchFamily="-110" charset="-128"/>
              </a:rPr>
              <a:t>higher-capacity links than can be carried over the link to the organization. In this</a:t>
            </a:r>
          </a:p>
          <a:p>
            <a:r>
              <a:rPr lang="en-US" sz="1200" kern="1200" baseline="0" dirty="0">
                <a:solidFill>
                  <a:schemeClr val="tx1"/>
                </a:solidFill>
                <a:latin typeface="Arial" pitchFamily="-110" charset="0"/>
                <a:ea typeface="ＭＳ Ｐゴシック" pitchFamily="-110" charset="-128"/>
                <a:cs typeface="ＭＳ Ｐゴシック" pitchFamily="-110" charset="-128"/>
              </a:rPr>
              <a:t>circumstance, the router must discard some packets, delivering only as many as can</a:t>
            </a:r>
          </a:p>
          <a:p>
            <a:r>
              <a:rPr lang="en-US" sz="1200" kern="1200" baseline="0" dirty="0">
                <a:solidFill>
                  <a:schemeClr val="tx1"/>
                </a:solidFill>
                <a:latin typeface="Arial" pitchFamily="-110" charset="0"/>
                <a:ea typeface="ＭＳ Ｐゴシック" pitchFamily="-110" charset="-128"/>
                <a:cs typeface="ＭＳ Ｐゴシック" pitchFamily="-110" charset="-128"/>
              </a:rPr>
              <a:t>be handled by the link. In normal network operation such high loads might occur</a:t>
            </a:r>
          </a:p>
          <a:p>
            <a:r>
              <a:rPr lang="en-US" sz="1200" kern="1200" baseline="0" dirty="0">
                <a:solidFill>
                  <a:schemeClr val="tx1"/>
                </a:solidFill>
                <a:latin typeface="Arial" pitchFamily="-110" charset="0"/>
                <a:ea typeface="ＭＳ Ｐゴシック" pitchFamily="-110" charset="-128"/>
                <a:cs typeface="ＭＳ Ｐゴシック" pitchFamily="-110" charset="-128"/>
              </a:rPr>
              <a:t>to a popular server experiencing traffic from a large number of legitimate users. A</a:t>
            </a:r>
          </a:p>
          <a:p>
            <a:r>
              <a:rPr lang="en-US" sz="1200" kern="1200" baseline="0" dirty="0">
                <a:solidFill>
                  <a:schemeClr val="tx1"/>
                </a:solidFill>
                <a:latin typeface="Arial" pitchFamily="-110" charset="0"/>
                <a:ea typeface="ＭＳ Ｐゴシック" pitchFamily="-110" charset="-128"/>
                <a:cs typeface="ＭＳ Ｐゴシック" pitchFamily="-110" charset="-128"/>
              </a:rPr>
              <a:t>random portion of these users will experience a degraded or nonexistent service as</a:t>
            </a:r>
          </a:p>
          <a:p>
            <a:r>
              <a:rPr lang="en-US" sz="1200" kern="1200" baseline="0" dirty="0">
                <a:solidFill>
                  <a:schemeClr val="tx1"/>
                </a:solidFill>
                <a:latin typeface="Arial" pitchFamily="-110" charset="0"/>
                <a:ea typeface="ＭＳ Ｐゴシック" pitchFamily="-110" charset="-128"/>
                <a:cs typeface="ＭＳ Ｐゴシック" pitchFamily="-110" charset="-128"/>
              </a:rPr>
              <a:t>a consequence. This is expected behavior for an overloaded TCP/IP network link.</a:t>
            </a:r>
          </a:p>
          <a:p>
            <a:r>
              <a:rPr lang="en-US" sz="1200" kern="1200" baseline="0" dirty="0">
                <a:solidFill>
                  <a:schemeClr val="tx1"/>
                </a:solidFill>
                <a:latin typeface="Arial" pitchFamily="-110" charset="0"/>
                <a:ea typeface="ＭＳ Ｐゴシック" pitchFamily="-110" charset="-128"/>
                <a:cs typeface="ＭＳ Ｐゴシック" pitchFamily="-110" charset="-128"/>
              </a:rPr>
              <a:t>In a DoS attack, the vast majority of traffic directed at the target server is malicious,</a:t>
            </a:r>
          </a:p>
          <a:p>
            <a:r>
              <a:rPr lang="en-US" sz="1200" kern="1200" baseline="0" dirty="0">
                <a:solidFill>
                  <a:schemeClr val="tx1"/>
                </a:solidFill>
                <a:latin typeface="Arial" pitchFamily="-110" charset="0"/>
                <a:ea typeface="ＭＳ Ｐゴシック" pitchFamily="-110" charset="-128"/>
                <a:cs typeface="ＭＳ Ｐゴシック" pitchFamily="-110" charset="-128"/>
              </a:rPr>
              <a:t>generated either directly or indirectly by the attacker. This traffic overwhelms</a:t>
            </a:r>
          </a:p>
          <a:p>
            <a:r>
              <a:rPr lang="en-US" sz="1200" kern="1200" baseline="0" dirty="0">
                <a:solidFill>
                  <a:schemeClr val="tx1"/>
                </a:solidFill>
                <a:latin typeface="Arial" pitchFamily="-110" charset="0"/>
                <a:ea typeface="ＭＳ Ｐゴシック" pitchFamily="-110" charset="-128"/>
                <a:cs typeface="ＭＳ Ｐゴシック" pitchFamily="-110" charset="-128"/>
              </a:rPr>
              <a:t>any legitimate traffic, effectively denying legitimate users access to the server. Some</a:t>
            </a:r>
          </a:p>
          <a:p>
            <a:r>
              <a:rPr lang="en-US" sz="1200" kern="1200" baseline="0" dirty="0">
                <a:solidFill>
                  <a:schemeClr val="tx1"/>
                </a:solidFill>
                <a:latin typeface="Arial" pitchFamily="-110" charset="0"/>
                <a:ea typeface="ＭＳ Ｐゴシック" pitchFamily="-110" charset="-128"/>
                <a:cs typeface="ＭＳ Ｐゴシック" pitchFamily="-110" charset="-128"/>
              </a:rPr>
              <a:t>recent high volume attacks have even been directed at the ISP network supporting</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target organization, aiming to disrupt its connections to other networks. A number</a:t>
            </a:r>
          </a:p>
          <a:p>
            <a:r>
              <a:rPr lang="en-US" sz="1200" kern="1200" baseline="0" dirty="0">
                <a:solidFill>
                  <a:schemeClr val="tx1"/>
                </a:solidFill>
                <a:latin typeface="Arial" pitchFamily="-110" charset="0"/>
                <a:ea typeface="ＭＳ Ｐゴシック" pitchFamily="-110" charset="-128"/>
                <a:cs typeface="ＭＳ Ｐゴシック" pitchFamily="-110" charset="-128"/>
              </a:rPr>
              <a:t>of recent DDoS attacks are listed in [AROR11], with comments on their growth</a:t>
            </a:r>
          </a:p>
          <a:p>
            <a:r>
              <a:rPr lang="en-US" sz="1200" kern="1200" baseline="0" dirty="0">
                <a:solidFill>
                  <a:schemeClr val="tx1"/>
                </a:solidFill>
                <a:latin typeface="Arial" pitchFamily="-110" charset="0"/>
                <a:ea typeface="ＭＳ Ｐゴシック" pitchFamily="-110" charset="-128"/>
                <a:cs typeface="ＭＳ Ｐゴシック" pitchFamily="-110" charset="-128"/>
              </a:rPr>
              <a:t>in volume and impact.</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 DoS attack targeting system resources typically aims to overload or crash its</a:t>
            </a: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handling software. Rather than consuming bandwidth with large volumes</a:t>
            </a:r>
          </a:p>
          <a:p>
            <a:r>
              <a:rPr lang="en-US" sz="1200" kern="1200" baseline="0" dirty="0">
                <a:solidFill>
                  <a:schemeClr val="tx1"/>
                </a:solidFill>
                <a:latin typeface="Arial" pitchFamily="-110" charset="0"/>
                <a:ea typeface="ＭＳ Ｐゴシック" pitchFamily="-110" charset="-128"/>
                <a:cs typeface="ＭＳ Ｐゴシック" pitchFamily="-110" charset="-128"/>
              </a:rPr>
              <a:t>of traffic, specific types of packets are sent that consume the limited resources available</a:t>
            </a:r>
          </a:p>
          <a:p>
            <a:r>
              <a:rPr lang="en-US" sz="1200" kern="1200" baseline="0" dirty="0">
                <a:solidFill>
                  <a:schemeClr val="tx1"/>
                </a:solidFill>
                <a:latin typeface="Arial" pitchFamily="-110" charset="0"/>
                <a:ea typeface="ＭＳ Ｐゴシック" pitchFamily="-110" charset="-128"/>
                <a:cs typeface="ＭＳ Ｐゴシック" pitchFamily="-110" charset="-128"/>
              </a:rPr>
              <a:t>on the system. These include temporary buffers used to hold arriving packets,</a:t>
            </a:r>
          </a:p>
          <a:p>
            <a:r>
              <a:rPr lang="en-US" sz="1200" kern="1200" baseline="0" dirty="0">
                <a:solidFill>
                  <a:schemeClr val="tx1"/>
                </a:solidFill>
                <a:latin typeface="Arial" pitchFamily="-110" charset="0"/>
                <a:ea typeface="ＭＳ Ｐゴシック" pitchFamily="-110" charset="-128"/>
                <a:cs typeface="ＭＳ Ｐゴシック" pitchFamily="-110" charset="-128"/>
              </a:rPr>
              <a:t>tables of open connections, and similar memory data structures. The </a:t>
            </a:r>
            <a:r>
              <a:rPr lang="en-US" sz="1200" b="1" kern="1200" baseline="0" dirty="0">
                <a:solidFill>
                  <a:schemeClr val="tx1"/>
                </a:solidFill>
                <a:latin typeface="Arial" pitchFamily="-110" charset="0"/>
                <a:ea typeface="ＭＳ Ｐゴシック" pitchFamily="-110" charset="-128"/>
                <a:cs typeface="ＭＳ Ｐゴシック" pitchFamily="-110" charset="-128"/>
              </a:rPr>
              <a:t>SYN spoofing</a:t>
            </a:r>
          </a:p>
          <a:p>
            <a:r>
              <a:rPr lang="en-US" sz="1200" kern="1200" baseline="0" dirty="0">
                <a:solidFill>
                  <a:schemeClr val="tx1"/>
                </a:solidFill>
                <a:latin typeface="Arial" pitchFamily="-110" charset="0"/>
                <a:ea typeface="ＭＳ Ｐゴシック" pitchFamily="-110" charset="-128"/>
                <a:cs typeface="ＭＳ Ｐゴシック" pitchFamily="-110" charset="-128"/>
              </a:rPr>
              <a:t> attack, which we discuss next, is of this type. It targets the table of TCP connections</a:t>
            </a:r>
          </a:p>
          <a:p>
            <a:r>
              <a:rPr lang="en-US" sz="1200" kern="1200" baseline="0" dirty="0">
                <a:solidFill>
                  <a:schemeClr val="tx1"/>
                </a:solidFill>
                <a:latin typeface="Arial" pitchFamily="-110" charset="0"/>
                <a:ea typeface="ＭＳ Ｐゴシック" pitchFamily="-110" charset="-128"/>
                <a:cs typeface="ＭＳ Ｐゴシック" pitchFamily="-110" charset="-128"/>
              </a:rPr>
              <a:t>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Another form of system resource attack uses packets whose structure triggers</a:t>
            </a:r>
          </a:p>
          <a:p>
            <a:r>
              <a:rPr lang="en-US" sz="1200" kern="1200" baseline="0" dirty="0">
                <a:solidFill>
                  <a:schemeClr val="tx1"/>
                </a:solidFill>
                <a:latin typeface="Arial" pitchFamily="-110" charset="0"/>
                <a:ea typeface="ＭＳ Ｐゴシック" pitchFamily="-110" charset="-128"/>
                <a:cs typeface="ＭＳ Ｐゴシック" pitchFamily="-110" charset="-128"/>
              </a:rPr>
              <a:t>a bug in the system’s network handling software, causing it to crash. This means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system can no longer communicate over the network until this software is reloaded,</a:t>
            </a:r>
          </a:p>
          <a:p>
            <a:r>
              <a:rPr lang="en-US" sz="1200" kern="1200" baseline="0" dirty="0">
                <a:solidFill>
                  <a:schemeClr val="tx1"/>
                </a:solidFill>
                <a:latin typeface="Arial" pitchFamily="-110" charset="0"/>
                <a:ea typeface="ＭＳ Ｐゴシック" pitchFamily="-110" charset="-128"/>
                <a:cs typeface="ＭＳ Ｐゴシック" pitchFamily="-110" charset="-128"/>
              </a:rPr>
              <a:t>generally by rebooting the target system. This is known as a </a:t>
            </a:r>
            <a:r>
              <a:rPr lang="en-US" sz="1200" b="1" kern="1200" baseline="0" dirty="0">
                <a:solidFill>
                  <a:schemeClr val="tx1"/>
                </a:solidFill>
                <a:latin typeface="Arial" pitchFamily="-110" charset="0"/>
                <a:ea typeface="ＭＳ Ｐゴシック" pitchFamily="-110" charset="-128"/>
                <a:cs typeface="ＭＳ Ｐゴシック" pitchFamily="-110" charset="-128"/>
              </a:rPr>
              <a:t>poison packet </a:t>
            </a:r>
            <a:r>
              <a:rPr lang="en-US" sz="1200" kern="1200" baseline="0" dirty="0">
                <a:solidFill>
                  <a:schemeClr val="tx1"/>
                </a:solidFill>
                <a:latin typeface="Arial" pitchFamily="-110" charset="0"/>
                <a:ea typeface="ＭＳ Ｐゴシック" pitchFamily="-110" charset="-128"/>
                <a:cs typeface="ＭＳ Ｐゴシック" pitchFamily="-110" charset="-128"/>
              </a:rPr>
              <a:t>.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classic </a:t>
            </a:r>
            <a:r>
              <a:rPr lang="en-US" sz="1200" i="1" kern="1200" baseline="0" dirty="0">
                <a:solidFill>
                  <a:schemeClr val="tx1"/>
                </a:solidFill>
                <a:latin typeface="Arial" pitchFamily="-110" charset="0"/>
                <a:ea typeface="ＭＳ Ｐゴシック" pitchFamily="-110" charset="-128"/>
                <a:cs typeface="ＭＳ Ｐゴシック" pitchFamily="-110" charset="-128"/>
              </a:rPr>
              <a:t>ping of death</a:t>
            </a:r>
            <a:r>
              <a:rPr lang="en-US" sz="1200" kern="1200" baseline="0" dirty="0">
                <a:solidFill>
                  <a:schemeClr val="tx1"/>
                </a:solidFill>
                <a:latin typeface="Arial" pitchFamily="-110" charset="0"/>
                <a:ea typeface="ＭＳ Ｐゴシック" pitchFamily="-110" charset="-128"/>
                <a:cs typeface="ＭＳ Ｐゴシック" pitchFamily="-110" charset="-128"/>
              </a:rPr>
              <a:t> and </a:t>
            </a:r>
            <a:r>
              <a:rPr lang="en-US" sz="1200" i="1" kern="1200" baseline="0" dirty="0">
                <a:solidFill>
                  <a:schemeClr val="tx1"/>
                </a:solidFill>
                <a:latin typeface="Arial" pitchFamily="-110" charset="0"/>
                <a:ea typeface="ＭＳ Ｐゴシック" pitchFamily="-110" charset="-128"/>
                <a:cs typeface="ＭＳ Ｐゴシック" pitchFamily="-110" charset="-128"/>
              </a:rPr>
              <a:t>teardrop</a:t>
            </a:r>
            <a:r>
              <a:rPr lang="en-US" sz="1200" kern="1200" baseline="0" dirty="0">
                <a:solidFill>
                  <a:schemeClr val="tx1"/>
                </a:solidFill>
                <a:latin typeface="Arial" pitchFamily="-110" charset="0"/>
                <a:ea typeface="ＭＳ Ｐゴシック" pitchFamily="-110" charset="-128"/>
                <a:cs typeface="ＭＳ Ｐゴシック" pitchFamily="-110" charset="-128"/>
              </a:rPr>
              <a:t>  attacks, directed at older Windows 9x systems,</a:t>
            </a:r>
          </a:p>
          <a:p>
            <a:r>
              <a:rPr lang="en-US" sz="1200" kern="1200" baseline="0" dirty="0">
                <a:solidFill>
                  <a:schemeClr val="tx1"/>
                </a:solidFill>
                <a:latin typeface="Arial" pitchFamily="-110" charset="0"/>
                <a:ea typeface="ＭＳ Ｐゴシック" pitchFamily="-110" charset="-128"/>
                <a:cs typeface="ＭＳ Ｐゴシック" pitchFamily="-110" charset="-128"/>
              </a:rPr>
              <a:t>were of this form. These targeted bugs in the Windows network code that handled</a:t>
            </a:r>
          </a:p>
          <a:p>
            <a:r>
              <a:rPr lang="en-US" sz="1200" kern="1200" baseline="0" dirty="0">
                <a:solidFill>
                  <a:schemeClr val="tx1"/>
                </a:solidFill>
                <a:latin typeface="Arial" pitchFamily="-110" charset="0"/>
                <a:ea typeface="ＭＳ Ｐゴシック" pitchFamily="-110" charset="-128"/>
                <a:cs typeface="ＭＳ Ｐゴシック" pitchFamily="-110" charset="-128"/>
              </a:rPr>
              <a:t>ICMP (Internet Control Message Protocol) echo request packets and packet fragmentation,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respectively.</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attack on a specific application, such as a Web server, typically involves a</a:t>
            </a:r>
          </a:p>
          <a:p>
            <a:r>
              <a:rPr lang="en-US" sz="1200" kern="1200" baseline="0" dirty="0">
                <a:solidFill>
                  <a:schemeClr val="tx1"/>
                </a:solidFill>
                <a:latin typeface="Arial" pitchFamily="-110" charset="0"/>
                <a:ea typeface="ＭＳ Ｐゴシック" pitchFamily="-110" charset="-128"/>
                <a:cs typeface="ＭＳ Ｐゴシック" pitchFamily="-110" charset="-128"/>
              </a:rPr>
              <a:t>number of valid requests, each of which consumes significant resources. This then</a:t>
            </a:r>
          </a:p>
          <a:p>
            <a:r>
              <a:rPr lang="en-US" sz="1200" kern="1200" baseline="0" dirty="0">
                <a:solidFill>
                  <a:schemeClr val="tx1"/>
                </a:solidFill>
                <a:latin typeface="Arial" pitchFamily="-110" charset="0"/>
                <a:ea typeface="ＭＳ Ｐゴシック" pitchFamily="-110" charset="-128"/>
                <a:cs typeface="ＭＳ Ｐゴシック" pitchFamily="-110" charset="-128"/>
              </a:rPr>
              <a:t>limits the ability of the server to respond to requests from other users. For example,</a:t>
            </a:r>
          </a:p>
          <a:p>
            <a:r>
              <a:rPr lang="en-US" sz="1200" kern="1200" baseline="0" dirty="0">
                <a:solidFill>
                  <a:schemeClr val="tx1"/>
                </a:solidFill>
                <a:latin typeface="Arial" pitchFamily="-110" charset="0"/>
                <a:ea typeface="ＭＳ Ｐゴシック" pitchFamily="-110" charset="-128"/>
                <a:cs typeface="ＭＳ Ｐゴシック" pitchFamily="-110" charset="-128"/>
              </a:rPr>
              <a:t>a Web server might include the ability to make database queries. If a large,</a:t>
            </a:r>
          </a:p>
          <a:p>
            <a:r>
              <a:rPr lang="en-US" sz="1200" kern="1200" baseline="0" dirty="0">
                <a:solidFill>
                  <a:schemeClr val="tx1"/>
                </a:solidFill>
                <a:latin typeface="Arial" pitchFamily="-110" charset="0"/>
                <a:ea typeface="ＭＳ Ｐゴシック" pitchFamily="-110" charset="-128"/>
                <a:cs typeface="ＭＳ Ｐゴシック" pitchFamily="-110" charset="-128"/>
              </a:rPr>
              <a:t>costly query can be constructed, then an attacker could generate a large number of</a:t>
            </a:r>
          </a:p>
          <a:p>
            <a:r>
              <a:rPr lang="en-US" sz="1200" kern="1200" baseline="0" dirty="0">
                <a:solidFill>
                  <a:schemeClr val="tx1"/>
                </a:solidFill>
                <a:latin typeface="Arial" pitchFamily="-110" charset="0"/>
                <a:ea typeface="ＭＳ Ｐゴシック" pitchFamily="-110" charset="-128"/>
                <a:cs typeface="ＭＳ Ｐゴシック" pitchFamily="-110" charset="-128"/>
              </a:rPr>
              <a:t>these that severely load the server. This limits its ability to respond to valid requests</a:t>
            </a:r>
          </a:p>
          <a:p>
            <a:r>
              <a:rPr lang="en-US" sz="1200" kern="1200" baseline="0" dirty="0">
                <a:solidFill>
                  <a:schemeClr val="tx1"/>
                </a:solidFill>
                <a:latin typeface="Arial" pitchFamily="-110" charset="0"/>
                <a:ea typeface="ＭＳ Ｐゴシック" pitchFamily="-110" charset="-128"/>
                <a:cs typeface="ＭＳ Ｐゴシック" pitchFamily="-110" charset="-128"/>
              </a:rPr>
              <a:t>from other users. This type of attack is known as a </a:t>
            </a:r>
            <a:r>
              <a:rPr lang="en-US" sz="1200" i="1" kern="1200" baseline="0" dirty="0" err="1">
                <a:solidFill>
                  <a:schemeClr val="tx1"/>
                </a:solidFill>
                <a:latin typeface="Arial" pitchFamily="-110" charset="0"/>
                <a:ea typeface="ＭＳ Ｐゴシック" pitchFamily="-110" charset="-128"/>
                <a:cs typeface="ＭＳ Ｐゴシック" pitchFamily="-110" charset="-128"/>
              </a:rPr>
              <a:t>cyberslam</a:t>
            </a:r>
            <a:r>
              <a:rPr lang="en-US" sz="1200" kern="1200" baseline="0" dirty="0">
                <a:solidFill>
                  <a:schemeClr val="tx1"/>
                </a:solidFill>
                <a:latin typeface="Arial" pitchFamily="-110" charset="0"/>
                <a:ea typeface="ＭＳ Ｐゴシック" pitchFamily="-110" charset="-128"/>
                <a:cs typeface="ＭＳ Ｐゴシック" pitchFamily="-110" charset="-128"/>
              </a:rPr>
              <a:t> . [KAND05] discusses</a:t>
            </a:r>
          </a:p>
          <a:p>
            <a:r>
              <a:rPr lang="en-US" sz="1200" kern="1200" baseline="0" dirty="0">
                <a:solidFill>
                  <a:schemeClr val="tx1"/>
                </a:solidFill>
                <a:latin typeface="Arial" pitchFamily="-110" charset="0"/>
                <a:ea typeface="ＭＳ Ｐゴシック" pitchFamily="-110" charset="-128"/>
                <a:cs typeface="ＭＳ Ｐゴシック" pitchFamily="-110" charset="-128"/>
              </a:rPr>
              <a:t>attacks of this kind, and suggests some possible countermeasures. Another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alternative is to construct a request that triggers a bug in the server program, causing</a:t>
            </a:r>
          </a:p>
          <a:p>
            <a:r>
              <a:rPr lang="en-US" sz="1200" kern="1200" baseline="0" dirty="0">
                <a:solidFill>
                  <a:schemeClr val="tx1"/>
                </a:solidFill>
                <a:latin typeface="Arial" pitchFamily="-110" charset="0"/>
                <a:ea typeface="ＭＳ Ｐゴシック" pitchFamily="-110" charset="-128"/>
                <a:cs typeface="ＭＳ Ｐゴシック" pitchFamily="-110" charset="-128"/>
              </a:rPr>
              <a:t>it to crash. This means the server is no longer able to respond to requests until</a:t>
            </a:r>
          </a:p>
          <a:p>
            <a:r>
              <a:rPr lang="en-US" sz="1200" kern="1200" baseline="0" dirty="0">
                <a:solidFill>
                  <a:schemeClr val="tx1"/>
                </a:solidFill>
                <a:latin typeface="Arial" pitchFamily="-110" charset="0"/>
                <a:ea typeface="ＭＳ Ｐゴシック" pitchFamily="-110" charset="-128"/>
                <a:cs typeface="ＭＳ Ｐゴシック" pitchFamily="-110" charset="-128"/>
              </a:rPr>
              <a:t>it is restarted.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DoS attacks may also be characterized by how many systems are used to direct</a:t>
            </a:r>
          </a:p>
          <a:p>
            <a:r>
              <a:rPr lang="en-US" sz="1200" kern="1200" baseline="0" dirty="0">
                <a:solidFill>
                  <a:schemeClr val="tx1"/>
                </a:solidFill>
                <a:latin typeface="Arial" pitchFamily="-110" charset="0"/>
                <a:ea typeface="ＭＳ Ｐゴシック" pitchFamily="-110" charset="-128"/>
                <a:cs typeface="ＭＳ Ｐゴシック" pitchFamily="-110" charset="-128"/>
              </a:rPr>
              <a:t>traffic at the target system. Originally only one, or a small number of source systems</a:t>
            </a:r>
          </a:p>
          <a:p>
            <a:r>
              <a:rPr lang="en-US" sz="1200" kern="1200" baseline="0" dirty="0">
                <a:solidFill>
                  <a:schemeClr val="tx1"/>
                </a:solidFill>
                <a:latin typeface="Arial" pitchFamily="-110" charset="0"/>
                <a:ea typeface="ＭＳ Ｐゴシック" pitchFamily="-110" charset="-128"/>
                <a:cs typeface="ＭＳ Ｐゴシック" pitchFamily="-110" charset="-128"/>
              </a:rPr>
              <a:t>directly under the attacker’s control, was used. This is all that is required to send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packets needed for any attack targeting a bug in a server’s network handling code or</a:t>
            </a:r>
          </a:p>
          <a:p>
            <a:r>
              <a:rPr lang="en-US" sz="1200" kern="1200" baseline="0" dirty="0">
                <a:solidFill>
                  <a:schemeClr val="tx1"/>
                </a:solidFill>
                <a:latin typeface="Arial" pitchFamily="-110" charset="0"/>
                <a:ea typeface="ＭＳ Ｐゴシック" pitchFamily="-110" charset="-128"/>
                <a:cs typeface="ＭＳ Ｐゴシック" pitchFamily="-110" charset="-128"/>
              </a:rPr>
              <a:t> some application. Attacks requiring high traffic volumes are more commonly sent</a:t>
            </a:r>
          </a:p>
          <a:p>
            <a:r>
              <a:rPr lang="en-US" sz="1200" kern="1200" baseline="0" dirty="0">
                <a:solidFill>
                  <a:schemeClr val="tx1"/>
                </a:solidFill>
                <a:latin typeface="Arial" pitchFamily="-110" charset="0"/>
                <a:ea typeface="ＭＳ Ｐゴシック" pitchFamily="-110" charset="-128"/>
                <a:cs typeface="ＭＳ Ｐゴシック" pitchFamily="-110" charset="-128"/>
              </a:rPr>
              <a:t>from multiple systems at the same time, using distributed or amplified forms of DoS</a:t>
            </a:r>
          </a:p>
          <a:p>
            <a:r>
              <a:rPr lang="en-US" sz="1200" kern="1200" baseline="0" dirty="0">
                <a:solidFill>
                  <a:schemeClr val="tx1"/>
                </a:solidFill>
                <a:latin typeface="Arial" pitchFamily="-110" charset="0"/>
                <a:ea typeface="ＭＳ Ｐゴシック" pitchFamily="-110" charset="-128"/>
                <a:cs typeface="ＭＳ Ｐゴシック" pitchFamily="-110" charset="-128"/>
              </a:rPr>
              <a:t>attacks. We discuss these later in this chapter.</a:t>
            </a:r>
            <a:endParaRPr lang="en-US" dirty="0">
              <a:latin typeface="Arial"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79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The simplest classical DoS attack is a flooding attack on an organization. The aim</a:t>
            </a:r>
          </a:p>
          <a:p>
            <a:r>
              <a:rPr lang="en-US" dirty="0">
                <a:latin typeface="Arial" pitchFamily="1" charset="0"/>
                <a:ea typeface="ＭＳ Ｐゴシック" pitchFamily="1" charset="-128"/>
                <a:cs typeface="ＭＳ Ｐゴシック" pitchFamily="1" charset="-128"/>
              </a:rPr>
              <a:t>of this attack is to overwhelm the capacity of the network connection to the target</a:t>
            </a:r>
          </a:p>
          <a:p>
            <a:r>
              <a:rPr lang="en-US" dirty="0">
                <a:latin typeface="Arial" pitchFamily="1" charset="0"/>
                <a:ea typeface="ＭＳ Ｐゴシック" pitchFamily="1" charset="-128"/>
                <a:cs typeface="ＭＳ Ｐゴシック" pitchFamily="1" charset="-128"/>
              </a:rPr>
              <a:t>organization. If the attacker has access to a system with a higher-capacity network</a:t>
            </a:r>
          </a:p>
          <a:p>
            <a:r>
              <a:rPr lang="en-US" dirty="0">
                <a:latin typeface="Arial" pitchFamily="1" charset="0"/>
                <a:ea typeface="ＭＳ Ｐゴシック" pitchFamily="1" charset="-128"/>
                <a:cs typeface="ＭＳ Ｐゴシック" pitchFamily="1" charset="-128"/>
              </a:rPr>
              <a:t>connection, then this system can likely generate a higher volume of traffic than the</a:t>
            </a:r>
          </a:p>
          <a:p>
            <a:r>
              <a:rPr lang="en-US" dirty="0">
                <a:latin typeface="Arial" pitchFamily="1" charset="0"/>
                <a:ea typeface="ＭＳ Ｐゴシック" pitchFamily="1" charset="-128"/>
                <a:cs typeface="ＭＳ Ｐゴシック" pitchFamily="1" charset="-128"/>
              </a:rPr>
              <a:t>lower-capacity target connection can handle. For example, in the network shown</a:t>
            </a:r>
          </a:p>
          <a:p>
            <a:r>
              <a:rPr lang="en-US" dirty="0">
                <a:latin typeface="Arial" pitchFamily="1" charset="0"/>
                <a:ea typeface="ＭＳ Ｐゴシック" pitchFamily="1" charset="-128"/>
                <a:cs typeface="ＭＳ Ｐゴシック" pitchFamily="1" charset="-128"/>
              </a:rPr>
              <a:t>in Figure 7.1 , the attacker might use the large company’s Web server to target the</a:t>
            </a:r>
          </a:p>
          <a:p>
            <a:r>
              <a:rPr lang="en-US" dirty="0">
                <a:latin typeface="Arial" pitchFamily="1" charset="0"/>
                <a:ea typeface="ＭＳ Ｐゴシック" pitchFamily="1" charset="-128"/>
                <a:cs typeface="ＭＳ Ｐゴシック" pitchFamily="1" charset="-128"/>
              </a:rPr>
              <a:t>medium-sized company with a lower-capacity network connection. The attack might</a:t>
            </a:r>
          </a:p>
          <a:p>
            <a:r>
              <a:rPr lang="en-US" dirty="0">
                <a:latin typeface="Arial" pitchFamily="1" charset="0"/>
                <a:ea typeface="ＭＳ Ｐゴシック" pitchFamily="1" charset="-128"/>
                <a:cs typeface="ＭＳ Ｐゴシック" pitchFamily="1" charset="-128"/>
              </a:rPr>
              <a:t>be as simple as using a flooding ping command directed at the Web server in the</a:t>
            </a:r>
          </a:p>
          <a:p>
            <a:r>
              <a:rPr lang="en-US" dirty="0">
                <a:latin typeface="Arial" pitchFamily="1" charset="0"/>
                <a:ea typeface="ＭＳ Ｐゴシック" pitchFamily="1" charset="-128"/>
                <a:cs typeface="ＭＳ Ｐゴシック" pitchFamily="1" charset="-128"/>
              </a:rPr>
              <a:t>target company. This traffic can be handled by the higher-capacity links on the path</a:t>
            </a:r>
          </a:p>
          <a:p>
            <a:r>
              <a:rPr lang="en-US" dirty="0">
                <a:latin typeface="Arial" pitchFamily="1" charset="0"/>
                <a:ea typeface="ＭＳ Ｐゴシック" pitchFamily="1" charset="-128"/>
                <a:cs typeface="ＭＳ Ｐゴシック" pitchFamily="1" charset="-128"/>
              </a:rPr>
              <a:t>between them, until the final router in the Internet cloud is reached. At this point</a:t>
            </a:r>
          </a:p>
          <a:p>
            <a:r>
              <a:rPr lang="en-US" dirty="0">
                <a:latin typeface="Arial" pitchFamily="1" charset="0"/>
                <a:ea typeface="ＭＳ Ｐゴシック" pitchFamily="1" charset="-128"/>
                <a:cs typeface="ＭＳ Ｐゴシック" pitchFamily="1" charset="-128"/>
              </a:rPr>
              <a:t>some packets must be discarded, with the remainder consuming most of the capacity</a:t>
            </a:r>
          </a:p>
          <a:p>
            <a:r>
              <a:rPr lang="en-US" dirty="0">
                <a:latin typeface="Arial" pitchFamily="1" charset="0"/>
                <a:ea typeface="ＭＳ Ｐゴシック" pitchFamily="1" charset="-128"/>
                <a:cs typeface="ＭＳ Ｐゴシック" pitchFamily="1" charset="-128"/>
              </a:rPr>
              <a:t>on the link to the medium-sized company. Other valid traffic will have little chance</a:t>
            </a:r>
          </a:p>
          <a:p>
            <a:r>
              <a:rPr lang="en-US" dirty="0">
                <a:latin typeface="Arial" pitchFamily="1" charset="0"/>
                <a:ea typeface="ＭＳ Ｐゴシック" pitchFamily="1" charset="-128"/>
                <a:cs typeface="ＭＳ Ｐゴシック" pitchFamily="1" charset="-128"/>
              </a:rPr>
              <a:t>of surviving discard as the router responds to the resulting congestion on this link.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classic ping flood attack, the source of the attack is clearly identified</a:t>
            </a:r>
          </a:p>
          <a:p>
            <a:r>
              <a:rPr lang="en-US" dirty="0">
                <a:latin typeface="Arial" pitchFamily="1" charset="0"/>
                <a:ea typeface="ＭＳ Ｐゴシック" pitchFamily="1" charset="-128"/>
                <a:cs typeface="ＭＳ Ｐゴシック" pitchFamily="1" charset="-128"/>
              </a:rPr>
              <a:t>since its address is used as the source address in the ICMP echo request packets. This</a:t>
            </a:r>
          </a:p>
          <a:p>
            <a:r>
              <a:rPr lang="en-US" dirty="0">
                <a:latin typeface="Arial" pitchFamily="1" charset="0"/>
                <a:ea typeface="ＭＳ Ｐゴシック" pitchFamily="1" charset="-128"/>
                <a:cs typeface="ＭＳ Ｐゴシック" pitchFamily="1" charset="-128"/>
              </a:rPr>
              <a:t>has two disadvantages from the attacker’s perspective. First, the source of the attack</a:t>
            </a:r>
          </a:p>
          <a:p>
            <a:r>
              <a:rPr lang="en-US" dirty="0">
                <a:latin typeface="Arial" pitchFamily="1" charset="0"/>
                <a:ea typeface="ＭＳ Ｐゴシック" pitchFamily="1" charset="-128"/>
                <a:cs typeface="ＭＳ Ｐゴシック" pitchFamily="1" charset="-128"/>
              </a:rPr>
              <a:t>is explicitly identified, increasing the chance that the attacker can be identified and</a:t>
            </a:r>
          </a:p>
          <a:p>
            <a:r>
              <a:rPr lang="en-US" dirty="0">
                <a:latin typeface="Arial" pitchFamily="1" charset="0"/>
                <a:ea typeface="ＭＳ Ｐゴシック" pitchFamily="1" charset="-128"/>
                <a:cs typeface="ＭＳ Ｐゴシック" pitchFamily="1" charset="-128"/>
              </a:rPr>
              <a:t>legal action taken in response. Second, the targeted system will attempt to respond to</a:t>
            </a:r>
          </a:p>
          <a:p>
            <a:r>
              <a:rPr lang="en-US" dirty="0">
                <a:latin typeface="Arial" pitchFamily="1" charset="0"/>
                <a:ea typeface="ＭＳ Ｐゴシック" pitchFamily="1" charset="-128"/>
                <a:cs typeface="ＭＳ Ｐゴシック" pitchFamily="1" charset="-128"/>
              </a:rPr>
              <a:t>the packets being sent. In the case of any ICMP echo request packets received by the</a:t>
            </a:r>
          </a:p>
          <a:p>
            <a:r>
              <a:rPr lang="en-US" dirty="0">
                <a:latin typeface="Arial" pitchFamily="1" charset="0"/>
                <a:ea typeface="ＭＳ Ｐゴシック" pitchFamily="1" charset="-128"/>
                <a:cs typeface="ＭＳ Ｐゴシック" pitchFamily="1" charset="-128"/>
              </a:rPr>
              <a:t>server, it would respond to each with an ICMP echo response packet directed back</a:t>
            </a:r>
          </a:p>
          <a:p>
            <a:r>
              <a:rPr lang="en-US" dirty="0">
                <a:latin typeface="Arial" pitchFamily="1" charset="0"/>
                <a:ea typeface="ＭＳ Ｐゴシック" pitchFamily="1" charset="-128"/>
                <a:cs typeface="ＭＳ Ｐゴシック" pitchFamily="1" charset="-128"/>
              </a:rPr>
              <a:t>to the sender. This effectively reflects the attack back at the source system. Since</a:t>
            </a:r>
          </a:p>
          <a:p>
            <a:r>
              <a:rPr lang="en-US" dirty="0">
                <a:latin typeface="Arial" pitchFamily="1" charset="0"/>
                <a:ea typeface="ＭＳ Ｐゴシック" pitchFamily="1" charset="-128"/>
                <a:cs typeface="ＭＳ Ｐゴシック" pitchFamily="1" charset="-128"/>
              </a:rPr>
              <a:t>the source system has a higher network bandwidth, it is more likely to survive this</a:t>
            </a:r>
          </a:p>
          <a:p>
            <a:r>
              <a:rPr lang="en-US" dirty="0">
                <a:latin typeface="Arial" pitchFamily="1" charset="0"/>
                <a:ea typeface="ＭＳ Ｐゴシック" pitchFamily="1" charset="-128"/>
                <a:cs typeface="ＭＳ Ｐゴシック" pitchFamily="1" charset="-128"/>
              </a:rPr>
              <a:t>reflected attack. However, its network performance will be noticeably affected, again</a:t>
            </a:r>
          </a:p>
          <a:p>
            <a:r>
              <a:rPr lang="en-US" dirty="0">
                <a:latin typeface="Arial" pitchFamily="1" charset="0"/>
                <a:ea typeface="ＭＳ Ｐゴシック" pitchFamily="1" charset="-128"/>
                <a:cs typeface="ＭＳ Ｐゴシック" pitchFamily="1" charset="-128"/>
              </a:rPr>
              <a:t>increasing the chances of the attack being detected and action taken in response. For</a:t>
            </a:r>
          </a:p>
          <a:p>
            <a:r>
              <a:rPr lang="en-US" dirty="0">
                <a:latin typeface="Arial" pitchFamily="1" charset="0"/>
                <a:ea typeface="ＭＳ Ｐゴシック" pitchFamily="1" charset="-128"/>
                <a:cs typeface="ＭＳ Ｐゴシック" pitchFamily="1" charset="-128"/>
              </a:rPr>
              <a:t>both of these reasons the attacker would like to hide the identity of the source system.</a:t>
            </a:r>
          </a:p>
          <a:p>
            <a:r>
              <a:rPr lang="en-US" dirty="0">
                <a:latin typeface="Arial" pitchFamily="1" charset="0"/>
                <a:ea typeface="ＭＳ Ｐゴシック" pitchFamily="1" charset="-128"/>
                <a:cs typeface="ＭＳ Ｐゴシック" pitchFamily="1" charset="-128"/>
              </a:rPr>
              <a:t>This means that any such attack packets need to use a falsified, or spoofed, address.</a:t>
            </a:r>
            <a:endParaRPr lang="en-US" dirty="0">
              <a:latin typeface="Times"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274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1" charset="0"/>
                <a:ea typeface="ＭＳ Ｐゴシック" pitchFamily="1" charset="-128"/>
                <a:cs typeface="ＭＳ Ｐゴシック" pitchFamily="1" charset="-128"/>
              </a:rPr>
              <a:t>Flooding attacks </a:t>
            </a:r>
            <a:r>
              <a:rPr lang="en-US" dirty="0">
                <a:latin typeface="Arial" pitchFamily="1" charset="0"/>
                <a:ea typeface="ＭＳ Ｐゴシック" pitchFamily="1" charset="-128"/>
                <a:cs typeface="ＭＳ Ｐゴシック" pitchFamily="1" charset="-128"/>
              </a:rPr>
              <a:t>take a variety of forms, based on which network protocol is being</a:t>
            </a:r>
          </a:p>
          <a:p>
            <a:r>
              <a:rPr lang="en-US" dirty="0">
                <a:latin typeface="Arial" pitchFamily="1" charset="0"/>
                <a:ea typeface="ＭＳ Ｐゴシック" pitchFamily="1" charset="-128"/>
                <a:cs typeface="ＭＳ Ｐゴシック" pitchFamily="1" charset="-128"/>
              </a:rPr>
              <a:t>used to implement the attack. In all cases the intent is generally to overload the</a:t>
            </a:r>
          </a:p>
          <a:p>
            <a:r>
              <a:rPr lang="en-US" dirty="0">
                <a:latin typeface="Arial" pitchFamily="1" charset="0"/>
                <a:ea typeface="ＭＳ Ｐゴシック" pitchFamily="1" charset="-128"/>
                <a:cs typeface="ＭＳ Ｐゴシック" pitchFamily="1" charset="-128"/>
              </a:rPr>
              <a:t>network capacity on some link to a server. The attack may alternatively aim to</a:t>
            </a:r>
          </a:p>
          <a:p>
            <a:r>
              <a:rPr lang="en-US" dirty="0">
                <a:latin typeface="Arial" pitchFamily="1" charset="0"/>
                <a:ea typeface="ＭＳ Ｐゴシック" pitchFamily="1" charset="-128"/>
                <a:cs typeface="ＭＳ Ｐゴシック" pitchFamily="1" charset="-128"/>
              </a:rPr>
              <a:t>overload the server’s ability to handle and respond to this traffic. These attacks flood</a:t>
            </a:r>
          </a:p>
          <a:p>
            <a:r>
              <a:rPr lang="en-US" dirty="0">
                <a:latin typeface="Arial" pitchFamily="1" charset="0"/>
                <a:ea typeface="ＭＳ Ｐゴシック" pitchFamily="1" charset="-128"/>
                <a:cs typeface="ＭＳ Ｐゴシック" pitchFamily="1" charset="-128"/>
              </a:rPr>
              <a:t>the network link to the server with a torrent of malicious packets competing with, and</a:t>
            </a:r>
          </a:p>
          <a:p>
            <a:r>
              <a:rPr lang="en-US" dirty="0">
                <a:latin typeface="Arial" pitchFamily="1" charset="0"/>
                <a:ea typeface="ＭＳ Ｐゴシック" pitchFamily="1" charset="-128"/>
                <a:cs typeface="ＭＳ Ｐゴシック" pitchFamily="1" charset="-128"/>
              </a:rPr>
              <a:t>usually overwhelming, valid traffic flowing to the server. In response to the congestion</a:t>
            </a:r>
          </a:p>
          <a:p>
            <a:r>
              <a:rPr lang="en-US" dirty="0">
                <a:latin typeface="Arial" pitchFamily="1" charset="0"/>
                <a:ea typeface="ＭＳ Ｐゴシック" pitchFamily="1" charset="-128"/>
                <a:cs typeface="ＭＳ Ｐゴシック" pitchFamily="1" charset="-128"/>
              </a:rPr>
              <a:t>this causes in some routers on the path to the targeted server, many packets will be</a:t>
            </a:r>
          </a:p>
          <a:p>
            <a:r>
              <a:rPr lang="en-US" dirty="0">
                <a:latin typeface="Arial" pitchFamily="1" charset="0"/>
                <a:ea typeface="ＭＳ Ｐゴシック" pitchFamily="1" charset="-128"/>
                <a:cs typeface="ＭＳ Ｐゴシック" pitchFamily="1" charset="-128"/>
              </a:rPr>
              <a:t>dropped. Valid traffic has a low probability of surviving discard caused by this flood</a:t>
            </a:r>
          </a:p>
          <a:p>
            <a:r>
              <a:rPr lang="en-US" dirty="0">
                <a:latin typeface="Arial" pitchFamily="1" charset="0"/>
                <a:ea typeface="ＭＳ Ｐゴシック" pitchFamily="1" charset="-128"/>
                <a:cs typeface="ＭＳ Ｐゴシック" pitchFamily="1" charset="-128"/>
              </a:rPr>
              <a:t>and hence of accessing the server. This results in the server’s ability to respond to</a:t>
            </a:r>
          </a:p>
          <a:p>
            <a:r>
              <a:rPr lang="en-US" dirty="0">
                <a:latin typeface="Arial" pitchFamily="1" charset="0"/>
                <a:ea typeface="ＭＳ Ｐゴシック" pitchFamily="1" charset="-128"/>
                <a:cs typeface="ＭＳ Ｐゴシック" pitchFamily="1" charset="-128"/>
              </a:rPr>
              <a:t>network connection requests being either severely degraded or failing entirely.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Virtually any type of network packet can be used in a flooding attack. It simply</a:t>
            </a:r>
          </a:p>
          <a:p>
            <a:r>
              <a:rPr lang="en-US" dirty="0">
                <a:latin typeface="Arial" pitchFamily="1" charset="0"/>
                <a:ea typeface="ＭＳ Ｐゴシック" pitchFamily="1" charset="-128"/>
                <a:cs typeface="ＭＳ Ｐゴシック" pitchFamily="1" charset="-128"/>
              </a:rPr>
              <a:t>needs to be of a type that is permitted to flow over the links toward the targeted system,</a:t>
            </a:r>
          </a:p>
          <a:p>
            <a:r>
              <a:rPr lang="en-US" dirty="0">
                <a:latin typeface="Arial" pitchFamily="1" charset="0"/>
                <a:ea typeface="ＭＳ Ｐゴシック" pitchFamily="1" charset="-128"/>
                <a:cs typeface="ＭＳ Ｐゴシック" pitchFamily="1" charset="-128"/>
              </a:rPr>
              <a:t>so that it can consume all available capacity on some link to the target server. Indeed,</a:t>
            </a:r>
          </a:p>
          <a:p>
            <a:r>
              <a:rPr lang="en-US" dirty="0">
                <a:latin typeface="Arial" pitchFamily="1" charset="0"/>
                <a:ea typeface="ＭＳ Ｐゴシック" pitchFamily="1" charset="-128"/>
                <a:cs typeface="ＭＳ Ｐゴシック" pitchFamily="1" charset="-128"/>
              </a:rPr>
              <a:t>the larger the packet, the more effective is the attack. Common flooding attacks use</a:t>
            </a:r>
          </a:p>
          <a:p>
            <a:r>
              <a:rPr lang="en-US" dirty="0">
                <a:latin typeface="Arial" pitchFamily="1" charset="0"/>
                <a:ea typeface="ＭＳ Ｐゴシック" pitchFamily="1" charset="-128"/>
                <a:cs typeface="ＭＳ Ｐゴシック" pitchFamily="1" charset="-128"/>
              </a:rPr>
              <a:t>any of the ICMP, UDP, or TCP SYN packet types. It is even possible to flood with</a:t>
            </a:r>
          </a:p>
          <a:p>
            <a:r>
              <a:rPr lang="en-US" dirty="0">
                <a:latin typeface="Arial" pitchFamily="1" charset="0"/>
                <a:ea typeface="ＭＳ Ｐゴシック" pitchFamily="1" charset="-128"/>
                <a:cs typeface="ＭＳ Ｐゴシック" pitchFamily="1" charset="-128"/>
              </a:rPr>
              <a:t>some other IP packet type. However, as these are less common and their usage more</a:t>
            </a:r>
          </a:p>
          <a:p>
            <a:r>
              <a:rPr lang="en-US" dirty="0">
                <a:latin typeface="Arial" pitchFamily="1" charset="0"/>
                <a:ea typeface="ＭＳ Ｐゴシック" pitchFamily="1" charset="-128"/>
                <a:cs typeface="ＭＳ Ｐゴシック" pitchFamily="1" charset="-128"/>
              </a:rPr>
              <a:t>targeted, it is easier to filter for them and hence hinder or block such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ping flood using ICMP echo request packets we discuss in Section 7.1 is a classic</a:t>
            </a:r>
          </a:p>
          <a:p>
            <a:r>
              <a:rPr lang="en-US" dirty="0">
                <a:latin typeface="Arial" pitchFamily="1" charset="0"/>
                <a:ea typeface="ＭＳ Ｐゴシック" pitchFamily="1" charset="-128"/>
                <a:cs typeface="ＭＳ Ｐゴシック" pitchFamily="1" charset="-128"/>
              </a:rPr>
              <a:t>example of an </a:t>
            </a:r>
            <a:r>
              <a:rPr lang="en-US" b="1" dirty="0">
                <a:latin typeface="Arial" pitchFamily="1" charset="0"/>
                <a:ea typeface="ＭＳ Ｐゴシック" pitchFamily="1" charset="-128"/>
                <a:cs typeface="ＭＳ Ｐゴシック" pitchFamily="1" charset="-128"/>
              </a:rPr>
              <a:t>ICMP flooding attack</a:t>
            </a:r>
            <a:r>
              <a:rPr lang="en-US" dirty="0">
                <a:latin typeface="Arial" pitchFamily="1" charset="0"/>
                <a:ea typeface="ＭＳ Ｐゴシック" pitchFamily="1" charset="-128"/>
                <a:cs typeface="ＭＳ Ｐゴシック" pitchFamily="1" charset="-128"/>
              </a:rPr>
              <a:t>. This type of ICMP packet was chosen since</a:t>
            </a:r>
          </a:p>
          <a:p>
            <a:r>
              <a:rPr lang="en-US" dirty="0">
                <a:latin typeface="Arial" pitchFamily="1" charset="0"/>
                <a:ea typeface="ＭＳ Ｐゴシック" pitchFamily="1" charset="-128"/>
                <a:cs typeface="ＭＳ Ｐゴシック" pitchFamily="1" charset="-128"/>
              </a:rPr>
              <a:t>traditionally network administrators allowed such packets into their networks, as</a:t>
            </a:r>
          </a:p>
          <a:p>
            <a:r>
              <a:rPr lang="en-US" dirty="0">
                <a:latin typeface="Arial" pitchFamily="1" charset="0"/>
                <a:ea typeface="ＭＳ Ｐゴシック" pitchFamily="1" charset="-128"/>
                <a:cs typeface="ＭＳ Ｐゴシック" pitchFamily="1" charset="-128"/>
              </a:rPr>
              <a:t>ping is a useful network diagnostic tool. More recently, many organizations have</a:t>
            </a:r>
          </a:p>
          <a:p>
            <a:r>
              <a:rPr lang="en-US" dirty="0">
                <a:latin typeface="Arial" pitchFamily="1" charset="0"/>
                <a:ea typeface="ＭＳ Ｐゴシック" pitchFamily="1" charset="-128"/>
                <a:cs typeface="ＭＳ Ｐゴシック" pitchFamily="1" charset="-128"/>
              </a:rPr>
              <a:t>restricted the ability of these packets to pass through their firewalls. In response,</a:t>
            </a:r>
          </a:p>
          <a:p>
            <a:r>
              <a:rPr lang="en-US" dirty="0">
                <a:latin typeface="Arial" pitchFamily="1" charset="0"/>
                <a:ea typeface="ＭＳ Ｐゴシック" pitchFamily="1" charset="-128"/>
                <a:cs typeface="ＭＳ Ｐゴシック" pitchFamily="1" charset="-128"/>
              </a:rPr>
              <a:t>attackers have started using other ICMP packet types. Since some of these should</a:t>
            </a:r>
          </a:p>
          <a:p>
            <a:r>
              <a:rPr lang="en-US" dirty="0">
                <a:latin typeface="Arial" pitchFamily="1" charset="0"/>
                <a:ea typeface="ＭＳ Ｐゴシック" pitchFamily="1" charset="-128"/>
                <a:cs typeface="ＭＳ Ｐゴシック" pitchFamily="1" charset="-128"/>
              </a:rPr>
              <a:t>be handled to allow the correct operation of TCP/IP, they are much more likely to</a:t>
            </a:r>
          </a:p>
          <a:p>
            <a:r>
              <a:rPr lang="en-US" dirty="0">
                <a:latin typeface="Arial" pitchFamily="1" charset="0"/>
                <a:ea typeface="ＭＳ Ｐゴシック" pitchFamily="1" charset="-128"/>
                <a:cs typeface="ＭＳ Ｐゴシック" pitchFamily="1" charset="-128"/>
              </a:rPr>
              <a:t>be allowed through an organization’s firewall. Filtering some of these critical </a:t>
            </a:r>
            <a:r>
              <a:rPr lang="en-US" b="1" dirty="0">
                <a:latin typeface="Arial" pitchFamily="1" charset="0"/>
                <a:ea typeface="ＭＳ Ｐゴシック" pitchFamily="1" charset="-128"/>
                <a:cs typeface="ＭＳ Ｐゴシック" pitchFamily="1" charset="-128"/>
              </a:rPr>
              <a:t>ICMP</a:t>
            </a:r>
          </a:p>
          <a:p>
            <a:r>
              <a:rPr lang="en-US" dirty="0">
                <a:latin typeface="Arial" pitchFamily="1" charset="0"/>
                <a:ea typeface="ＭＳ Ｐゴシック" pitchFamily="1" charset="-128"/>
                <a:cs typeface="ＭＳ Ｐゴシック" pitchFamily="1" charset="-128"/>
              </a:rPr>
              <a:t>packet types would degrade or break normal TCP/IP network behavior. ICMP</a:t>
            </a:r>
          </a:p>
          <a:p>
            <a:r>
              <a:rPr lang="en-US" dirty="0">
                <a:latin typeface="Arial" pitchFamily="1" charset="0"/>
                <a:ea typeface="ＭＳ Ｐゴシック" pitchFamily="1" charset="-128"/>
                <a:cs typeface="ＭＳ Ｐゴシック" pitchFamily="1" charset="-128"/>
              </a:rPr>
              <a:t>destination unreachable and time exceeded packets are examples of such critical</a:t>
            </a:r>
          </a:p>
          <a:p>
            <a:r>
              <a:rPr lang="en-US" dirty="0">
                <a:latin typeface="Arial" pitchFamily="1" charset="0"/>
                <a:ea typeface="ＭＳ Ｐゴシック" pitchFamily="1" charset="-128"/>
                <a:cs typeface="ＭＳ Ｐゴシック" pitchFamily="1" charset="-128"/>
              </a:rPr>
              <a:t>packet types.</a:t>
            </a:r>
          </a:p>
          <a:p>
            <a:endParaRPr lang="en-US" dirty="0">
              <a:latin typeface="Arial" pitchFamily="1" charset="0"/>
              <a:ea typeface="ＭＳ Ｐゴシック" pitchFamily="1" charset="-128"/>
              <a:cs typeface="ＭＳ Ｐゴシック" pitchFamily="1"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An attacker can generate large volumes of one of these packet types. Because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these packets include part of some notional erroneous packet that supposedly caused</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error being reported, they can be made comparatively large, increasing their effectiveness</a:t>
            </a:r>
          </a:p>
          <a:p>
            <a:r>
              <a:rPr lang="en-US" sz="1200" kern="1200" dirty="0">
                <a:solidFill>
                  <a:schemeClr val="tx1"/>
                </a:solidFill>
                <a:effectLst/>
                <a:latin typeface="Arial" pitchFamily="-110" charset="0"/>
                <a:ea typeface="ＭＳ Ｐゴシック" pitchFamily="-110" charset="-128"/>
                <a:cs typeface="ＭＳ Ｐゴシック" pitchFamily="-110" charset="-128"/>
              </a:rPr>
              <a:t>in flooding the link. ICMP flood attacks remain one of the most common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types of DDoS attacks [SYMA16].</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 alternative to using ICMP packets is to use UDP packets directed to some port</a:t>
            </a:r>
          </a:p>
          <a:p>
            <a:r>
              <a:rPr lang="en-US" dirty="0">
                <a:latin typeface="Arial" pitchFamily="1" charset="0"/>
                <a:ea typeface="ＭＳ Ｐゴシック" pitchFamily="1" charset="-128"/>
                <a:cs typeface="ＭＳ Ｐゴシック" pitchFamily="1" charset="-128"/>
              </a:rPr>
              <a:t>number, and hence potential service, on the target system. A common choice was a</a:t>
            </a:r>
          </a:p>
          <a:p>
            <a:r>
              <a:rPr lang="en-US" dirty="0">
                <a:latin typeface="Arial" pitchFamily="1" charset="0"/>
                <a:ea typeface="ＭＳ Ｐゴシック" pitchFamily="1" charset="-128"/>
                <a:cs typeface="ＭＳ Ｐゴシック" pitchFamily="1" charset="-128"/>
              </a:rPr>
              <a:t>packet directed at the diagnostic echo service, commonly enabled on many server</a:t>
            </a:r>
          </a:p>
          <a:p>
            <a:r>
              <a:rPr lang="en-US" dirty="0">
                <a:latin typeface="Arial" pitchFamily="1" charset="0"/>
                <a:ea typeface="ＭＳ Ｐゴシック" pitchFamily="1" charset="-128"/>
                <a:cs typeface="ＭＳ Ｐゴシック" pitchFamily="1" charset="-128"/>
              </a:rPr>
              <a:t>systems by default. If the server had this service running, it would respond with a</a:t>
            </a:r>
          </a:p>
          <a:p>
            <a:r>
              <a:rPr lang="en-US" dirty="0">
                <a:latin typeface="Arial" pitchFamily="1" charset="0"/>
                <a:ea typeface="ＭＳ Ｐゴシック" pitchFamily="1" charset="-128"/>
                <a:cs typeface="ＭＳ Ｐゴシック" pitchFamily="1" charset="-128"/>
              </a:rPr>
              <a:t>UDP packet back to the claimed source containing the original packet data contents.</a:t>
            </a:r>
          </a:p>
          <a:p>
            <a:r>
              <a:rPr lang="en-US" dirty="0">
                <a:latin typeface="Arial" pitchFamily="1" charset="0"/>
                <a:ea typeface="ＭＳ Ｐゴシック" pitchFamily="1" charset="-128"/>
                <a:cs typeface="ＭＳ Ｐゴシック" pitchFamily="1" charset="-128"/>
              </a:rPr>
              <a:t>If the service is not running, then the packet is discarded, and possibly an</a:t>
            </a:r>
          </a:p>
          <a:p>
            <a:r>
              <a:rPr lang="en-US" dirty="0">
                <a:latin typeface="Arial" pitchFamily="1" charset="0"/>
                <a:ea typeface="ＭＳ Ｐゴシック" pitchFamily="1" charset="-128"/>
                <a:cs typeface="ＭＳ Ｐゴシック" pitchFamily="1" charset="-128"/>
              </a:rPr>
              <a:t>ICMP destination unreachable packet is returned to the sender. By then the attack</a:t>
            </a:r>
          </a:p>
          <a:p>
            <a:r>
              <a:rPr lang="en-US" dirty="0">
                <a:latin typeface="Arial" pitchFamily="1" charset="0"/>
                <a:ea typeface="ＭＳ Ｐゴシック" pitchFamily="1" charset="-128"/>
                <a:cs typeface="ＭＳ Ｐゴシック" pitchFamily="1" charset="-128"/>
              </a:rPr>
              <a:t>has already achieved its goal of occupying capacity on the link to the server. Just</a:t>
            </a:r>
          </a:p>
          <a:p>
            <a:r>
              <a:rPr lang="en-US" dirty="0">
                <a:latin typeface="Arial" pitchFamily="1" charset="0"/>
                <a:ea typeface="ＭＳ Ｐゴシック" pitchFamily="1" charset="-128"/>
                <a:cs typeface="ＭＳ Ｐゴシック" pitchFamily="1" charset="-128"/>
              </a:rPr>
              <a:t>about any UDP port number can be used for this end. Any packets generated in</a:t>
            </a:r>
          </a:p>
          <a:p>
            <a:r>
              <a:rPr lang="en-US" dirty="0">
                <a:latin typeface="Arial" pitchFamily="1" charset="0"/>
                <a:ea typeface="ＭＳ Ｐゴシック" pitchFamily="1" charset="-128"/>
                <a:cs typeface="ＭＳ Ｐゴシック" pitchFamily="1" charset="-128"/>
              </a:rPr>
              <a:t>response only serve to increase the load on the server and its network links.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Spoofed source addresses are normally used if the attack is generated using</a:t>
            </a:r>
          </a:p>
          <a:p>
            <a:r>
              <a:rPr lang="en-US" dirty="0">
                <a:latin typeface="Arial" pitchFamily="1" charset="0"/>
                <a:ea typeface="ＭＳ Ｐゴシック" pitchFamily="1" charset="-128"/>
                <a:cs typeface="ＭＳ Ｐゴシック" pitchFamily="1" charset="-128"/>
              </a:rPr>
              <a:t>a single source system, for the same reasons as with ICMP attacks. If multiple systems</a:t>
            </a:r>
          </a:p>
          <a:p>
            <a:r>
              <a:rPr lang="en-US" dirty="0">
                <a:latin typeface="Arial" pitchFamily="1" charset="0"/>
                <a:ea typeface="ＭＳ Ｐゴシック" pitchFamily="1" charset="-128"/>
                <a:cs typeface="ＭＳ Ｐゴシック" pitchFamily="1" charset="-128"/>
              </a:rPr>
              <a:t>are used for the attack, often the real addresses of the compromised, zombie,</a:t>
            </a:r>
          </a:p>
          <a:p>
            <a:r>
              <a:rPr lang="en-US" dirty="0">
                <a:latin typeface="Arial" pitchFamily="1" charset="0"/>
                <a:ea typeface="ＭＳ Ｐゴシック" pitchFamily="1" charset="-128"/>
                <a:cs typeface="ＭＳ Ｐゴシック" pitchFamily="1" charset="-128"/>
              </a:rPr>
              <a:t>systems are used. When multiple systems are used, the consequences of both the</a:t>
            </a:r>
          </a:p>
          <a:p>
            <a:r>
              <a:rPr lang="en-US" dirty="0">
                <a:latin typeface="Arial" pitchFamily="1" charset="0"/>
                <a:ea typeface="ＭＳ Ｐゴシック" pitchFamily="1" charset="-128"/>
                <a:cs typeface="ＭＳ Ｐゴシック" pitchFamily="1" charset="-128"/>
              </a:rPr>
              <a:t>reflected flow of packets and the ability to identify the attacker are reduced.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alternative is to send TCP packets to the target system. Most likely these</a:t>
            </a:r>
          </a:p>
          <a:p>
            <a:r>
              <a:rPr lang="en-US" dirty="0">
                <a:latin typeface="Arial" pitchFamily="1" charset="0"/>
                <a:ea typeface="ＭＳ Ｐゴシック" pitchFamily="1" charset="-128"/>
                <a:cs typeface="ＭＳ Ｐゴシック" pitchFamily="1" charset="-128"/>
              </a:rPr>
              <a:t>would be normal TCP connection requests, with either real or spoofed source</a:t>
            </a:r>
          </a:p>
          <a:p>
            <a:r>
              <a:rPr lang="en-US" dirty="0">
                <a:latin typeface="Arial" pitchFamily="1" charset="0"/>
                <a:ea typeface="ＭＳ Ｐゴシック" pitchFamily="1" charset="-128"/>
                <a:cs typeface="ＭＳ Ｐゴシック" pitchFamily="1" charset="-128"/>
              </a:rPr>
              <a:t>addresses. They would have an effect similar to the SYN spoofing attack we’ve</a:t>
            </a:r>
          </a:p>
          <a:p>
            <a:r>
              <a:rPr lang="en-US" dirty="0">
                <a:latin typeface="Arial" pitchFamily="1" charset="0"/>
                <a:ea typeface="ＭＳ Ｐゴシック" pitchFamily="1" charset="-128"/>
                <a:cs typeface="ＭＳ Ｐゴシック" pitchFamily="1" charset="-128"/>
              </a:rPr>
              <a:t>described. In this case, though, it is the total volume of packets that is the aim of the</a:t>
            </a:r>
          </a:p>
          <a:p>
            <a:r>
              <a:rPr lang="en-US" dirty="0">
                <a:latin typeface="Arial" pitchFamily="1" charset="0"/>
                <a:ea typeface="ＭＳ Ｐゴシック" pitchFamily="1" charset="-128"/>
                <a:cs typeface="ＭＳ Ｐゴシック" pitchFamily="1" charset="-128"/>
              </a:rPr>
              <a:t>attack rather than the system code. This is the difference between a SYN spoofing</a:t>
            </a:r>
          </a:p>
          <a:p>
            <a:r>
              <a:rPr lang="en-US" dirty="0">
                <a:latin typeface="Arial" pitchFamily="1" charset="0"/>
                <a:ea typeface="ＭＳ Ｐゴシック" pitchFamily="1" charset="-128"/>
                <a:cs typeface="ＭＳ Ｐゴシック" pitchFamily="1" charset="-128"/>
              </a:rPr>
              <a:t>attack and a </a:t>
            </a:r>
            <a:r>
              <a:rPr lang="en-US" b="1" dirty="0">
                <a:latin typeface="Arial" pitchFamily="1" charset="0"/>
                <a:ea typeface="ＭＳ Ｐゴシック" pitchFamily="1" charset="-128"/>
                <a:cs typeface="ＭＳ Ｐゴシック" pitchFamily="1" charset="-128"/>
              </a:rPr>
              <a:t>SYN flooding</a:t>
            </a:r>
            <a:r>
              <a:rPr lang="en-US" dirty="0">
                <a:latin typeface="Arial" pitchFamily="1" charset="0"/>
                <a:ea typeface="ＭＳ Ｐゴシック" pitchFamily="1" charset="-128"/>
                <a:cs typeface="ＭＳ Ｐゴシック" pitchFamily="1" charset="-128"/>
              </a:rPr>
              <a:t> attack.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This attack could also use TCP data packets, which would be rejected by the</a:t>
            </a:r>
          </a:p>
          <a:p>
            <a:r>
              <a:rPr lang="en-US" dirty="0">
                <a:latin typeface="Arial" pitchFamily="1" charset="0"/>
                <a:ea typeface="ＭＳ Ｐゴシック" pitchFamily="1" charset="-128"/>
                <a:cs typeface="ＭＳ Ｐゴシック" pitchFamily="1" charset="-128"/>
              </a:rPr>
              <a:t>server as not belonging to any known connection. But again, by this time the attack</a:t>
            </a:r>
          </a:p>
          <a:p>
            <a:r>
              <a:rPr lang="en-US" dirty="0">
                <a:latin typeface="Arial" pitchFamily="1" charset="0"/>
                <a:ea typeface="ＭＳ Ｐゴシック" pitchFamily="1" charset="-128"/>
                <a:cs typeface="ＭＳ Ｐゴシック" pitchFamily="1" charset="-128"/>
              </a:rPr>
              <a:t>has already succeeded in flooding the links to the server.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All of these flooding attack variants are limited in the total volume of traffic</a:t>
            </a:r>
          </a:p>
          <a:p>
            <a:r>
              <a:rPr lang="en-US" dirty="0">
                <a:latin typeface="Arial" pitchFamily="1" charset="0"/>
                <a:ea typeface="ＭＳ Ｐゴシック" pitchFamily="1" charset="-128"/>
                <a:cs typeface="ＭＳ Ｐゴシック" pitchFamily="1" charset="-128"/>
              </a:rPr>
              <a:t>that can be generated if just a single system is used to launch the attack. The use</a:t>
            </a:r>
          </a:p>
          <a:p>
            <a:r>
              <a:rPr lang="en-US" dirty="0">
                <a:latin typeface="Arial" pitchFamily="1" charset="0"/>
                <a:ea typeface="ＭＳ Ｐゴシック" pitchFamily="1" charset="-128"/>
                <a:cs typeface="ＭＳ Ｐゴシック" pitchFamily="1" charset="-128"/>
              </a:rPr>
              <a:t>of a single system also means the attacker is easier to trace. For these reasons, a</a:t>
            </a:r>
          </a:p>
          <a:p>
            <a:r>
              <a:rPr lang="en-US" dirty="0">
                <a:latin typeface="Arial" pitchFamily="1" charset="0"/>
                <a:ea typeface="ＭＳ Ｐゴシック" pitchFamily="1" charset="-128"/>
                <a:cs typeface="ＭＳ Ｐゴシック" pitchFamily="1" charset="-128"/>
              </a:rPr>
              <a:t>variety of more sophisticated attacks, involving multiple attacking systems, have</a:t>
            </a:r>
          </a:p>
          <a:p>
            <a:r>
              <a:rPr lang="en-US" dirty="0">
                <a:latin typeface="Arial" pitchFamily="1" charset="0"/>
                <a:ea typeface="ＭＳ Ｐゴシック" pitchFamily="1" charset="-128"/>
                <a:cs typeface="ＭＳ Ｐゴシック" pitchFamily="1" charset="-128"/>
              </a:rPr>
              <a:t>been developed. By using multiple systems, the attacker can significantly scale up</a:t>
            </a:r>
          </a:p>
          <a:p>
            <a:r>
              <a:rPr lang="en-US" dirty="0">
                <a:latin typeface="Arial" pitchFamily="1" charset="0"/>
                <a:ea typeface="ＭＳ Ｐゴシック" pitchFamily="1" charset="-128"/>
                <a:cs typeface="ＭＳ Ｐゴシック" pitchFamily="1" charset="-128"/>
              </a:rPr>
              <a:t>the volume of traffic that can be generated. Each of these systems need not be particularly</a:t>
            </a:r>
          </a:p>
          <a:p>
            <a:r>
              <a:rPr lang="en-US" dirty="0">
                <a:latin typeface="Arial" pitchFamily="1" charset="0"/>
                <a:ea typeface="ＭＳ Ｐゴシック" pitchFamily="1" charset="-128"/>
                <a:cs typeface="ＭＳ Ｐゴシック" pitchFamily="1" charset="-128"/>
              </a:rPr>
              <a:t>powerful or on a high-capacity link. But what they don’t have individually,</a:t>
            </a:r>
          </a:p>
          <a:p>
            <a:r>
              <a:rPr lang="en-US" dirty="0">
                <a:latin typeface="Arial" pitchFamily="1" charset="0"/>
                <a:ea typeface="ＭＳ Ｐゴシック" pitchFamily="1" charset="-128"/>
                <a:cs typeface="ＭＳ Ｐゴシック" pitchFamily="1" charset="-128"/>
              </a:rPr>
              <a:t>they more than compensate for in large numbers. Also, by directing the attack</a:t>
            </a:r>
          </a:p>
          <a:p>
            <a:r>
              <a:rPr lang="en-US" dirty="0">
                <a:latin typeface="Arial" pitchFamily="1" charset="0"/>
                <a:ea typeface="ＭＳ Ｐゴシック" pitchFamily="1" charset="-128"/>
                <a:cs typeface="ＭＳ Ｐゴシック" pitchFamily="1" charset="-128"/>
              </a:rPr>
              <a:t>through intermediaries, the attacker is further distanced from the target and significantly</a:t>
            </a:r>
          </a:p>
          <a:p>
            <a:r>
              <a:rPr lang="en-US" dirty="0">
                <a:latin typeface="Arial" pitchFamily="1" charset="0"/>
                <a:ea typeface="ＭＳ Ｐゴシック" pitchFamily="1" charset="-128"/>
                <a:cs typeface="ＭＳ Ｐゴシック" pitchFamily="1" charset="-128"/>
              </a:rPr>
              <a:t>harder to locate and identify. Indirect attack types that utilize multiple</a:t>
            </a:r>
          </a:p>
          <a:p>
            <a:r>
              <a:rPr lang="en-US" dirty="0">
                <a:latin typeface="Arial" pitchFamily="1" charset="0"/>
                <a:ea typeface="ＭＳ Ｐゴシック" pitchFamily="1" charset="-128"/>
                <a:cs typeface="ＭＳ Ｐゴシック" pitchFamily="1" charset="-128"/>
              </a:rPr>
              <a:t>systems include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Distributed denial-of-service attacks</a:t>
            </a:r>
          </a:p>
          <a:p>
            <a:r>
              <a:rPr lang="en-US" dirty="0">
                <a:latin typeface="Arial" pitchFamily="1" charset="0"/>
                <a:ea typeface="ＭＳ Ｐゴシック" pitchFamily="1" charset="-128"/>
                <a:cs typeface="ＭＳ Ｐゴシック" pitchFamily="1" charset="-128"/>
              </a:rPr>
              <a:t>• Reflector attacks</a:t>
            </a:r>
          </a:p>
          <a:p>
            <a:r>
              <a:rPr lang="en-US" dirty="0">
                <a:latin typeface="Arial" pitchFamily="1" charset="0"/>
                <a:ea typeface="ＭＳ Ｐゴシック" pitchFamily="1" charset="-128"/>
                <a:cs typeface="ＭＳ Ｐゴシック" pitchFamily="1" charset="-128"/>
              </a:rPr>
              <a:t>• Amplifier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We consider each of these in turn.</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547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Recognizing the limitations of flooding attacks generated by a single system, one</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the earlier significant developments in DoS attack tools was the use of multiple</a:t>
            </a:r>
          </a:p>
          <a:p>
            <a:r>
              <a:rPr lang="en-US" sz="1200" kern="1200" dirty="0">
                <a:solidFill>
                  <a:schemeClr val="tx1"/>
                </a:solidFill>
                <a:effectLst/>
                <a:latin typeface="Arial" pitchFamily="-110" charset="0"/>
                <a:ea typeface="ＭＳ Ｐゴシック" pitchFamily="-110" charset="-128"/>
                <a:cs typeface="ＭＳ Ｐゴシック" pitchFamily="-110" charset="-128"/>
              </a:rPr>
              <a:t>systems to generate attacks. These systems were typically compromised user workstations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or PCs. The attacker uses malware to subvert the system and to install an attack</a:t>
            </a:r>
          </a:p>
          <a:p>
            <a:r>
              <a:rPr lang="en-US" sz="1200" kern="1200" dirty="0">
                <a:solidFill>
                  <a:schemeClr val="tx1"/>
                </a:solidFill>
                <a:effectLst/>
                <a:latin typeface="Arial" pitchFamily="-110" charset="0"/>
                <a:ea typeface="ＭＳ Ｐゴシック" pitchFamily="-110" charset="-128"/>
                <a:cs typeface="ＭＳ Ｐゴシック" pitchFamily="-110" charset="-128"/>
              </a:rPr>
              <a:t> agent, which they can control. Such systems are known as </a:t>
            </a:r>
            <a:r>
              <a:rPr lang="en-US" sz="1200" b="1" kern="1200" dirty="0">
                <a:solidFill>
                  <a:schemeClr val="tx1"/>
                </a:solidFill>
                <a:effectLst/>
                <a:latin typeface="Arial" pitchFamily="-110" charset="0"/>
                <a:ea typeface="ＭＳ Ｐゴシック" pitchFamily="-110" charset="-128"/>
                <a:cs typeface="ＭＳ Ｐゴシック" pitchFamily="-110" charset="-128"/>
              </a:rPr>
              <a:t>zombies</a:t>
            </a:r>
            <a:r>
              <a:rPr lang="en-US" sz="1200" kern="1200" dirty="0">
                <a:solidFill>
                  <a:schemeClr val="tx1"/>
                </a:solidFill>
                <a:effectLst/>
                <a:latin typeface="Arial" pitchFamily="-110" charset="0"/>
                <a:ea typeface="ＭＳ Ｐゴシック" pitchFamily="-110" charset="-128"/>
                <a:cs typeface="ＭＳ Ｐゴシック" pitchFamily="-110" charset="-128"/>
              </a:rPr>
              <a:t>. Large collections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such systems under the control of one attacker can be created, collectively forming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a botnet , as we discussed in Chapter 6. Such networks of compromised systems</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 a favorite tool of attackers, and can be used for a variety of purposes, including</a:t>
            </a:r>
          </a:p>
          <a:p>
            <a:r>
              <a:rPr lang="en-US" sz="1200" b="1" kern="1200" dirty="0">
                <a:solidFill>
                  <a:schemeClr val="tx1"/>
                </a:solidFill>
                <a:effectLst/>
                <a:latin typeface="Arial" pitchFamily="-110" charset="0"/>
                <a:ea typeface="ＭＳ Ｐゴシック" pitchFamily="-110" charset="-128"/>
                <a:cs typeface="ＭＳ Ｐゴシック" pitchFamily="-110" charset="-128"/>
              </a:rPr>
              <a:t>distributed denial-of-service </a:t>
            </a:r>
            <a:r>
              <a:rPr lang="en-US" sz="1200" kern="1200" dirty="0">
                <a:solidFill>
                  <a:schemeClr val="tx1"/>
                </a:solidFill>
                <a:effectLst/>
                <a:latin typeface="Arial" pitchFamily="-110" charset="0"/>
                <a:ea typeface="ＭＳ Ｐゴシック" pitchFamily="-110" charset="-128"/>
                <a:cs typeface="ＭＳ Ｐゴシック" pitchFamily="-110" charset="-128"/>
              </a:rPr>
              <a:t>(DDoS)  attacks. Indeed, there is an underground</a:t>
            </a:r>
          </a:p>
          <a:p>
            <a:r>
              <a:rPr lang="en-US" sz="1200" kern="1200" dirty="0">
                <a:solidFill>
                  <a:schemeClr val="tx1"/>
                </a:solidFill>
                <a:effectLst/>
                <a:latin typeface="Arial" pitchFamily="-110" charset="0"/>
                <a:ea typeface="ＭＳ Ｐゴシック" pitchFamily="-110" charset="-128"/>
                <a:cs typeface="ＭＳ Ｐゴシック" pitchFamily="-110" charset="-128"/>
              </a:rPr>
              <a:t>economy that creates and hires out botnets for use in such attacks. [SYMA16] report</a:t>
            </a:r>
          </a:p>
          <a:p>
            <a:r>
              <a:rPr lang="en-US" sz="1200" kern="1200" dirty="0">
                <a:solidFill>
                  <a:schemeClr val="tx1"/>
                </a:solidFill>
                <a:effectLst/>
                <a:latin typeface="Arial" pitchFamily="-110" charset="0"/>
                <a:ea typeface="ＭＳ Ｐゴシック" pitchFamily="-110" charset="-128"/>
                <a:cs typeface="ＭＳ Ｐゴシック" pitchFamily="-110" charset="-128"/>
              </a:rPr>
              <a:t>evidence that 40% of DDoS attacks in 2015 were from such botnets for hire. In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example network shown in Figure 7.1, some of the broadband user systems may be</a:t>
            </a:r>
          </a:p>
          <a:p>
            <a:r>
              <a:rPr lang="en-US" sz="1200" kern="1200" dirty="0">
                <a:solidFill>
                  <a:schemeClr val="tx1"/>
                </a:solidFill>
                <a:effectLst/>
                <a:latin typeface="Arial" pitchFamily="-110" charset="0"/>
                <a:ea typeface="ＭＳ Ｐゴシック" pitchFamily="-110" charset="-128"/>
                <a:cs typeface="ＭＳ Ｐゴシック" pitchFamily="-110" charset="-128"/>
              </a:rPr>
              <a:t>compromised and used as zombies to attack any of the company or other links shown.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Many other DDoS tools have been developed since. Instead of using dedicated</a:t>
            </a:r>
          </a:p>
          <a:p>
            <a:r>
              <a:rPr lang="en-US" dirty="0">
                <a:latin typeface="Arial" pitchFamily="1" charset="0"/>
                <a:ea typeface="ＭＳ Ｐゴシック" pitchFamily="1" charset="-128"/>
                <a:cs typeface="ＭＳ Ｐゴシック" pitchFamily="1" charset="-128"/>
              </a:rPr>
              <a:t>handler programs, many now use an IRC</a:t>
            </a:r>
            <a:r>
              <a:rPr lang="en-US" baseline="0" dirty="0">
                <a:latin typeface="Arial" pitchFamily="1" charset="0"/>
                <a:ea typeface="ＭＳ Ｐゴシック" pitchFamily="1" charset="-128"/>
                <a:cs typeface="ＭＳ Ｐゴシック" pitchFamily="1" charset="-128"/>
              </a:rPr>
              <a:t> </a:t>
            </a:r>
            <a:r>
              <a:rPr lang="en-US" dirty="0">
                <a:latin typeface="Arial" pitchFamily="1" charset="0"/>
                <a:ea typeface="ＭＳ Ｐゴシック" pitchFamily="1" charset="-128"/>
                <a:cs typeface="ＭＳ Ｐゴシック" pitchFamily="1" charset="-128"/>
              </a:rPr>
              <a:t>or similar instant messaging server</a:t>
            </a:r>
          </a:p>
          <a:p>
            <a:r>
              <a:rPr lang="en-US" dirty="0">
                <a:latin typeface="Arial" pitchFamily="1" charset="0"/>
                <a:ea typeface="ＭＳ Ｐゴシック" pitchFamily="1" charset="-128"/>
                <a:cs typeface="ＭＳ Ｐゴシック" pitchFamily="1" charset="-128"/>
              </a:rPr>
              <a:t>program to manage communications with the agents. Many of these more recent</a:t>
            </a:r>
          </a:p>
          <a:p>
            <a:r>
              <a:rPr lang="en-US" dirty="0">
                <a:latin typeface="Arial" pitchFamily="1" charset="0"/>
                <a:ea typeface="ＭＳ Ｐゴシック" pitchFamily="1" charset="-128"/>
                <a:cs typeface="ＭＳ Ｐゴシック" pitchFamily="1" charset="-128"/>
              </a:rPr>
              <a:t>tools also use cryptographic mechanisms to authenticate the agents to the handlers,</a:t>
            </a:r>
          </a:p>
          <a:p>
            <a:r>
              <a:rPr lang="en-US" dirty="0">
                <a:latin typeface="Arial" pitchFamily="1" charset="0"/>
                <a:ea typeface="ＭＳ Ｐゴシック" pitchFamily="1" charset="-128"/>
                <a:cs typeface="ＭＳ Ｐゴシック" pitchFamily="1" charset="-128"/>
              </a:rPr>
              <a:t>in order to hinder analysis of command traffic.</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defense against being an unwitting participant in a DDoS attack is to</a:t>
            </a:r>
          </a:p>
          <a:p>
            <a:r>
              <a:rPr lang="en-US" dirty="0">
                <a:latin typeface="Arial" pitchFamily="1" charset="0"/>
                <a:ea typeface="ＭＳ Ｐゴシック" pitchFamily="1" charset="-128"/>
                <a:cs typeface="ＭＳ Ｐゴシック" pitchFamily="1" charset="-128"/>
              </a:rPr>
              <a:t>prevent your systems from being compromised. This requires good system security</a:t>
            </a:r>
          </a:p>
          <a:p>
            <a:r>
              <a:rPr lang="en-US" dirty="0">
                <a:latin typeface="Arial" pitchFamily="1" charset="0"/>
                <a:ea typeface="ＭＳ Ｐゴシック" pitchFamily="1" charset="-128"/>
                <a:cs typeface="ＭＳ Ｐゴシック" pitchFamily="1" charset="-128"/>
              </a:rPr>
              <a:t>practices and keeping the operating systems and applications on such systems current</a:t>
            </a:r>
          </a:p>
          <a:p>
            <a:r>
              <a:rPr lang="en-US" dirty="0">
                <a:latin typeface="Arial" pitchFamily="1" charset="0"/>
                <a:ea typeface="ＭＳ Ｐゴシック" pitchFamily="1" charset="-128"/>
                <a:cs typeface="ＭＳ Ｐゴシック" pitchFamily="1" charset="-128"/>
              </a:rPr>
              <a:t>and patched.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For the target of a DDoS attack, the response is the same as for any flooding</a:t>
            </a:r>
          </a:p>
          <a:p>
            <a:r>
              <a:rPr lang="en-US" dirty="0">
                <a:latin typeface="Arial" pitchFamily="1" charset="0"/>
                <a:ea typeface="ＭＳ Ｐゴシック" pitchFamily="1" charset="-128"/>
                <a:cs typeface="ＭＳ Ｐゴシック" pitchFamily="1" charset="-128"/>
              </a:rPr>
              <a:t>attack, but with greater volume and complexity. We discuss appropriate defenses</a:t>
            </a:r>
          </a:p>
          <a:p>
            <a:r>
              <a:rPr lang="en-US" dirty="0">
                <a:latin typeface="Arial" pitchFamily="1" charset="0"/>
                <a:ea typeface="ＭＳ Ｐゴシック" pitchFamily="1" charset="-128"/>
                <a:cs typeface="ＭＳ Ｐゴシック" pitchFamily="1" charset="-128"/>
              </a:rPr>
              <a:t>and responses in Sections 7.6 and 7.7.</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17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 consider two different approaches to exploiting the Hypertext Transfer Protocol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(HTTP) to deny service.</a:t>
            </a:r>
            <a:endParaRPr lang="en-US" dirty="0"/>
          </a:p>
          <a:p>
            <a:pPr>
              <a:defRPr/>
            </a:pPr>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HTTP flood refers to an attack that bombards Web servers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HTTP requests. Typically, this is a DDoS attack, with HTTP requests coming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many different bots. The requests can be designed to consume considerable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 For example, an HTTP request to download a large file from the target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causes the Web server to read the file from hard disk, store it in memory, convert it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a packet stream, and then transmit the packets. This process consumes memory,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processing, and transmission resources.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variant of this attack is known as a recursive HTTP flood. In this case,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bots start from a given HTTP link and then follows all links on the provided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site in a recursive way. This is also called spidering.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intriguing and unusual form of HTTP-based attack is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[SOUR12], [DAMO12].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exploits the common server technique of using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threads to support multiple requests to the same server application. It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attempts to monopolize all of the available request handling threads on the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 by sending HTTP requests that never complete. Since each request consumes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thread,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eventually consumes all of the Web server’s connection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capacity, effectively denying access to legitimate users.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HTTP protocol specification (RFC2616) states that a blank line must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indicate the end of the request headers and the beginning of the payload,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if any. Once the entire request is received, the Web server may then respond. The</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operates by establishing multiple connections to the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each connection, it sends an incomplete request that does not include the terminating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newline sequence. The attacker sends additional header lines periodically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keep the connection alive, but never sends the terminating newline sequence.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server keeps the connection open, expecting more information to complete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request. As the attack continues, the volume of long-standing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connections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increases, eventually consuming all available Web server connections, thus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rendering the Web server unavailable to respond to legitimate requests.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different from typical denials of service in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utilizes legitimate HTTP traffic, and does not rely on using special “bad” HTTP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that exploit bugs in specific HTTP servers. Because of this, existing intrusion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detection and intrusion prevention solutions that rely on signatures to detect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will generally not recognize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means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capable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being effective even when standard enterprise-grade intrusion detection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intrusion prevention systems are in place.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a number of countermeasures that can be taken against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attacks, including limiting the rate of incoming connections from a particular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host; varying the timeout on connections as a function of the number of connections;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delayed binding. Delayed binding is performed by load balancing software.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essence, the load balancer performs an HTTP request header completeness check,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means that the HTTP request will not be sent to the appropriate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until the final two carriage return and line feeds are sent by the HTTP client. This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key bit of information. Basically, delayed binding ensures that your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proxy will never see any of the incomplete requests being sent out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4606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further variation of the reflector attack establishes a self-contained loop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the intermediary and the target system. Both systems act as reflectors.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7.6 shows this type of attack. The upper part of the figure shows normal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Domain Name System operation.  The DNS client sends a query from its UDP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port 1792 to the server’s DNS port 53 to obtain the IP address of a domain name.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DNS server sends a UDP response packet including the IP address. The lower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part of the figure shows a reflection attack using DNS. The attacker sends a query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the DNS server with a spoofed IP source address 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is the IP address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target. The attacker uses port 7, which is usually associated with echo,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reflector service. The DNS server then sends a response to the victim of the attack,</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addressed to port 7. If the victim is offering the echo service, it may create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that echoes the received data back to the DNS server. This can cause a loop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the DNS server and the victim if the DNS server responds to the packets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sent by the victim. Most reflector attacks can be prevented through network-based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host-based firewall rulesets that reject suspicious combinations of source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destination 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While very effective if possible, this type of attack is fairly easy to filter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the combinations of service ports used should never occur in normal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implementing any of these reflection attacks, the attacker could use just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system as the original source of packets. This suffices, particularly if a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used that generates larger response packets than those originally sent to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Alternatively, multiple systems might be used to generate higher volumes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traffic to be reflected and to further obscure the path back to the attacker. Typically a botnet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used in this case.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characteristic of reflection attacks is the lack of backscatter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both direct flooding attacks and SYN spoofing attacks, the use of spoofed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addresses results in response packets being scattered across the Internet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thus detectable. This allows security researchers to estimate the volumes of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In reflection attacks, the spoofed source address directs all the packets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desired target and any responses to the intermediary. There is no generally visible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side effect of these attacks, making them much harder to quantify. Evidence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them is only available from either the targeted systems and their ISPs or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systems. In either case, specific instrumentation and monitoring would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collect this evidence.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Fundamental to the success of reflection attacks is the ability to create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spoofed-source packets. If filters are in place that block spoofed-source packets,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in (RFC 2827), then these attacks are simply not possible. This is the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basic, fundamental defense against such attacks. This is not the case with either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SYN spoofing or flooding attacks (distributed or not). They can succeed using real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addresses, with the consequences already noted.</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34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4075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1" charset="0"/>
                <a:ea typeface="ＭＳ Ｐゴシック" pitchFamily="1" charset="-128"/>
                <a:cs typeface="ＭＳ Ｐゴシック" pitchFamily="1" charset="-128"/>
              </a:rPr>
              <a:t>Amplification attacks </a:t>
            </a:r>
            <a:r>
              <a:rPr lang="en-US" dirty="0">
                <a:latin typeface="Arial" pitchFamily="1" charset="0"/>
                <a:ea typeface="ＭＳ Ｐゴシック" pitchFamily="1" charset="-128"/>
                <a:cs typeface="ＭＳ Ｐゴシック" pitchFamily="1" charset="-128"/>
              </a:rPr>
              <a:t>are a variant of reflector attacks and also involve sending a</a:t>
            </a:r>
          </a:p>
          <a:p>
            <a:r>
              <a:rPr lang="en-US" dirty="0">
                <a:latin typeface="Arial" pitchFamily="1" charset="0"/>
                <a:ea typeface="ＭＳ Ｐゴシック" pitchFamily="1" charset="-128"/>
                <a:cs typeface="ＭＳ Ｐゴシック" pitchFamily="1" charset="-128"/>
              </a:rPr>
              <a:t>packet with a spoofed source address for the target system to intermediaries. They</a:t>
            </a:r>
          </a:p>
          <a:p>
            <a:r>
              <a:rPr lang="en-US" dirty="0">
                <a:latin typeface="Arial" pitchFamily="1" charset="0"/>
                <a:ea typeface="ＭＳ Ｐゴシック" pitchFamily="1" charset="-128"/>
                <a:cs typeface="ＭＳ Ｐゴシック" pitchFamily="1" charset="-128"/>
              </a:rPr>
              <a:t>differ in generating multiple response packets for each original packet sent. This can</a:t>
            </a:r>
          </a:p>
          <a:p>
            <a:r>
              <a:rPr lang="en-US" dirty="0">
                <a:latin typeface="Arial" pitchFamily="1" charset="0"/>
                <a:ea typeface="ＭＳ Ｐゴシック" pitchFamily="1" charset="-128"/>
                <a:cs typeface="ＭＳ Ｐゴシック" pitchFamily="1" charset="-128"/>
              </a:rPr>
              <a:t>be achieved by directing the original request to the broadcast address for some network.</a:t>
            </a:r>
          </a:p>
          <a:p>
            <a:r>
              <a:rPr lang="en-US" dirty="0">
                <a:latin typeface="Arial" pitchFamily="1" charset="0"/>
                <a:ea typeface="ＭＳ Ｐゴシック" pitchFamily="1" charset="-128"/>
                <a:cs typeface="ＭＳ Ｐゴシック" pitchFamily="1" charset="-128"/>
              </a:rPr>
              <a:t>As a result, all hosts on that network can potentially respond to the request,</a:t>
            </a:r>
          </a:p>
          <a:p>
            <a:r>
              <a:rPr lang="en-US" dirty="0">
                <a:latin typeface="Arial" pitchFamily="1" charset="0"/>
                <a:ea typeface="ＭＳ Ｐゴシック" pitchFamily="1" charset="-128"/>
                <a:cs typeface="ＭＳ Ｐゴシック" pitchFamily="1" charset="-128"/>
              </a:rPr>
              <a:t>generating a flood of responses as shown in Figure 7.7 . It is only necessary to use</a:t>
            </a:r>
          </a:p>
          <a:p>
            <a:r>
              <a:rPr lang="en-US" dirty="0">
                <a:latin typeface="Arial" pitchFamily="1" charset="0"/>
                <a:ea typeface="ＭＳ Ｐゴシック" pitchFamily="1" charset="-128"/>
                <a:cs typeface="ＭＳ Ｐゴシック" pitchFamily="1" charset="-128"/>
              </a:rPr>
              <a:t>a service handled by large numbers of hosts on the intermediate network. A ping</a:t>
            </a:r>
          </a:p>
          <a:p>
            <a:r>
              <a:rPr lang="en-US" dirty="0">
                <a:latin typeface="Arial" pitchFamily="1" charset="0"/>
                <a:ea typeface="ＭＳ Ｐゴシック" pitchFamily="1" charset="-128"/>
                <a:cs typeface="ＭＳ Ｐゴシック" pitchFamily="1" charset="-128"/>
              </a:rPr>
              <a:t>flood using ICMP echo request packets was a common choice, since this service</a:t>
            </a:r>
          </a:p>
          <a:p>
            <a:r>
              <a:rPr lang="en-US" dirty="0">
                <a:latin typeface="Arial" pitchFamily="1" charset="0"/>
                <a:ea typeface="ＭＳ Ｐゴシック" pitchFamily="1" charset="-128"/>
                <a:cs typeface="ＭＳ Ｐゴシック" pitchFamily="1" charset="-128"/>
              </a:rPr>
              <a:t>is a fundamental component of TCP/IP implementations and was often allowed</a:t>
            </a:r>
          </a:p>
          <a:p>
            <a:r>
              <a:rPr lang="en-US" dirty="0">
                <a:latin typeface="Arial" pitchFamily="1" charset="0"/>
                <a:ea typeface="ＭＳ Ｐゴシック" pitchFamily="1" charset="-128"/>
                <a:cs typeface="ＭＳ Ｐゴシック" pitchFamily="1" charset="-128"/>
              </a:rPr>
              <a:t>into networks. The well-known </a:t>
            </a:r>
            <a:r>
              <a:rPr lang="en-US" i="1" dirty="0" err="1">
                <a:latin typeface="Arial" pitchFamily="1" charset="0"/>
                <a:ea typeface="ＭＳ Ｐゴシック" pitchFamily="1" charset="-128"/>
                <a:cs typeface="ＭＳ Ｐゴシック" pitchFamily="1" charset="-128"/>
              </a:rPr>
              <a:t>smurf</a:t>
            </a:r>
            <a:r>
              <a:rPr lang="en-US" i="1" dirty="0">
                <a:latin typeface="Arial" pitchFamily="1" charset="0"/>
                <a:ea typeface="ＭＳ Ｐゴシック" pitchFamily="1" charset="-128"/>
                <a:cs typeface="ＭＳ Ｐゴシック" pitchFamily="1" charset="-128"/>
              </a:rPr>
              <a:t> </a:t>
            </a:r>
            <a:r>
              <a:rPr lang="en-US" i="0" dirty="0">
                <a:latin typeface="Arial" pitchFamily="1" charset="0"/>
                <a:ea typeface="ＭＳ Ｐゴシック" pitchFamily="1" charset="-128"/>
                <a:cs typeface="ＭＳ Ｐゴシック" pitchFamily="1" charset="-128"/>
              </a:rPr>
              <a:t>DoS program used this mechanism and was</a:t>
            </a:r>
          </a:p>
          <a:p>
            <a:r>
              <a:rPr lang="en-US" dirty="0">
                <a:latin typeface="Arial" pitchFamily="1" charset="0"/>
                <a:ea typeface="ＭＳ Ｐゴシック" pitchFamily="1" charset="-128"/>
                <a:cs typeface="ＭＳ Ｐゴシック" pitchFamily="1" charset="-128"/>
              </a:rPr>
              <a:t>widely popular for some time. Another possibility is to use a suitable UDP service,</a:t>
            </a:r>
          </a:p>
          <a:p>
            <a:r>
              <a:rPr lang="en-US" dirty="0">
                <a:latin typeface="Arial" pitchFamily="1" charset="0"/>
                <a:ea typeface="ＭＳ Ｐゴシック" pitchFamily="1" charset="-128"/>
                <a:cs typeface="ＭＳ Ｐゴシック" pitchFamily="1" charset="-128"/>
              </a:rPr>
              <a:t>such as the echo service. The </a:t>
            </a:r>
            <a:r>
              <a:rPr lang="en-US" i="1" dirty="0" err="1">
                <a:latin typeface="Arial" pitchFamily="1" charset="0"/>
                <a:ea typeface="ＭＳ Ｐゴシック" pitchFamily="1" charset="-128"/>
                <a:cs typeface="ＭＳ Ｐゴシック" pitchFamily="1" charset="-128"/>
              </a:rPr>
              <a:t>fraggle</a:t>
            </a:r>
            <a:r>
              <a:rPr lang="en-US" i="1" dirty="0">
                <a:latin typeface="Arial" pitchFamily="1" charset="0"/>
                <a:ea typeface="ＭＳ Ｐゴシック" pitchFamily="1" charset="-128"/>
                <a:cs typeface="ＭＳ Ｐゴシック" pitchFamily="1" charset="-128"/>
              </a:rPr>
              <a:t> </a:t>
            </a:r>
            <a:r>
              <a:rPr lang="en-US" i="0" dirty="0">
                <a:latin typeface="Arial" pitchFamily="1" charset="0"/>
                <a:ea typeface="ＭＳ Ｐゴシック" pitchFamily="1" charset="-128"/>
                <a:cs typeface="ＭＳ Ｐゴシック" pitchFamily="1" charset="-128"/>
              </a:rPr>
              <a:t>program implemented this variant. Note that</a:t>
            </a:r>
          </a:p>
          <a:p>
            <a:r>
              <a:rPr lang="en-US" dirty="0">
                <a:latin typeface="Arial" pitchFamily="1" charset="0"/>
                <a:ea typeface="ＭＳ Ｐゴシック" pitchFamily="1" charset="-128"/>
                <a:cs typeface="ＭＳ Ｐゴシック" pitchFamily="1" charset="-128"/>
              </a:rPr>
              <a:t>TCP services cannot be used in this type of attack; because they are connection</a:t>
            </a:r>
          </a:p>
          <a:p>
            <a:r>
              <a:rPr lang="en-US" dirty="0">
                <a:latin typeface="Arial" pitchFamily="1" charset="0"/>
                <a:ea typeface="ＭＳ Ｐゴシック" pitchFamily="1" charset="-128"/>
                <a:cs typeface="ＭＳ Ｐゴシック" pitchFamily="1" charset="-128"/>
              </a:rPr>
              <a:t>oriented, they cannot be directed at a broadcast address. Broadcasts are inherently</a:t>
            </a:r>
          </a:p>
          <a:p>
            <a:r>
              <a:rPr lang="en-US" dirty="0">
                <a:latin typeface="Arial" pitchFamily="1" charset="0"/>
                <a:ea typeface="ＭＳ Ｐゴシック" pitchFamily="1" charset="-128"/>
                <a:cs typeface="ＭＳ Ｐゴシック" pitchFamily="1" charset="-128"/>
              </a:rPr>
              <a:t>connectionless.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additional defense against this form of attack is to not allow directed</a:t>
            </a:r>
          </a:p>
          <a:p>
            <a:r>
              <a:rPr lang="en-US" dirty="0">
                <a:latin typeface="Arial" pitchFamily="1" charset="0"/>
                <a:ea typeface="ＭＳ Ｐゴシック" pitchFamily="1" charset="-128"/>
                <a:cs typeface="ＭＳ Ｐゴシック" pitchFamily="1" charset="-128"/>
              </a:rPr>
              <a:t>broadcasts to be routed into a network from outside. Indeed, this is another longstanding</a:t>
            </a:r>
          </a:p>
          <a:p>
            <a:r>
              <a:rPr lang="en-US" dirty="0">
                <a:latin typeface="Arial" pitchFamily="1" charset="0"/>
                <a:ea typeface="ＭＳ Ｐゴシック" pitchFamily="1" charset="-128"/>
                <a:cs typeface="ＭＳ Ｐゴシック" pitchFamily="1" charset="-128"/>
              </a:rPr>
              <a:t>security recommendation, unfortunately about as widely implemented as</a:t>
            </a:r>
          </a:p>
          <a:p>
            <a:r>
              <a:rPr lang="en-US" dirty="0">
                <a:latin typeface="Arial" pitchFamily="1" charset="0"/>
                <a:ea typeface="ＭＳ Ｐゴシック" pitchFamily="1" charset="-128"/>
                <a:cs typeface="ＭＳ Ｐゴシック" pitchFamily="1" charset="-128"/>
              </a:rPr>
              <a:t>that for blocking spoofed source addresses. If these forms of filtering are in place,</a:t>
            </a:r>
          </a:p>
          <a:p>
            <a:r>
              <a:rPr lang="en-US" dirty="0">
                <a:latin typeface="Arial" pitchFamily="1" charset="0"/>
                <a:ea typeface="ＭＳ Ｐゴシック" pitchFamily="1" charset="-128"/>
                <a:cs typeface="ＭＳ Ｐゴシック" pitchFamily="1" charset="-128"/>
              </a:rPr>
              <a:t>these attacks cannot succeed. Another defense is to limit network services like echo</a:t>
            </a:r>
          </a:p>
          <a:p>
            <a:r>
              <a:rPr lang="en-US" dirty="0">
                <a:latin typeface="Arial" pitchFamily="1" charset="0"/>
                <a:ea typeface="ＭＳ Ｐゴシック" pitchFamily="1" charset="-128"/>
                <a:cs typeface="ＭＳ Ｐゴシック" pitchFamily="1" charset="-128"/>
              </a:rPr>
              <a:t>and ping from being accessed from outside an organization. This restricts which</a:t>
            </a:r>
          </a:p>
          <a:p>
            <a:r>
              <a:rPr lang="en-US" dirty="0">
                <a:latin typeface="Arial" pitchFamily="1" charset="0"/>
                <a:ea typeface="ＭＳ Ｐゴシック" pitchFamily="1" charset="-128"/>
                <a:cs typeface="ＭＳ Ｐゴシック" pitchFamily="1" charset="-128"/>
              </a:rPr>
              <a:t>services could be used in these attacks, at a cost in ease of analyzing some legitimate</a:t>
            </a:r>
          </a:p>
          <a:p>
            <a:r>
              <a:rPr lang="en-US" dirty="0">
                <a:latin typeface="Arial" pitchFamily="1" charset="0"/>
                <a:ea typeface="ＭＳ Ｐゴシック" pitchFamily="1" charset="-128"/>
                <a:cs typeface="ＭＳ Ｐゴシック" pitchFamily="1" charset="-128"/>
              </a:rPr>
              <a:t>network problems.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Attackers scan the Internet looking for well-connected networks that do allow</a:t>
            </a:r>
          </a:p>
          <a:p>
            <a:r>
              <a:rPr lang="en-US" dirty="0">
                <a:latin typeface="Arial" pitchFamily="1" charset="0"/>
                <a:ea typeface="ＭＳ Ｐゴシック" pitchFamily="1" charset="-128"/>
                <a:cs typeface="ＭＳ Ｐゴシック" pitchFamily="1" charset="-128"/>
              </a:rPr>
              <a:t>directed broadcasts and that implement suitable services attackers can reflect off.</a:t>
            </a:r>
          </a:p>
          <a:p>
            <a:r>
              <a:rPr lang="en-US" dirty="0">
                <a:latin typeface="Arial" pitchFamily="1" charset="0"/>
                <a:ea typeface="ＭＳ Ｐゴシック" pitchFamily="1" charset="-128"/>
                <a:cs typeface="ＭＳ Ｐゴシック" pitchFamily="1" charset="-128"/>
              </a:rPr>
              <a:t>These lists are traded and used to implement such attacks.</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894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1" charset="0"/>
                <a:ea typeface="ＭＳ Ｐゴシック" pitchFamily="1" charset="-128"/>
                <a:cs typeface="ＭＳ Ｐゴシック" pitchFamily="1" charset="-128"/>
              </a:rPr>
              <a:t>Amplification attacks </a:t>
            </a:r>
            <a:r>
              <a:rPr lang="en-US" dirty="0">
                <a:latin typeface="Arial" pitchFamily="1" charset="0"/>
                <a:ea typeface="ＭＳ Ｐゴシック" pitchFamily="1" charset="-128"/>
                <a:cs typeface="ＭＳ Ｐゴシック" pitchFamily="1" charset="-128"/>
              </a:rPr>
              <a:t>are a variant of reflector attacks and also involve sending a</a:t>
            </a:r>
          </a:p>
          <a:p>
            <a:r>
              <a:rPr lang="en-US" dirty="0">
                <a:latin typeface="Arial" pitchFamily="1" charset="0"/>
                <a:ea typeface="ＭＳ Ｐゴシック" pitchFamily="1" charset="-128"/>
                <a:cs typeface="ＭＳ Ｐゴシック" pitchFamily="1" charset="-128"/>
              </a:rPr>
              <a:t>packet with a spoofed source address for the target system to intermediaries. They</a:t>
            </a:r>
          </a:p>
          <a:p>
            <a:r>
              <a:rPr lang="en-US" dirty="0">
                <a:latin typeface="Arial" pitchFamily="1" charset="0"/>
                <a:ea typeface="ＭＳ Ｐゴシック" pitchFamily="1" charset="-128"/>
                <a:cs typeface="ＭＳ Ｐゴシック" pitchFamily="1" charset="-128"/>
              </a:rPr>
              <a:t>differ in generating multiple response packets for each original packet sent. This can</a:t>
            </a:r>
          </a:p>
          <a:p>
            <a:r>
              <a:rPr lang="en-US" dirty="0">
                <a:latin typeface="Arial" pitchFamily="1" charset="0"/>
                <a:ea typeface="ＭＳ Ｐゴシック" pitchFamily="1" charset="-128"/>
                <a:cs typeface="ＭＳ Ｐゴシック" pitchFamily="1" charset="-128"/>
              </a:rPr>
              <a:t>be achieved by directing the original request to the broadcast address for some network.</a:t>
            </a:r>
          </a:p>
          <a:p>
            <a:r>
              <a:rPr lang="en-US" dirty="0">
                <a:latin typeface="Arial" pitchFamily="1" charset="0"/>
                <a:ea typeface="ＭＳ Ｐゴシック" pitchFamily="1" charset="-128"/>
                <a:cs typeface="ＭＳ Ｐゴシック" pitchFamily="1" charset="-128"/>
              </a:rPr>
              <a:t>As a result, all hosts on that network can potentially respond to the request,</a:t>
            </a:r>
          </a:p>
          <a:p>
            <a:r>
              <a:rPr lang="en-US" dirty="0">
                <a:latin typeface="Arial" pitchFamily="1" charset="0"/>
                <a:ea typeface="ＭＳ Ｐゴシック" pitchFamily="1" charset="-128"/>
                <a:cs typeface="ＭＳ Ｐゴシック" pitchFamily="1" charset="-128"/>
              </a:rPr>
              <a:t>generating a flood of responses as shown in Figure 7.7 . It is only necessary to use</a:t>
            </a:r>
          </a:p>
          <a:p>
            <a:r>
              <a:rPr lang="en-US" dirty="0">
                <a:latin typeface="Arial" pitchFamily="1" charset="0"/>
                <a:ea typeface="ＭＳ Ｐゴシック" pitchFamily="1" charset="-128"/>
                <a:cs typeface="ＭＳ Ｐゴシック" pitchFamily="1" charset="-128"/>
              </a:rPr>
              <a:t>a service handled by large numbers of hosts on the intermediate network. A ping</a:t>
            </a:r>
          </a:p>
          <a:p>
            <a:r>
              <a:rPr lang="en-US" dirty="0">
                <a:latin typeface="Arial" pitchFamily="1" charset="0"/>
                <a:ea typeface="ＭＳ Ｐゴシック" pitchFamily="1" charset="-128"/>
                <a:cs typeface="ＭＳ Ｐゴシック" pitchFamily="1" charset="-128"/>
              </a:rPr>
              <a:t>flood using ICMP echo request packets was a common choice, since this service</a:t>
            </a:r>
          </a:p>
          <a:p>
            <a:r>
              <a:rPr lang="en-US" dirty="0">
                <a:latin typeface="Arial" pitchFamily="1" charset="0"/>
                <a:ea typeface="ＭＳ Ｐゴシック" pitchFamily="1" charset="-128"/>
                <a:cs typeface="ＭＳ Ｐゴシック" pitchFamily="1" charset="-128"/>
              </a:rPr>
              <a:t>is a fundamental component of TCP/IP implementations and was often allowed</a:t>
            </a:r>
          </a:p>
          <a:p>
            <a:r>
              <a:rPr lang="en-US" dirty="0">
                <a:latin typeface="Arial" pitchFamily="1" charset="0"/>
                <a:ea typeface="ＭＳ Ｐゴシック" pitchFamily="1" charset="-128"/>
                <a:cs typeface="ＭＳ Ｐゴシック" pitchFamily="1" charset="-128"/>
              </a:rPr>
              <a:t>into networks. The well-known </a:t>
            </a:r>
            <a:r>
              <a:rPr lang="en-US" i="1" dirty="0" err="1">
                <a:latin typeface="Arial" pitchFamily="1" charset="0"/>
                <a:ea typeface="ＭＳ Ｐゴシック" pitchFamily="1" charset="-128"/>
                <a:cs typeface="ＭＳ Ｐゴシック" pitchFamily="1" charset="-128"/>
              </a:rPr>
              <a:t>smurf</a:t>
            </a:r>
            <a:r>
              <a:rPr lang="en-US" i="1" dirty="0">
                <a:latin typeface="Arial" pitchFamily="1" charset="0"/>
                <a:ea typeface="ＭＳ Ｐゴシック" pitchFamily="1" charset="-128"/>
                <a:cs typeface="ＭＳ Ｐゴシック" pitchFamily="1" charset="-128"/>
              </a:rPr>
              <a:t> </a:t>
            </a:r>
            <a:r>
              <a:rPr lang="en-US" i="0" dirty="0">
                <a:latin typeface="Arial" pitchFamily="1" charset="0"/>
                <a:ea typeface="ＭＳ Ｐゴシック" pitchFamily="1" charset="-128"/>
                <a:cs typeface="ＭＳ Ｐゴシック" pitchFamily="1" charset="-128"/>
              </a:rPr>
              <a:t>DoS program used this mechanism and was</a:t>
            </a:r>
          </a:p>
          <a:p>
            <a:r>
              <a:rPr lang="en-US" dirty="0">
                <a:latin typeface="Arial" pitchFamily="1" charset="0"/>
                <a:ea typeface="ＭＳ Ｐゴシック" pitchFamily="1" charset="-128"/>
                <a:cs typeface="ＭＳ Ｐゴシック" pitchFamily="1" charset="-128"/>
              </a:rPr>
              <a:t>widely popular for some time. Another possibility is to use a suitable UDP service,</a:t>
            </a:r>
          </a:p>
          <a:p>
            <a:r>
              <a:rPr lang="en-US" dirty="0">
                <a:latin typeface="Arial" pitchFamily="1" charset="0"/>
                <a:ea typeface="ＭＳ Ｐゴシック" pitchFamily="1" charset="-128"/>
                <a:cs typeface="ＭＳ Ｐゴシック" pitchFamily="1" charset="-128"/>
              </a:rPr>
              <a:t>such as the echo service. The </a:t>
            </a:r>
            <a:r>
              <a:rPr lang="en-US" i="1" dirty="0" err="1">
                <a:latin typeface="Arial" pitchFamily="1" charset="0"/>
                <a:ea typeface="ＭＳ Ｐゴシック" pitchFamily="1" charset="-128"/>
                <a:cs typeface="ＭＳ Ｐゴシック" pitchFamily="1" charset="-128"/>
              </a:rPr>
              <a:t>fraggle</a:t>
            </a:r>
            <a:r>
              <a:rPr lang="en-US" i="1" dirty="0">
                <a:latin typeface="Arial" pitchFamily="1" charset="0"/>
                <a:ea typeface="ＭＳ Ｐゴシック" pitchFamily="1" charset="-128"/>
                <a:cs typeface="ＭＳ Ｐゴシック" pitchFamily="1" charset="-128"/>
              </a:rPr>
              <a:t> </a:t>
            </a:r>
            <a:r>
              <a:rPr lang="en-US" i="0" dirty="0">
                <a:latin typeface="Arial" pitchFamily="1" charset="0"/>
                <a:ea typeface="ＭＳ Ｐゴシック" pitchFamily="1" charset="-128"/>
                <a:cs typeface="ＭＳ Ｐゴシック" pitchFamily="1" charset="-128"/>
              </a:rPr>
              <a:t>program implemented this variant. Note that</a:t>
            </a:r>
          </a:p>
          <a:p>
            <a:r>
              <a:rPr lang="en-US" dirty="0">
                <a:latin typeface="Arial" pitchFamily="1" charset="0"/>
                <a:ea typeface="ＭＳ Ｐゴシック" pitchFamily="1" charset="-128"/>
                <a:cs typeface="ＭＳ Ｐゴシック" pitchFamily="1" charset="-128"/>
              </a:rPr>
              <a:t>TCP services cannot be used in this type of attack; because they are connection</a:t>
            </a:r>
          </a:p>
          <a:p>
            <a:r>
              <a:rPr lang="en-US" dirty="0">
                <a:latin typeface="Arial" pitchFamily="1" charset="0"/>
                <a:ea typeface="ＭＳ Ｐゴシック" pitchFamily="1" charset="-128"/>
                <a:cs typeface="ＭＳ Ｐゴシック" pitchFamily="1" charset="-128"/>
              </a:rPr>
              <a:t>oriented, they cannot be directed at a broadcast address. Broadcasts are inherently</a:t>
            </a:r>
          </a:p>
          <a:p>
            <a:r>
              <a:rPr lang="en-US" dirty="0">
                <a:latin typeface="Arial" pitchFamily="1" charset="0"/>
                <a:ea typeface="ＭＳ Ｐゴシック" pitchFamily="1" charset="-128"/>
                <a:cs typeface="ＭＳ Ｐゴシック" pitchFamily="1" charset="-128"/>
              </a:rPr>
              <a:t>connectionless.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additional defense against this form of attack is to not allow directed</a:t>
            </a:r>
          </a:p>
          <a:p>
            <a:r>
              <a:rPr lang="en-US" dirty="0">
                <a:latin typeface="Arial" pitchFamily="1" charset="0"/>
                <a:ea typeface="ＭＳ Ｐゴシック" pitchFamily="1" charset="-128"/>
                <a:cs typeface="ＭＳ Ｐゴシック" pitchFamily="1" charset="-128"/>
              </a:rPr>
              <a:t>broadcasts to be routed into a network from outside. Indeed, this is another longstanding</a:t>
            </a:r>
          </a:p>
          <a:p>
            <a:r>
              <a:rPr lang="en-US" dirty="0">
                <a:latin typeface="Arial" pitchFamily="1" charset="0"/>
                <a:ea typeface="ＭＳ Ｐゴシック" pitchFamily="1" charset="-128"/>
                <a:cs typeface="ＭＳ Ｐゴシック" pitchFamily="1" charset="-128"/>
              </a:rPr>
              <a:t>security recommendation, unfortunately about as widely implemented as</a:t>
            </a:r>
          </a:p>
          <a:p>
            <a:r>
              <a:rPr lang="en-US" dirty="0">
                <a:latin typeface="Arial" pitchFamily="1" charset="0"/>
                <a:ea typeface="ＭＳ Ｐゴシック" pitchFamily="1" charset="-128"/>
                <a:cs typeface="ＭＳ Ｐゴシック" pitchFamily="1" charset="-128"/>
              </a:rPr>
              <a:t>that for blocking spoofed source addresses. If these forms of filtering are in place,</a:t>
            </a:r>
          </a:p>
          <a:p>
            <a:r>
              <a:rPr lang="en-US" dirty="0">
                <a:latin typeface="Arial" pitchFamily="1" charset="0"/>
                <a:ea typeface="ＭＳ Ｐゴシック" pitchFamily="1" charset="-128"/>
                <a:cs typeface="ＭＳ Ｐゴシック" pitchFamily="1" charset="-128"/>
              </a:rPr>
              <a:t>these attacks cannot succeed. Another defense is to limit network services like echo</a:t>
            </a:r>
          </a:p>
          <a:p>
            <a:r>
              <a:rPr lang="en-US" dirty="0">
                <a:latin typeface="Arial" pitchFamily="1" charset="0"/>
                <a:ea typeface="ＭＳ Ｐゴシック" pitchFamily="1" charset="-128"/>
                <a:cs typeface="ＭＳ Ｐゴシック" pitchFamily="1" charset="-128"/>
              </a:rPr>
              <a:t>and ping from being accessed from outside an organization. This restricts which</a:t>
            </a:r>
          </a:p>
          <a:p>
            <a:r>
              <a:rPr lang="en-US" dirty="0">
                <a:latin typeface="Arial" pitchFamily="1" charset="0"/>
                <a:ea typeface="ＭＳ Ｐゴシック" pitchFamily="1" charset="-128"/>
                <a:cs typeface="ＭＳ Ｐゴシック" pitchFamily="1" charset="-128"/>
              </a:rPr>
              <a:t>services could be used in these attacks, at a cost in ease of analyzing some legitimate</a:t>
            </a:r>
          </a:p>
          <a:p>
            <a:r>
              <a:rPr lang="en-US" dirty="0">
                <a:latin typeface="Arial" pitchFamily="1" charset="0"/>
                <a:ea typeface="ＭＳ Ｐゴシック" pitchFamily="1" charset="-128"/>
                <a:cs typeface="ＭＳ Ｐゴシック" pitchFamily="1" charset="-128"/>
              </a:rPr>
              <a:t>network problems.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Attackers scan the Internet looking for well-connected networks that do allow</a:t>
            </a:r>
          </a:p>
          <a:p>
            <a:r>
              <a:rPr lang="en-US" dirty="0">
                <a:latin typeface="Arial" pitchFamily="1" charset="0"/>
                <a:ea typeface="ＭＳ Ｐゴシック" pitchFamily="1" charset="-128"/>
                <a:cs typeface="ＭＳ Ｐゴシック" pitchFamily="1" charset="-128"/>
              </a:rPr>
              <a:t>directed broadcasts and that implement suitable services attackers can reflect off.</a:t>
            </a:r>
          </a:p>
          <a:p>
            <a:r>
              <a:rPr lang="en-US" dirty="0">
                <a:latin typeface="Arial" pitchFamily="1" charset="0"/>
                <a:ea typeface="ＭＳ Ｐゴシック" pitchFamily="1" charset="-128"/>
                <a:cs typeface="ＭＳ Ｐゴシック" pitchFamily="1" charset="-128"/>
              </a:rPr>
              <a:t>These lists are traded and used to implement such attacks.</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029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In addition to the DNS reflection attack discussed previously, a further variant of an</a:t>
            </a:r>
          </a:p>
          <a:p>
            <a:r>
              <a:rPr lang="en-US" dirty="0">
                <a:latin typeface="Arial" pitchFamily="1" charset="0"/>
                <a:ea typeface="ＭＳ Ｐゴシック" pitchFamily="1" charset="-128"/>
                <a:cs typeface="ＭＳ Ｐゴシック" pitchFamily="1" charset="-128"/>
              </a:rPr>
              <a:t>amplification attack uses packets directed at a legitimate DNS server as the intermediary</a:t>
            </a:r>
          </a:p>
          <a:p>
            <a:r>
              <a:rPr lang="en-US" dirty="0">
                <a:latin typeface="Arial" pitchFamily="1" charset="0"/>
                <a:ea typeface="ＭＳ Ｐゴシック" pitchFamily="1" charset="-128"/>
                <a:cs typeface="ＭＳ Ｐゴシック" pitchFamily="1" charset="-128"/>
              </a:rPr>
              <a:t>system. Attackers gain attack amplification by exploiting the behavior of the</a:t>
            </a:r>
          </a:p>
          <a:p>
            <a:r>
              <a:rPr lang="en-US" dirty="0">
                <a:latin typeface="Arial" pitchFamily="1" charset="0"/>
                <a:ea typeface="ＭＳ Ｐゴシック" pitchFamily="1" charset="-128"/>
                <a:cs typeface="ＭＳ Ｐゴシック" pitchFamily="1" charset="-128"/>
              </a:rPr>
              <a:t>DNS protocol to convert a small request into a much larger response. This contrasts</a:t>
            </a:r>
          </a:p>
          <a:p>
            <a:r>
              <a:rPr lang="en-US" dirty="0">
                <a:latin typeface="Arial" pitchFamily="1" charset="0"/>
                <a:ea typeface="ＭＳ Ｐゴシック" pitchFamily="1" charset="-128"/>
                <a:cs typeface="ＭＳ Ｐゴシック" pitchFamily="1" charset="-128"/>
              </a:rPr>
              <a:t>with the original amplifier attacks, which use responses from multiple systems to a</a:t>
            </a:r>
          </a:p>
          <a:p>
            <a:r>
              <a:rPr lang="en-US" dirty="0">
                <a:latin typeface="Arial" pitchFamily="1" charset="0"/>
                <a:ea typeface="ＭＳ Ｐゴシック" pitchFamily="1" charset="-128"/>
                <a:cs typeface="ＭＳ Ｐゴシック" pitchFamily="1" charset="-128"/>
              </a:rPr>
              <a:t>single request to gain amplification. Using the classic DNS protocol, a 60-byte UDP</a:t>
            </a:r>
          </a:p>
          <a:p>
            <a:r>
              <a:rPr lang="en-US" dirty="0">
                <a:latin typeface="Arial" pitchFamily="1" charset="0"/>
                <a:ea typeface="ＭＳ Ｐゴシック" pitchFamily="1" charset="-128"/>
                <a:cs typeface="ＭＳ Ｐゴシック" pitchFamily="1" charset="-128"/>
              </a:rPr>
              <a:t>request packet can easily result in a 512-byte UDP response, the maximum traditionally</a:t>
            </a:r>
          </a:p>
          <a:p>
            <a:r>
              <a:rPr lang="en-US" dirty="0">
                <a:latin typeface="Arial" pitchFamily="1" charset="0"/>
                <a:ea typeface="ＭＳ Ｐゴシック" pitchFamily="1" charset="-128"/>
                <a:cs typeface="ＭＳ Ｐゴシック" pitchFamily="1" charset="-128"/>
              </a:rPr>
              <a:t>allowed. All that is needed is a name server with DNS records large enough for</a:t>
            </a:r>
          </a:p>
          <a:p>
            <a:r>
              <a:rPr lang="en-US" dirty="0">
                <a:latin typeface="Arial" pitchFamily="1" charset="0"/>
                <a:ea typeface="ＭＳ Ｐゴシック" pitchFamily="1" charset="-128"/>
                <a:cs typeface="ＭＳ Ｐゴシック" pitchFamily="1" charset="-128"/>
              </a:rPr>
              <a:t>this to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These attacks have been seen for several years. More recently, the DNS</a:t>
            </a:r>
          </a:p>
          <a:p>
            <a:r>
              <a:rPr lang="en-US" dirty="0">
                <a:latin typeface="Arial" pitchFamily="1" charset="0"/>
                <a:ea typeface="ＭＳ Ｐゴシック" pitchFamily="1" charset="-128"/>
                <a:cs typeface="ＭＳ Ｐゴシック" pitchFamily="1" charset="-128"/>
              </a:rPr>
              <a:t>protocol has been extended to allow much larger responses of over 4000 bytes to</a:t>
            </a:r>
          </a:p>
          <a:p>
            <a:r>
              <a:rPr lang="en-US" dirty="0">
                <a:latin typeface="Arial" pitchFamily="1" charset="0"/>
                <a:ea typeface="ＭＳ Ｐゴシック" pitchFamily="1" charset="-128"/>
                <a:cs typeface="ＭＳ Ｐゴシック" pitchFamily="1" charset="-128"/>
              </a:rPr>
              <a:t>support extended DNS features such as IPv6, security, and others. By targeting</a:t>
            </a:r>
          </a:p>
          <a:p>
            <a:r>
              <a:rPr lang="en-US" dirty="0">
                <a:latin typeface="Arial" pitchFamily="1" charset="0"/>
                <a:ea typeface="ＭＳ Ｐゴシック" pitchFamily="1" charset="-128"/>
                <a:cs typeface="ＭＳ Ｐゴシック" pitchFamily="1" charset="-128"/>
              </a:rPr>
              <a:t>servers that support the extended DNS protocol, significantly greater amplification</a:t>
            </a:r>
          </a:p>
          <a:p>
            <a:r>
              <a:rPr lang="en-US" dirty="0">
                <a:latin typeface="Arial" pitchFamily="1" charset="0"/>
                <a:ea typeface="ＭＳ Ｐゴシック" pitchFamily="1" charset="-128"/>
                <a:cs typeface="ＭＳ Ｐゴシック" pitchFamily="1" charset="-128"/>
              </a:rPr>
              <a:t>can be achieved than with the classic DNS protocol.</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attack, a selection of suitable DNS servers with good network connections</a:t>
            </a:r>
          </a:p>
          <a:p>
            <a:r>
              <a:rPr lang="en-US" dirty="0">
                <a:latin typeface="Arial" pitchFamily="1" charset="0"/>
                <a:ea typeface="ＭＳ Ｐゴシック" pitchFamily="1" charset="-128"/>
                <a:cs typeface="ＭＳ Ｐゴシック" pitchFamily="1" charset="-128"/>
              </a:rPr>
              <a:t>are chosen. The attacker creates a series of DNS requests containing</a:t>
            </a:r>
          </a:p>
          <a:p>
            <a:r>
              <a:rPr lang="en-US" dirty="0">
                <a:latin typeface="Arial" pitchFamily="1" charset="0"/>
                <a:ea typeface="ＭＳ Ｐゴシック" pitchFamily="1" charset="-128"/>
                <a:cs typeface="ＭＳ Ｐゴシック" pitchFamily="1" charset="-128"/>
              </a:rPr>
              <a:t>the spoofed source address of the target system. These are directed at a number</a:t>
            </a:r>
          </a:p>
          <a:p>
            <a:r>
              <a:rPr lang="en-US" dirty="0">
                <a:latin typeface="Arial" pitchFamily="1" charset="0"/>
                <a:ea typeface="ＭＳ Ｐゴシック" pitchFamily="1" charset="-128"/>
                <a:cs typeface="ＭＳ Ｐゴシック" pitchFamily="1" charset="-128"/>
              </a:rPr>
              <a:t>of the selected name servers. The servers respond to these requests, sending the</a:t>
            </a:r>
          </a:p>
          <a:p>
            <a:r>
              <a:rPr lang="en-US" dirty="0">
                <a:latin typeface="Arial" pitchFamily="1" charset="0"/>
                <a:ea typeface="ＭＳ Ｐゴシック" pitchFamily="1" charset="-128"/>
                <a:cs typeface="ＭＳ Ｐゴシック" pitchFamily="1" charset="-128"/>
              </a:rPr>
              <a:t>replies to the spoofed source, which appears to them to be the legitimate requesting</a:t>
            </a:r>
          </a:p>
          <a:p>
            <a:r>
              <a:rPr lang="en-US" dirty="0">
                <a:latin typeface="Arial" pitchFamily="1" charset="0"/>
                <a:ea typeface="ＭＳ Ｐゴシック" pitchFamily="1" charset="-128"/>
                <a:cs typeface="ＭＳ Ｐゴシック" pitchFamily="1" charset="-128"/>
              </a:rPr>
              <a:t>system. The target is then flooded with their responses. Because of the amplification</a:t>
            </a:r>
          </a:p>
          <a:p>
            <a:r>
              <a:rPr lang="en-US" dirty="0">
                <a:latin typeface="Arial" pitchFamily="1" charset="0"/>
                <a:ea typeface="ＭＳ Ｐゴシック" pitchFamily="1" charset="-128"/>
                <a:cs typeface="ＭＳ Ｐゴシック" pitchFamily="1" charset="-128"/>
              </a:rPr>
              <a:t>achieved, the attacker need only generate a moderate flow of packets to</a:t>
            </a:r>
          </a:p>
          <a:p>
            <a:r>
              <a:rPr lang="en-US" dirty="0">
                <a:latin typeface="Arial" pitchFamily="1" charset="0"/>
                <a:ea typeface="ＭＳ Ｐゴシック" pitchFamily="1" charset="-128"/>
                <a:cs typeface="ＭＳ Ｐゴシック" pitchFamily="1" charset="-128"/>
              </a:rPr>
              <a:t>cause a larger, amplified flow to flood and overflow the link to the target system.</a:t>
            </a:r>
          </a:p>
          <a:p>
            <a:r>
              <a:rPr lang="en-US" dirty="0">
                <a:latin typeface="Arial" pitchFamily="1" charset="0"/>
                <a:ea typeface="ＭＳ Ｐゴシック" pitchFamily="1" charset="-128"/>
                <a:cs typeface="ＭＳ Ｐゴシック" pitchFamily="1" charset="-128"/>
              </a:rPr>
              <a:t>Intermediate systems will also experience significant loads. By using a number of</a:t>
            </a:r>
          </a:p>
          <a:p>
            <a:r>
              <a:rPr lang="en-US" dirty="0">
                <a:latin typeface="Arial" pitchFamily="1" charset="0"/>
                <a:ea typeface="ＭＳ Ｐゴシック" pitchFamily="1" charset="-128"/>
                <a:cs typeface="ＭＳ Ｐゴシック" pitchFamily="1" charset="-128"/>
              </a:rPr>
              <a:t>high-capacity, well-connected systems, the attacker can ensure that intermediate</a:t>
            </a:r>
          </a:p>
          <a:p>
            <a:r>
              <a:rPr lang="en-US" dirty="0">
                <a:latin typeface="Arial" pitchFamily="1" charset="0"/>
                <a:ea typeface="ＭＳ Ｐゴシック" pitchFamily="1" charset="-128"/>
                <a:cs typeface="ＭＳ Ｐゴシック" pitchFamily="1" charset="-128"/>
              </a:rPr>
              <a:t>systems are not overloaded, allowing the attack to proceed.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further variant of this attack exploits recursive DNS name servers. This is</a:t>
            </a:r>
          </a:p>
          <a:p>
            <a:r>
              <a:rPr lang="en-US" dirty="0">
                <a:latin typeface="Arial" pitchFamily="1" charset="0"/>
                <a:ea typeface="ＭＳ Ｐゴシック" pitchFamily="1" charset="-128"/>
                <a:cs typeface="ＭＳ Ｐゴシック" pitchFamily="1" charset="-128"/>
              </a:rPr>
              <a:t>a basic feature of the DNS protocol that permits a DNS name server to query a</a:t>
            </a:r>
          </a:p>
          <a:p>
            <a:r>
              <a:rPr lang="en-US" dirty="0">
                <a:latin typeface="Arial" pitchFamily="1" charset="0"/>
                <a:ea typeface="ＭＳ Ｐゴシック" pitchFamily="1" charset="-128"/>
                <a:cs typeface="ＭＳ Ｐゴシック" pitchFamily="1" charset="-128"/>
              </a:rPr>
              <a:t>number of other servers to resolve a query for its clients. The intention was that this</a:t>
            </a:r>
          </a:p>
          <a:p>
            <a:r>
              <a:rPr lang="en-US" dirty="0">
                <a:latin typeface="Arial" pitchFamily="1" charset="0"/>
                <a:ea typeface="ＭＳ Ｐゴシック" pitchFamily="1" charset="-128"/>
                <a:cs typeface="ＭＳ Ｐゴシック" pitchFamily="1" charset="-128"/>
              </a:rPr>
              <a:t>feature is used to support local clients only. However, many DNS systems support</a:t>
            </a:r>
          </a:p>
          <a:p>
            <a:r>
              <a:rPr lang="en-US" dirty="0">
                <a:latin typeface="Arial" pitchFamily="1" charset="0"/>
                <a:ea typeface="ＭＳ Ｐゴシック" pitchFamily="1" charset="-128"/>
                <a:cs typeface="ＭＳ Ｐゴシック" pitchFamily="1" charset="-128"/>
              </a:rPr>
              <a:t>recursion by default for any requests. They are known as open recursive DNS servers.</a:t>
            </a:r>
          </a:p>
          <a:p>
            <a:r>
              <a:rPr lang="en-US" dirty="0">
                <a:latin typeface="Arial" pitchFamily="1" charset="0"/>
                <a:ea typeface="ＭＳ Ｐゴシック" pitchFamily="1" charset="-128"/>
                <a:cs typeface="ＭＳ Ｐゴシック" pitchFamily="1" charset="-128"/>
              </a:rPr>
              <a:t>Attackers may exploit such servers for a number of DNS-based attacks, including</a:t>
            </a:r>
          </a:p>
          <a:p>
            <a:r>
              <a:rPr lang="en-US" dirty="0">
                <a:latin typeface="Arial" pitchFamily="1" charset="0"/>
                <a:ea typeface="ＭＳ Ｐゴシック" pitchFamily="1" charset="-128"/>
                <a:cs typeface="ＭＳ Ｐゴシック" pitchFamily="1" charset="-128"/>
              </a:rPr>
              <a:t>the DNS amplification DoS attack. In this variant, the attacker targets a number</a:t>
            </a:r>
          </a:p>
          <a:p>
            <a:r>
              <a:rPr lang="en-US" dirty="0">
                <a:latin typeface="Arial" pitchFamily="1" charset="0"/>
                <a:ea typeface="ＭＳ Ｐゴシック" pitchFamily="1" charset="-128"/>
                <a:cs typeface="ＭＳ Ｐゴシック" pitchFamily="1" charset="-128"/>
              </a:rPr>
              <a:t>of open recursive DNS servers. The name information being used for the attack</a:t>
            </a:r>
          </a:p>
          <a:p>
            <a:r>
              <a:rPr lang="en-US" dirty="0">
                <a:latin typeface="Arial" pitchFamily="1" charset="0"/>
                <a:ea typeface="ＭＳ Ｐゴシック" pitchFamily="1" charset="-128"/>
                <a:cs typeface="ＭＳ Ｐゴシック" pitchFamily="1" charset="-128"/>
              </a:rPr>
              <a:t>need not reside on these servers, but can be sourced from anywhere on the Internet.</a:t>
            </a:r>
          </a:p>
          <a:p>
            <a:r>
              <a:rPr lang="en-US" dirty="0">
                <a:latin typeface="Arial" pitchFamily="1" charset="0"/>
                <a:ea typeface="ＭＳ Ｐゴシック" pitchFamily="1" charset="-128"/>
                <a:cs typeface="ＭＳ Ｐゴシック" pitchFamily="1" charset="-128"/>
              </a:rPr>
              <a:t>The results are directed at the desired target using spoofed source addresses.</a:t>
            </a:r>
          </a:p>
          <a:p>
            <a:endParaRPr lang="en-US" dirty="0">
              <a:latin typeface="Arial" pitchFamily="1"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Like all the reflection-based attacks, the basic defense against these is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 the use of spoofed source addresses. Appropriate configuration of DNS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servers, in particular limiting recursive responses to internal client systems only,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in RFC 5358, can restrict some variants of this attack.</a:t>
            </a:r>
            <a:endParaRPr lang="en-US" dirty="0">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4343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1" charset="0"/>
                <a:ea typeface="ＭＳ Ｐゴシック" pitchFamily="1" charset="-128"/>
                <a:cs typeface="ＭＳ Ｐゴシック" pitchFamily="1" charset="-128"/>
              </a:rPr>
              <a:t>There are a number of steps that can be taken both to limit the consequences of</a:t>
            </a:r>
          </a:p>
          <a:p>
            <a:r>
              <a:rPr lang="en-US" b="0" dirty="0">
                <a:latin typeface="Arial" pitchFamily="1" charset="0"/>
                <a:ea typeface="ＭＳ Ｐゴシック" pitchFamily="1" charset="-128"/>
                <a:cs typeface="ＭＳ Ｐゴシック" pitchFamily="1" charset="-128"/>
              </a:rPr>
              <a:t>being the target of a DoS attack and to limit the chance of your systems being compromised</a:t>
            </a:r>
          </a:p>
          <a:p>
            <a:r>
              <a:rPr lang="en-US" b="0" dirty="0">
                <a:latin typeface="Arial" pitchFamily="1" charset="0"/>
                <a:ea typeface="ＭＳ Ｐゴシック" pitchFamily="1" charset="-128"/>
                <a:cs typeface="ＭＳ Ｐゴシック" pitchFamily="1" charset="-128"/>
              </a:rPr>
              <a:t>and then used to launch DoS attacks. It is important to recognize that</a:t>
            </a:r>
          </a:p>
          <a:p>
            <a:r>
              <a:rPr lang="en-US" b="0" dirty="0">
                <a:latin typeface="Arial" pitchFamily="1" charset="0"/>
                <a:ea typeface="ＭＳ Ｐゴシック" pitchFamily="1" charset="-128"/>
                <a:cs typeface="ＭＳ Ｐゴシック" pitchFamily="1" charset="-128"/>
              </a:rPr>
              <a:t>these attacks cannot be prevented entirely. In particular, if an attacker can direct a</a:t>
            </a:r>
          </a:p>
          <a:p>
            <a:r>
              <a:rPr lang="en-US" b="0" dirty="0">
                <a:latin typeface="Arial" pitchFamily="1" charset="0"/>
                <a:ea typeface="ＭＳ Ｐゴシック" pitchFamily="1" charset="-128"/>
                <a:cs typeface="ＭＳ Ｐゴシック" pitchFamily="1" charset="-128"/>
              </a:rPr>
              <a:t>large enough volume of legitimate traffic to your system, then there is a high chance</a:t>
            </a:r>
          </a:p>
          <a:p>
            <a:r>
              <a:rPr lang="en-US" b="0" dirty="0">
                <a:latin typeface="Arial" pitchFamily="1" charset="0"/>
                <a:ea typeface="ＭＳ Ｐゴシック" pitchFamily="1" charset="-128"/>
                <a:cs typeface="ＭＳ Ｐゴシック" pitchFamily="1" charset="-128"/>
              </a:rPr>
              <a:t>this will overwhelm your system’s network connection, and thus limit legitimate</a:t>
            </a:r>
          </a:p>
          <a:p>
            <a:r>
              <a:rPr lang="en-US" b="0" dirty="0">
                <a:latin typeface="Arial" pitchFamily="1" charset="0"/>
                <a:ea typeface="ＭＳ Ｐゴシック" pitchFamily="1" charset="-128"/>
                <a:cs typeface="ＭＳ Ｐゴシック" pitchFamily="1" charset="-128"/>
              </a:rPr>
              <a:t>traffic requests from other users. Indeed, this sometimes occurs by accident as a</a:t>
            </a:r>
          </a:p>
          <a:p>
            <a:r>
              <a:rPr lang="en-US" b="0" dirty="0">
                <a:latin typeface="Arial" pitchFamily="1" charset="0"/>
                <a:ea typeface="ＭＳ Ｐゴシック" pitchFamily="1" charset="-128"/>
                <a:cs typeface="ＭＳ Ｐゴシック" pitchFamily="1" charset="-128"/>
              </a:rPr>
              <a:t>result of high publicity about a specific site. Classically, a posting to the well-known</a:t>
            </a:r>
          </a:p>
          <a:p>
            <a:r>
              <a:rPr lang="en-US" b="0" dirty="0">
                <a:latin typeface="Arial" pitchFamily="1" charset="0"/>
                <a:ea typeface="ＭＳ Ｐゴシック" pitchFamily="1" charset="-128"/>
                <a:cs typeface="ＭＳ Ｐゴシック" pitchFamily="1" charset="-128"/>
              </a:rPr>
              <a:t>Slashdot news aggregation site often results in overload of the referenced server</a:t>
            </a:r>
          </a:p>
          <a:p>
            <a:r>
              <a:rPr lang="en-US" b="0" dirty="0">
                <a:latin typeface="Arial" pitchFamily="1" charset="0"/>
                <a:ea typeface="ＭＳ Ｐゴシック" pitchFamily="1" charset="-128"/>
                <a:cs typeface="ＭＳ Ｐゴシック" pitchFamily="1" charset="-128"/>
              </a:rPr>
              <a:t>system. Similarly, when popular sporting events like the Olympics or Soccer World</a:t>
            </a:r>
          </a:p>
          <a:p>
            <a:r>
              <a:rPr lang="en-US" b="0" dirty="0">
                <a:latin typeface="Arial" pitchFamily="1" charset="0"/>
                <a:ea typeface="ＭＳ Ｐゴシック" pitchFamily="1" charset="-128"/>
                <a:cs typeface="ＭＳ Ｐゴシック" pitchFamily="1" charset="-128"/>
              </a:rPr>
              <a:t>Cup matches occur, sites reporting on them experience very high traffic levels. This</a:t>
            </a:r>
          </a:p>
          <a:p>
            <a:r>
              <a:rPr lang="en-US" b="0" dirty="0">
                <a:latin typeface="Arial" pitchFamily="1" charset="0"/>
                <a:ea typeface="ＭＳ Ｐゴシック" pitchFamily="1" charset="-128"/>
                <a:cs typeface="ＭＳ Ｐゴシック" pitchFamily="1" charset="-128"/>
              </a:rPr>
              <a:t>has led to the terms </a:t>
            </a:r>
            <a:r>
              <a:rPr lang="en-US" b="0" i="1" dirty="0" err="1">
                <a:latin typeface="Arial" pitchFamily="1" charset="0"/>
                <a:ea typeface="ＭＳ Ｐゴシック" pitchFamily="1" charset="-128"/>
                <a:cs typeface="ＭＳ Ｐゴシック" pitchFamily="1" charset="-128"/>
              </a:rPr>
              <a:t>slashdotted</a:t>
            </a:r>
            <a:r>
              <a:rPr lang="en-US" b="0" i="1" dirty="0">
                <a:latin typeface="Arial" pitchFamily="1" charset="0"/>
                <a:ea typeface="ＭＳ Ｐゴシック" pitchFamily="1" charset="-128"/>
                <a:cs typeface="ＭＳ Ｐゴシック" pitchFamily="1" charset="-128"/>
              </a:rPr>
              <a:t> , flash crowd , or flash event being used to describe</a:t>
            </a:r>
          </a:p>
          <a:p>
            <a:r>
              <a:rPr lang="en-US" b="0" dirty="0">
                <a:latin typeface="Arial" pitchFamily="1" charset="0"/>
                <a:ea typeface="ＭＳ Ｐゴシック" pitchFamily="1" charset="-128"/>
                <a:cs typeface="ＭＳ Ｐゴシック" pitchFamily="1" charset="-128"/>
              </a:rPr>
              <a:t>such occurrences. There is very little that can be done to prevent this type of either</a:t>
            </a:r>
          </a:p>
          <a:p>
            <a:r>
              <a:rPr lang="en-US" b="0" dirty="0">
                <a:latin typeface="Arial" pitchFamily="1" charset="0"/>
                <a:ea typeface="ＭＳ Ｐゴシック" pitchFamily="1" charset="-128"/>
                <a:cs typeface="ＭＳ Ｐゴシック" pitchFamily="1" charset="-128"/>
              </a:rPr>
              <a:t>accidental or deliberate overload without also compromising network performance.</a:t>
            </a:r>
          </a:p>
          <a:p>
            <a:r>
              <a:rPr lang="en-US" b="0" dirty="0">
                <a:latin typeface="Arial" pitchFamily="1" charset="0"/>
                <a:ea typeface="ＭＳ Ｐゴシック" pitchFamily="1" charset="-128"/>
                <a:cs typeface="ＭＳ Ｐゴシック" pitchFamily="1" charset="-128"/>
              </a:rPr>
              <a:t>The provision of significant excess network bandwidth and replicated distributed</a:t>
            </a:r>
          </a:p>
          <a:p>
            <a:r>
              <a:rPr lang="en-US" b="0" dirty="0">
                <a:latin typeface="Arial" pitchFamily="1" charset="0"/>
                <a:ea typeface="ＭＳ Ｐゴシック" pitchFamily="1" charset="-128"/>
                <a:cs typeface="ＭＳ Ｐゴシック" pitchFamily="1" charset="-128"/>
              </a:rPr>
              <a:t>servers is the usual response, particularly when the overload is anticipated. This is</a:t>
            </a:r>
          </a:p>
          <a:p>
            <a:r>
              <a:rPr lang="en-US" b="0" dirty="0">
                <a:latin typeface="Arial" pitchFamily="1" charset="0"/>
                <a:ea typeface="ＭＳ Ｐゴシック" pitchFamily="1" charset="-128"/>
                <a:cs typeface="ＭＳ Ｐゴシック" pitchFamily="1" charset="-128"/>
              </a:rPr>
              <a:t>regularly done for popular sporting sites. However, this response does have a significant</a:t>
            </a:r>
          </a:p>
          <a:p>
            <a:r>
              <a:rPr lang="en-US" b="0" dirty="0">
                <a:latin typeface="Arial" pitchFamily="1" charset="0"/>
                <a:ea typeface="ＭＳ Ｐゴシック" pitchFamily="1" charset="-128"/>
                <a:cs typeface="ＭＳ Ｐゴシック" pitchFamily="1" charset="-128"/>
              </a:rPr>
              <a:t>implementation cost.</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In general, there are four lines of defense against DDoS attacks [PENG07,</a:t>
            </a:r>
          </a:p>
          <a:p>
            <a:r>
              <a:rPr lang="en-US" b="0" dirty="0">
                <a:latin typeface="Arial" pitchFamily="1" charset="0"/>
                <a:ea typeface="ＭＳ Ｐゴシック" pitchFamily="1" charset="-128"/>
                <a:cs typeface="ＭＳ Ｐゴシック" pitchFamily="1" charset="-128"/>
              </a:rPr>
              <a:t>CHAN02]:</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prevention and preemption (before the attack):</a:t>
            </a:r>
            <a:r>
              <a:rPr lang="en-US" b="0" dirty="0">
                <a:latin typeface="Arial" pitchFamily="1" charset="0"/>
                <a:ea typeface="ＭＳ Ｐゴシック" pitchFamily="1" charset="-128"/>
                <a:cs typeface="ＭＳ Ｐゴシック" pitchFamily="1" charset="-128"/>
              </a:rPr>
              <a:t> These mechanisms</a:t>
            </a:r>
          </a:p>
          <a:p>
            <a:r>
              <a:rPr lang="en-US" b="0" dirty="0">
                <a:latin typeface="Arial" pitchFamily="1" charset="0"/>
                <a:ea typeface="ＭＳ Ｐゴシック" pitchFamily="1" charset="-128"/>
                <a:cs typeface="ＭＳ Ｐゴシック" pitchFamily="1" charset="-128"/>
              </a:rPr>
              <a:t>enable the victim to endure attack attempts without denying service to legitimate</a:t>
            </a:r>
          </a:p>
          <a:p>
            <a:r>
              <a:rPr lang="en-US" b="0" dirty="0">
                <a:latin typeface="Arial" pitchFamily="1" charset="0"/>
                <a:ea typeface="ＭＳ Ｐゴシック" pitchFamily="1" charset="-128"/>
                <a:cs typeface="ＭＳ Ｐゴシック" pitchFamily="1" charset="-128"/>
              </a:rPr>
              <a:t>clients. Techniques include enforcing policies for resource consumption</a:t>
            </a:r>
          </a:p>
          <a:p>
            <a:r>
              <a:rPr lang="en-US" b="0" dirty="0">
                <a:latin typeface="Arial" pitchFamily="1" charset="0"/>
                <a:ea typeface="ＭＳ Ｐゴシック" pitchFamily="1" charset="-128"/>
                <a:cs typeface="ＭＳ Ｐゴシック" pitchFamily="1" charset="-128"/>
              </a:rPr>
              <a:t>and providing backup resources available on demand. In addition, prevention</a:t>
            </a:r>
          </a:p>
          <a:p>
            <a:r>
              <a:rPr lang="en-US" b="0" dirty="0">
                <a:latin typeface="Arial" pitchFamily="1" charset="0"/>
                <a:ea typeface="ＭＳ Ｐゴシック" pitchFamily="1" charset="-128"/>
                <a:cs typeface="ＭＳ Ｐゴシック" pitchFamily="1" charset="-128"/>
              </a:rPr>
              <a:t>mechanisms modify systems and protocols on the Internet to reduce the</a:t>
            </a:r>
          </a:p>
          <a:p>
            <a:r>
              <a:rPr lang="en-US" b="0" dirty="0">
                <a:latin typeface="Arial" pitchFamily="1" charset="0"/>
                <a:ea typeface="ＭＳ Ｐゴシック" pitchFamily="1" charset="-128"/>
                <a:cs typeface="ＭＳ Ｐゴシック" pitchFamily="1" charset="-128"/>
              </a:rPr>
              <a:t>possibility of DDoS attacks.</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detection and filtering (during the attack):</a:t>
            </a:r>
            <a:r>
              <a:rPr lang="en-US" b="0" dirty="0">
                <a:latin typeface="Arial" pitchFamily="1" charset="0"/>
                <a:ea typeface="ＭＳ Ｐゴシック" pitchFamily="1" charset="-128"/>
                <a:cs typeface="ＭＳ Ｐゴシック" pitchFamily="1" charset="-128"/>
              </a:rPr>
              <a:t> These mechanisms attempt</a:t>
            </a:r>
          </a:p>
          <a:p>
            <a:r>
              <a:rPr lang="en-US" b="0" dirty="0">
                <a:latin typeface="Arial" pitchFamily="1" charset="0"/>
                <a:ea typeface="ＭＳ Ｐゴシック" pitchFamily="1" charset="-128"/>
                <a:cs typeface="ＭＳ Ｐゴシック" pitchFamily="1" charset="-128"/>
              </a:rPr>
              <a:t>to detect the attack as it begins and respond immediately. This minimizes the</a:t>
            </a:r>
          </a:p>
          <a:p>
            <a:r>
              <a:rPr lang="en-US" b="0" dirty="0">
                <a:latin typeface="Arial" pitchFamily="1" charset="0"/>
                <a:ea typeface="ＭＳ Ｐゴシック" pitchFamily="1" charset="-128"/>
                <a:cs typeface="ＭＳ Ｐゴシック" pitchFamily="1" charset="-128"/>
              </a:rPr>
              <a:t>impact of the attack on the target. Detection involves looking for suspicious</a:t>
            </a:r>
          </a:p>
          <a:p>
            <a:r>
              <a:rPr lang="en-US" b="0" dirty="0">
                <a:latin typeface="Arial" pitchFamily="1" charset="0"/>
                <a:ea typeface="ＭＳ Ｐゴシック" pitchFamily="1" charset="-128"/>
                <a:cs typeface="ＭＳ Ｐゴシック" pitchFamily="1" charset="-128"/>
              </a:rPr>
              <a:t>patterns of behavior. Response involves filtering out packets likely to be part</a:t>
            </a:r>
          </a:p>
          <a:p>
            <a:r>
              <a:rPr lang="en-US" b="0" dirty="0">
                <a:latin typeface="Arial" pitchFamily="1" charset="0"/>
                <a:ea typeface="ＭＳ Ｐゴシック" pitchFamily="1" charset="-128"/>
                <a:cs typeface="ＭＳ Ｐゴシック" pitchFamily="1" charset="-128"/>
              </a:rPr>
              <a:t>of the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source traceback and identification (during and after the attack): </a:t>
            </a:r>
            <a:r>
              <a:rPr lang="en-US" b="0" dirty="0">
                <a:latin typeface="Arial" pitchFamily="1" charset="0"/>
                <a:ea typeface="ＭＳ Ｐゴシック" pitchFamily="1" charset="-128"/>
                <a:cs typeface="ＭＳ Ｐゴシック" pitchFamily="1" charset="-128"/>
              </a:rPr>
              <a:t>This</a:t>
            </a:r>
          </a:p>
          <a:p>
            <a:r>
              <a:rPr lang="en-US" b="0" dirty="0">
                <a:latin typeface="Arial" pitchFamily="1" charset="0"/>
                <a:ea typeface="ＭＳ Ｐゴシック" pitchFamily="1" charset="-128"/>
                <a:cs typeface="ＭＳ Ｐゴシック" pitchFamily="1" charset="-128"/>
              </a:rPr>
              <a:t>is an attempt to identify the source of the attack as a first step in preventing</a:t>
            </a:r>
          </a:p>
          <a:p>
            <a:r>
              <a:rPr lang="en-US" b="0" dirty="0">
                <a:latin typeface="Arial" pitchFamily="1" charset="0"/>
                <a:ea typeface="ＭＳ Ｐゴシック" pitchFamily="1" charset="-128"/>
                <a:cs typeface="ＭＳ Ｐゴシック" pitchFamily="1" charset="-128"/>
              </a:rPr>
              <a:t>future attacks. However, this method typically does not yield results fast</a:t>
            </a:r>
          </a:p>
          <a:p>
            <a:r>
              <a:rPr lang="en-US" b="0" dirty="0">
                <a:latin typeface="Arial" pitchFamily="1" charset="0"/>
                <a:ea typeface="ＭＳ Ｐゴシック" pitchFamily="1" charset="-128"/>
                <a:cs typeface="ＭＳ Ｐゴシック" pitchFamily="1" charset="-128"/>
              </a:rPr>
              <a:t>enough, if at all, to mitigate an ongoing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reaction (after the attack): </a:t>
            </a:r>
            <a:r>
              <a:rPr lang="en-US" b="0" dirty="0">
                <a:latin typeface="Arial" pitchFamily="1" charset="0"/>
                <a:ea typeface="ＭＳ Ｐゴシック" pitchFamily="1" charset="-128"/>
                <a:cs typeface="ＭＳ Ｐゴシック" pitchFamily="1" charset="-128"/>
              </a:rPr>
              <a:t>This is an attempt to eliminate or curtail the</a:t>
            </a:r>
          </a:p>
          <a:p>
            <a:r>
              <a:rPr lang="en-US" b="0" dirty="0">
                <a:latin typeface="Arial" pitchFamily="1" charset="0"/>
                <a:ea typeface="ＭＳ Ｐゴシック" pitchFamily="1" charset="-128"/>
                <a:cs typeface="ＭＳ Ｐゴシック" pitchFamily="1" charset="-128"/>
              </a:rPr>
              <a:t>effects of an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We discuss the first of these lines of defense in this section and consider the</a:t>
            </a:r>
          </a:p>
          <a:p>
            <a:r>
              <a:rPr lang="en-US" b="0" dirty="0">
                <a:latin typeface="Arial" pitchFamily="1" charset="0"/>
                <a:ea typeface="ＭＳ Ｐゴシック" pitchFamily="1" charset="-128"/>
                <a:cs typeface="ＭＳ Ｐゴシック" pitchFamily="1" charset="-128"/>
              </a:rPr>
              <a:t>remaining three in Section 7.7 .</a:t>
            </a:r>
            <a:endParaRPr lang="en-US" b="0"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104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A critical component of many DoS attacks is the use of spoofed source</a:t>
            </a:r>
          </a:p>
          <a:p>
            <a:r>
              <a:rPr lang="en-US" dirty="0">
                <a:latin typeface="Arial" pitchFamily="1" charset="0"/>
                <a:ea typeface="ＭＳ Ｐゴシック" pitchFamily="1" charset="-128"/>
                <a:cs typeface="ＭＳ Ｐゴシック" pitchFamily="1" charset="-128"/>
              </a:rPr>
              <a:t>addresses. These either obscure the originating system of direct and distributed DoS</a:t>
            </a:r>
          </a:p>
          <a:p>
            <a:r>
              <a:rPr lang="en-US" dirty="0">
                <a:latin typeface="Arial" pitchFamily="1" charset="0"/>
                <a:ea typeface="ＭＳ Ｐゴシック" pitchFamily="1" charset="-128"/>
                <a:cs typeface="ＭＳ Ｐゴシック" pitchFamily="1" charset="-128"/>
              </a:rPr>
              <a:t>attacks or are used to direct reflected or amplified traffic to the target system. Hence</a:t>
            </a:r>
          </a:p>
          <a:p>
            <a:r>
              <a:rPr lang="en-US" dirty="0">
                <a:latin typeface="Arial" pitchFamily="1" charset="0"/>
                <a:ea typeface="ＭＳ Ｐゴシック" pitchFamily="1" charset="-128"/>
                <a:cs typeface="ＭＳ Ｐゴシック" pitchFamily="1" charset="-128"/>
              </a:rPr>
              <a:t>one of the fundamental, and longest standing, recommendations for defense against</a:t>
            </a:r>
          </a:p>
          <a:p>
            <a:r>
              <a:rPr lang="en-US" dirty="0">
                <a:latin typeface="Arial" pitchFamily="1" charset="0"/>
                <a:ea typeface="ＭＳ Ｐゴシック" pitchFamily="1" charset="-128"/>
                <a:cs typeface="ＭＳ Ｐゴシック" pitchFamily="1" charset="-128"/>
              </a:rPr>
              <a:t>these attacks is to limit the ability of systems to send packets with spoofed source</a:t>
            </a:r>
          </a:p>
          <a:p>
            <a:r>
              <a:rPr lang="en-US" dirty="0">
                <a:latin typeface="Arial" pitchFamily="1" charset="0"/>
                <a:ea typeface="ＭＳ Ｐゴシック" pitchFamily="1" charset="-128"/>
                <a:cs typeface="ＭＳ Ｐゴシック" pitchFamily="1" charset="-128"/>
              </a:rPr>
              <a:t>addresses. RFC 2827, </a:t>
            </a:r>
            <a:r>
              <a:rPr lang="en-US" i="1" dirty="0">
                <a:latin typeface="Arial" pitchFamily="1" charset="0"/>
                <a:ea typeface="ＭＳ Ｐゴシック" pitchFamily="1" charset="-128"/>
                <a:cs typeface="ＭＳ Ｐゴシック" pitchFamily="1" charset="-128"/>
              </a:rPr>
              <a:t>Network Ingress Filtering: Defeating Denial-of-service attacks</a:t>
            </a:r>
          </a:p>
          <a:p>
            <a:r>
              <a:rPr lang="en-US" i="1" dirty="0">
                <a:latin typeface="Arial" pitchFamily="1" charset="0"/>
                <a:ea typeface="ＭＳ Ｐゴシック" pitchFamily="1" charset="-128"/>
                <a:cs typeface="ＭＳ Ｐゴシック" pitchFamily="1" charset="-128"/>
              </a:rPr>
              <a:t>which employ IP Source Address Spoofing ,</a:t>
            </a:r>
            <a:r>
              <a:rPr lang="en-US" i="1" baseline="0" dirty="0">
                <a:latin typeface="Arial" pitchFamily="1" charset="0"/>
                <a:ea typeface="ＭＳ Ｐゴシック" pitchFamily="1" charset="-128"/>
                <a:cs typeface="ＭＳ Ｐゴシック" pitchFamily="1" charset="-128"/>
              </a:rPr>
              <a:t> </a:t>
            </a:r>
            <a:r>
              <a:rPr lang="en-US" i="1" dirty="0">
                <a:latin typeface="Arial" pitchFamily="1" charset="0"/>
                <a:ea typeface="ＭＳ Ｐゴシック" pitchFamily="1" charset="-128"/>
                <a:cs typeface="ＭＳ Ｐゴシック" pitchFamily="1" charset="-128"/>
              </a:rPr>
              <a:t>directly makes this recommendation, as</a:t>
            </a:r>
          </a:p>
          <a:p>
            <a:r>
              <a:rPr lang="en-US" dirty="0">
                <a:latin typeface="Arial" pitchFamily="1" charset="0"/>
                <a:ea typeface="ＭＳ Ｐゴシック" pitchFamily="1" charset="-128"/>
                <a:cs typeface="ＭＳ Ｐゴシック" pitchFamily="1" charset="-128"/>
              </a:rPr>
              <a:t>do SANS, CERT, and many other organizations concerned with network security.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This filtering needs to be done as close to the source as possible, by routers</a:t>
            </a:r>
          </a:p>
          <a:p>
            <a:r>
              <a:rPr lang="en-US" dirty="0">
                <a:latin typeface="Arial" pitchFamily="1" charset="0"/>
                <a:ea typeface="ＭＳ Ｐゴシック" pitchFamily="1" charset="-128"/>
                <a:cs typeface="ＭＳ Ｐゴシック" pitchFamily="1" charset="-128"/>
              </a:rPr>
              <a:t>or gateways knowing the valid address ranges of incoming packets. Typically this is</a:t>
            </a:r>
          </a:p>
          <a:p>
            <a:r>
              <a:rPr lang="en-US" dirty="0">
                <a:latin typeface="Arial" pitchFamily="1" charset="0"/>
                <a:ea typeface="ＭＳ Ｐゴシック" pitchFamily="1" charset="-128"/>
                <a:cs typeface="ＭＳ Ｐゴシック" pitchFamily="1" charset="-128"/>
              </a:rPr>
              <a:t>the ISP providing the network connection for an organization or home user. An ISP</a:t>
            </a:r>
          </a:p>
          <a:p>
            <a:r>
              <a:rPr lang="en-US" dirty="0">
                <a:latin typeface="Arial" pitchFamily="1" charset="0"/>
                <a:ea typeface="ＭＳ Ｐゴシック" pitchFamily="1" charset="-128"/>
                <a:cs typeface="ＭＳ Ｐゴシック" pitchFamily="1" charset="-128"/>
              </a:rPr>
              <a:t>knows which addresses are allocated to all its customers and hence is best placed to</a:t>
            </a:r>
          </a:p>
          <a:p>
            <a:r>
              <a:rPr lang="en-US" dirty="0">
                <a:latin typeface="Arial" pitchFamily="1" charset="0"/>
                <a:ea typeface="ＭＳ Ｐゴシック" pitchFamily="1" charset="-128"/>
                <a:cs typeface="ＭＳ Ｐゴシック" pitchFamily="1" charset="-128"/>
              </a:rPr>
              <a:t>ensure that valid source addresses are used in all packets from its customers. This</a:t>
            </a:r>
          </a:p>
          <a:p>
            <a:r>
              <a:rPr lang="en-US" dirty="0">
                <a:latin typeface="Arial" pitchFamily="1" charset="0"/>
                <a:ea typeface="ＭＳ Ｐゴシック" pitchFamily="1" charset="-128"/>
                <a:cs typeface="ＭＳ Ｐゴシック" pitchFamily="1" charset="-128"/>
              </a:rPr>
              <a:t>type of filtering can be implemented using explicit access control rules in a router to</a:t>
            </a:r>
          </a:p>
          <a:p>
            <a:r>
              <a:rPr lang="en-US" dirty="0">
                <a:latin typeface="Arial" pitchFamily="1" charset="0"/>
                <a:ea typeface="ＭＳ Ｐゴシック" pitchFamily="1" charset="-128"/>
                <a:cs typeface="ＭＳ Ｐゴシック" pitchFamily="1" charset="-128"/>
              </a:rPr>
              <a:t>ensure that the source address on any customer packet is one allocated to the ISP.</a:t>
            </a:r>
          </a:p>
          <a:p>
            <a:r>
              <a:rPr lang="en-US" dirty="0">
                <a:latin typeface="Arial" pitchFamily="1" charset="0"/>
                <a:ea typeface="ＭＳ Ｐゴシック" pitchFamily="1" charset="-128"/>
                <a:cs typeface="ＭＳ Ｐゴシック" pitchFamily="1" charset="-128"/>
              </a:rPr>
              <a:t>Alternatively, filters may be used to ensure that the path back to the claimed source</a:t>
            </a:r>
          </a:p>
          <a:p>
            <a:r>
              <a:rPr lang="en-US" dirty="0">
                <a:latin typeface="Arial" pitchFamily="1" charset="0"/>
                <a:ea typeface="ＭＳ Ｐゴシック" pitchFamily="1" charset="-128"/>
                <a:cs typeface="ＭＳ Ｐゴシック" pitchFamily="1" charset="-128"/>
              </a:rPr>
              <a:t>address is the one being used by the current packet. For example, this may be done</a:t>
            </a:r>
          </a:p>
          <a:p>
            <a:r>
              <a:rPr lang="en-US" dirty="0">
                <a:latin typeface="Arial" pitchFamily="1" charset="0"/>
                <a:ea typeface="ＭＳ Ｐゴシック" pitchFamily="1" charset="-128"/>
                <a:cs typeface="ＭＳ Ｐゴシック" pitchFamily="1" charset="-128"/>
              </a:rPr>
              <a:t>on Cisco routers using the “</a:t>
            </a:r>
            <a:r>
              <a:rPr lang="en-US" dirty="0" err="1">
                <a:latin typeface="Arial" pitchFamily="1" charset="0"/>
                <a:ea typeface="ＭＳ Ｐゴシック" pitchFamily="1" charset="-128"/>
                <a:cs typeface="ＭＳ Ｐゴシック" pitchFamily="1" charset="-128"/>
              </a:rPr>
              <a:t>ip</a:t>
            </a:r>
            <a:r>
              <a:rPr lang="en-US" dirty="0">
                <a:latin typeface="Arial" pitchFamily="1" charset="0"/>
                <a:ea typeface="ＭＳ Ｐゴシック" pitchFamily="1" charset="-128"/>
                <a:cs typeface="ＭＳ Ｐゴシック" pitchFamily="1" charset="-128"/>
              </a:rPr>
              <a:t> verify unicast reverse-path” command. This latter</a:t>
            </a:r>
          </a:p>
          <a:p>
            <a:r>
              <a:rPr lang="en-US" dirty="0">
                <a:latin typeface="Arial" pitchFamily="1" charset="0"/>
                <a:ea typeface="ＭＳ Ｐゴシック" pitchFamily="1" charset="-128"/>
                <a:cs typeface="ＭＳ Ｐゴシック" pitchFamily="1" charset="-128"/>
              </a:rPr>
              <a:t>approach may not be possible for some ISPs that use a complex, redundant routing</a:t>
            </a:r>
          </a:p>
          <a:p>
            <a:r>
              <a:rPr lang="en-US" dirty="0">
                <a:latin typeface="Arial" pitchFamily="1" charset="0"/>
                <a:ea typeface="ＭＳ Ｐゴシック" pitchFamily="1" charset="-128"/>
                <a:cs typeface="ＭＳ Ｐゴシック" pitchFamily="1" charset="-128"/>
              </a:rPr>
              <a:t>infrastructure. Implementing some form of such a filter ensures that the ISP’s</a:t>
            </a:r>
          </a:p>
          <a:p>
            <a:r>
              <a:rPr lang="en-US" dirty="0">
                <a:latin typeface="Arial" pitchFamily="1" charset="0"/>
                <a:ea typeface="ＭＳ Ｐゴシック" pitchFamily="1" charset="-128"/>
                <a:cs typeface="ＭＳ Ｐゴシック" pitchFamily="1" charset="-128"/>
              </a:rPr>
              <a:t>customers cannot be the source of spoofed packets. Regrettably, despite this being</a:t>
            </a:r>
          </a:p>
          <a:p>
            <a:r>
              <a:rPr lang="en-US" dirty="0">
                <a:latin typeface="Arial" pitchFamily="1" charset="0"/>
                <a:ea typeface="ＭＳ Ｐゴシック" pitchFamily="1" charset="-128"/>
                <a:cs typeface="ＭＳ Ｐゴシック" pitchFamily="1" charset="-128"/>
              </a:rPr>
              <a:t>a well-known recommendation, many ISPs still do not perform this type of filtering.</a:t>
            </a:r>
          </a:p>
          <a:p>
            <a:r>
              <a:rPr lang="en-US" dirty="0">
                <a:latin typeface="Arial" pitchFamily="1" charset="0"/>
                <a:ea typeface="ＭＳ Ｐゴシック" pitchFamily="1" charset="-128"/>
                <a:cs typeface="ＭＳ Ｐゴシック" pitchFamily="1" charset="-128"/>
              </a:rPr>
              <a:t>In particular, those with large numbers of broadband-connected home users are of</a:t>
            </a:r>
          </a:p>
          <a:p>
            <a:r>
              <a:rPr lang="en-US" dirty="0">
                <a:latin typeface="Arial" pitchFamily="1" charset="0"/>
                <a:ea typeface="ＭＳ Ｐゴシック" pitchFamily="1" charset="-128"/>
                <a:cs typeface="ＭＳ Ｐゴシック" pitchFamily="1" charset="-128"/>
              </a:rPr>
              <a:t>major concern. Such systems are often targeted for attack as they are often less well</a:t>
            </a:r>
          </a:p>
          <a:p>
            <a:r>
              <a:rPr lang="en-US" dirty="0">
                <a:latin typeface="Arial" pitchFamily="1" charset="0"/>
                <a:ea typeface="ＭＳ Ｐゴシック" pitchFamily="1" charset="-128"/>
                <a:cs typeface="ＭＳ Ｐゴシック" pitchFamily="1" charset="-128"/>
              </a:rPr>
              <a:t>secured than corporate systems. Once compromised, they are then used as intermediaries</a:t>
            </a:r>
          </a:p>
          <a:p>
            <a:r>
              <a:rPr lang="en-US" dirty="0">
                <a:latin typeface="Arial" pitchFamily="1" charset="0"/>
                <a:ea typeface="ＭＳ Ｐゴシック" pitchFamily="1" charset="-128"/>
                <a:cs typeface="ＭＳ Ｐゴシック" pitchFamily="1" charset="-128"/>
              </a:rPr>
              <a:t>in other attacks, such as DoS attacks. By not implementing </a:t>
            </a:r>
            <a:r>
              <a:rPr lang="en-US" dirty="0" err="1">
                <a:latin typeface="Arial" pitchFamily="1" charset="0"/>
                <a:ea typeface="ＭＳ Ｐゴシック" pitchFamily="1" charset="-128"/>
                <a:cs typeface="ＭＳ Ｐゴシック" pitchFamily="1" charset="-128"/>
              </a:rPr>
              <a:t>antispoofing</a:t>
            </a:r>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filters, ISPs are clearly contributing to this problem. One argument often advanced</a:t>
            </a:r>
          </a:p>
          <a:p>
            <a:r>
              <a:rPr lang="en-US" dirty="0">
                <a:latin typeface="Arial" pitchFamily="1" charset="0"/>
                <a:ea typeface="ＭＳ Ｐゴシック" pitchFamily="1" charset="-128"/>
                <a:cs typeface="ＭＳ Ｐゴシック" pitchFamily="1" charset="-128"/>
              </a:rPr>
              <a:t>for not doing so is the performance impact on their routers. While filtering does</a:t>
            </a:r>
          </a:p>
          <a:p>
            <a:r>
              <a:rPr lang="en-US" dirty="0">
                <a:latin typeface="Arial" pitchFamily="1" charset="0"/>
                <a:ea typeface="ＭＳ Ｐゴシック" pitchFamily="1" charset="-128"/>
                <a:cs typeface="ＭＳ Ｐゴシック" pitchFamily="1" charset="-128"/>
              </a:rPr>
              <a:t>incur a small penalty, so does having to process volumes of attack traffic. Given</a:t>
            </a:r>
          </a:p>
          <a:p>
            <a:r>
              <a:rPr lang="en-US" dirty="0">
                <a:latin typeface="Arial" pitchFamily="1" charset="0"/>
                <a:ea typeface="ＭＳ Ｐゴシック" pitchFamily="1" charset="-128"/>
                <a:cs typeface="ＭＳ Ｐゴシック" pitchFamily="1" charset="-128"/>
              </a:rPr>
              <a:t>the high prevalence of DoS attacks, there is simply no justification for any ISP or</a:t>
            </a:r>
          </a:p>
          <a:p>
            <a:r>
              <a:rPr lang="en-US" dirty="0">
                <a:latin typeface="Arial" pitchFamily="1" charset="0"/>
                <a:ea typeface="ＭＳ Ｐゴシック" pitchFamily="1" charset="-128"/>
                <a:cs typeface="ＭＳ Ｐゴシック" pitchFamily="1" charset="-128"/>
              </a:rPr>
              <a:t>organization not to implement such a basic security recommendation.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Any defenses against flooding attacks need to be located back in the Internet</a:t>
            </a:r>
          </a:p>
          <a:p>
            <a:r>
              <a:rPr lang="en-US" dirty="0">
                <a:latin typeface="Arial" pitchFamily="1" charset="0"/>
                <a:ea typeface="ＭＳ Ｐゴシック" pitchFamily="1" charset="-128"/>
                <a:cs typeface="ＭＳ Ｐゴシック" pitchFamily="1" charset="-128"/>
              </a:rPr>
              <a:t>cloud, not at a target organization’s boundary router, since this is usually located</a:t>
            </a:r>
          </a:p>
          <a:p>
            <a:r>
              <a:rPr lang="en-US" dirty="0">
                <a:latin typeface="Arial" pitchFamily="1" charset="0"/>
                <a:ea typeface="ＭＳ Ｐゴシック" pitchFamily="1" charset="-128"/>
                <a:cs typeface="ＭＳ Ｐゴシック" pitchFamily="1" charset="-128"/>
              </a:rPr>
              <a:t>after the resource being attacked. The filters must be applied to traffic before it</a:t>
            </a:r>
          </a:p>
          <a:p>
            <a:r>
              <a:rPr lang="en-US" dirty="0">
                <a:latin typeface="Arial" pitchFamily="1" charset="0"/>
                <a:ea typeface="ＭＳ Ｐゴシック" pitchFamily="1" charset="-128"/>
                <a:cs typeface="ＭＳ Ｐゴシック" pitchFamily="1" charset="-128"/>
              </a:rPr>
              <a:t>leaves the ISP’s network, or even at the point of entry to their network. While it is</a:t>
            </a:r>
          </a:p>
          <a:p>
            <a:r>
              <a:rPr lang="en-US" dirty="0">
                <a:latin typeface="Arial" pitchFamily="1" charset="0"/>
                <a:ea typeface="ＭＳ Ｐゴシック" pitchFamily="1" charset="-128"/>
                <a:cs typeface="ＭＳ Ｐゴシック" pitchFamily="1" charset="-128"/>
              </a:rPr>
              <a:t>not possible, in general, to identify packets with spoofed source addresses, the use</a:t>
            </a:r>
          </a:p>
          <a:p>
            <a:r>
              <a:rPr lang="en-US" dirty="0">
                <a:latin typeface="Arial" pitchFamily="1" charset="0"/>
                <a:ea typeface="ＭＳ Ｐゴシック" pitchFamily="1" charset="-128"/>
                <a:cs typeface="ＭＳ Ｐゴシック" pitchFamily="1" charset="-128"/>
              </a:rPr>
              <a:t>of a reverse path filter can help identify some such packets where the path from</a:t>
            </a:r>
          </a:p>
          <a:p>
            <a:r>
              <a:rPr lang="en-US" dirty="0">
                <a:latin typeface="Arial" pitchFamily="1" charset="0"/>
                <a:ea typeface="ＭＳ Ｐゴシック" pitchFamily="1" charset="-128"/>
                <a:cs typeface="ＭＳ Ｐゴシック" pitchFamily="1" charset="-128"/>
              </a:rPr>
              <a:t>the ISP to the spoofed address differs to that used by the packet to reach the ISP.</a:t>
            </a:r>
          </a:p>
          <a:p>
            <a:r>
              <a:rPr lang="en-US" dirty="0">
                <a:latin typeface="Arial" pitchFamily="1" charset="0"/>
                <a:ea typeface="ＭＳ Ｐゴシック" pitchFamily="1" charset="-128"/>
                <a:cs typeface="ＭＳ Ｐゴシック" pitchFamily="1" charset="-128"/>
              </a:rPr>
              <a:t>Also, attacks using particular packet types, such as ICMP floods or UDP floods to</a:t>
            </a:r>
          </a:p>
          <a:p>
            <a:r>
              <a:rPr lang="en-US" dirty="0">
                <a:latin typeface="Arial" pitchFamily="1" charset="0"/>
                <a:ea typeface="ＭＳ Ｐゴシック" pitchFamily="1" charset="-128"/>
                <a:cs typeface="ＭＳ Ｐゴシック" pitchFamily="1" charset="-128"/>
              </a:rPr>
              <a:t>diagnostic services, can be throttled by imposing limits on the rate at which these</a:t>
            </a:r>
          </a:p>
          <a:p>
            <a:r>
              <a:rPr lang="en-US" dirty="0">
                <a:latin typeface="Arial" pitchFamily="1" charset="0"/>
                <a:ea typeface="ＭＳ Ｐゴシック" pitchFamily="1" charset="-128"/>
                <a:cs typeface="ＭＳ Ｐゴシック" pitchFamily="1" charset="-128"/>
              </a:rPr>
              <a:t>packets will be accepted. In normal network operation, these should comprise a</a:t>
            </a:r>
          </a:p>
          <a:p>
            <a:r>
              <a:rPr lang="en-US" dirty="0">
                <a:latin typeface="Arial" pitchFamily="1" charset="0"/>
                <a:ea typeface="ＭＳ Ｐゴシック" pitchFamily="1" charset="-128"/>
                <a:cs typeface="ＭＳ Ｐゴシック" pitchFamily="1" charset="-128"/>
              </a:rPr>
              <a:t>relatively small fraction of the overall volume of network traffic. Many routers,</a:t>
            </a:r>
          </a:p>
          <a:p>
            <a:r>
              <a:rPr lang="en-US" dirty="0">
                <a:latin typeface="Arial" pitchFamily="1" charset="0"/>
                <a:ea typeface="ＭＳ Ｐゴシック" pitchFamily="1" charset="-128"/>
                <a:cs typeface="ＭＳ Ｐゴシック" pitchFamily="1" charset="-128"/>
              </a:rPr>
              <a:t>particularly the high-end routers used by ISPs, have the ability to limit packet rates.</a:t>
            </a:r>
          </a:p>
          <a:p>
            <a:r>
              <a:rPr lang="en-US" dirty="0">
                <a:latin typeface="Arial" pitchFamily="1" charset="0"/>
                <a:ea typeface="ＭＳ Ｐゴシック" pitchFamily="1" charset="-128"/>
                <a:cs typeface="ＭＳ Ｐゴシック" pitchFamily="1" charset="-128"/>
              </a:rPr>
              <a:t>Setting appropriate rate limits on these types of packets can help mitigate the effect</a:t>
            </a:r>
          </a:p>
          <a:p>
            <a:r>
              <a:rPr lang="en-US" dirty="0">
                <a:latin typeface="Arial" pitchFamily="1" charset="0"/>
                <a:ea typeface="ＭＳ Ｐゴシック" pitchFamily="1" charset="-128"/>
                <a:cs typeface="ＭＳ Ｐゴシック" pitchFamily="1" charset="-128"/>
              </a:rPr>
              <a:t>of packet floods using them, allowing other types of traffic to flow to the targeted</a:t>
            </a:r>
          </a:p>
          <a:p>
            <a:r>
              <a:rPr lang="en-US" dirty="0">
                <a:latin typeface="Arial" pitchFamily="1" charset="0"/>
                <a:ea typeface="ＭＳ Ｐゴシック" pitchFamily="1" charset="-128"/>
                <a:cs typeface="ＭＳ Ｐゴシック" pitchFamily="1" charset="-128"/>
              </a:rPr>
              <a:t>organization even should an attack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It is possible to specifically defend against the SYN spoofing attack by using a</a:t>
            </a:r>
          </a:p>
          <a:p>
            <a:r>
              <a:rPr lang="en-US" dirty="0">
                <a:latin typeface="Arial" pitchFamily="1" charset="0"/>
                <a:ea typeface="ＭＳ Ｐゴシック" pitchFamily="1" charset="-128"/>
                <a:cs typeface="ＭＳ Ｐゴシック" pitchFamily="1" charset="-128"/>
              </a:rPr>
              <a:t>modified version of the TCP connection handling code. Instead of saving the connection</a:t>
            </a:r>
          </a:p>
          <a:p>
            <a:r>
              <a:rPr lang="en-US" dirty="0">
                <a:latin typeface="Arial" pitchFamily="1" charset="0"/>
                <a:ea typeface="ＭＳ Ｐゴシック" pitchFamily="1" charset="-128"/>
                <a:cs typeface="ＭＳ Ｐゴシック" pitchFamily="1" charset="-128"/>
              </a:rPr>
              <a:t>details on the server, critical information about the requested connection</a:t>
            </a:r>
          </a:p>
          <a:p>
            <a:r>
              <a:rPr lang="en-US" dirty="0">
                <a:latin typeface="Arial" pitchFamily="1" charset="0"/>
                <a:ea typeface="ＭＳ Ｐゴシック" pitchFamily="1" charset="-128"/>
                <a:cs typeface="ＭＳ Ｐゴシック" pitchFamily="1" charset="-128"/>
              </a:rPr>
              <a:t>is cryptographically encoded in a cookie that is sent as the server’s initial sequence</a:t>
            </a:r>
          </a:p>
          <a:p>
            <a:r>
              <a:rPr lang="en-US" dirty="0">
                <a:latin typeface="Arial" pitchFamily="1" charset="0"/>
                <a:ea typeface="ＭＳ Ｐゴシック" pitchFamily="1" charset="-128"/>
                <a:cs typeface="ＭＳ Ｐゴシック" pitchFamily="1" charset="-128"/>
              </a:rPr>
              <a:t>number. This is sent in the SYN-ACK packet from the server back to the client.</a:t>
            </a:r>
          </a:p>
          <a:p>
            <a:r>
              <a:rPr lang="en-US" dirty="0">
                <a:latin typeface="Arial" pitchFamily="1" charset="0"/>
                <a:ea typeface="ＭＳ Ｐゴシック" pitchFamily="1" charset="-128"/>
                <a:cs typeface="ＭＳ Ｐゴシック" pitchFamily="1" charset="-128"/>
              </a:rPr>
              <a:t>When a legitimate client responds with an ACK packet containing the incremented</a:t>
            </a:r>
          </a:p>
          <a:p>
            <a:r>
              <a:rPr lang="en-US" dirty="0">
                <a:latin typeface="Arial" pitchFamily="1" charset="0"/>
                <a:ea typeface="ＭＳ Ｐゴシック" pitchFamily="1" charset="-128"/>
                <a:cs typeface="ＭＳ Ｐゴシック" pitchFamily="1" charset="-128"/>
              </a:rPr>
              <a:t>sequence number cookie, the server is then able to reconstruct the information</a:t>
            </a:r>
          </a:p>
          <a:p>
            <a:r>
              <a:rPr lang="en-US" dirty="0">
                <a:latin typeface="Arial" pitchFamily="1" charset="0"/>
                <a:ea typeface="ＭＳ Ｐゴシック" pitchFamily="1" charset="-128"/>
                <a:cs typeface="ＭＳ Ｐゴシック" pitchFamily="1" charset="-128"/>
              </a:rPr>
              <a:t>about the connection that it normally would have saved in the known TCP connections</a:t>
            </a:r>
          </a:p>
          <a:p>
            <a:r>
              <a:rPr lang="en-US" dirty="0">
                <a:latin typeface="Arial" pitchFamily="1" charset="0"/>
                <a:ea typeface="ＭＳ Ｐゴシック" pitchFamily="1" charset="-128"/>
                <a:cs typeface="ＭＳ Ｐゴシック" pitchFamily="1" charset="-128"/>
              </a:rPr>
              <a:t>table. Typically this technique is only used when the table overflows. It</a:t>
            </a:r>
          </a:p>
          <a:p>
            <a:r>
              <a:rPr lang="en-US" dirty="0">
                <a:latin typeface="Arial" pitchFamily="1" charset="0"/>
                <a:ea typeface="ＭＳ Ｐゴシック" pitchFamily="1" charset="-128"/>
                <a:cs typeface="ＭＳ Ｐゴシック" pitchFamily="1" charset="-128"/>
              </a:rPr>
              <a:t>has the advantage of not consuming any memory resources on the server until the</a:t>
            </a:r>
          </a:p>
          <a:p>
            <a:r>
              <a:rPr lang="en-US" dirty="0">
                <a:latin typeface="Arial" pitchFamily="1" charset="0"/>
                <a:ea typeface="ＭＳ Ｐゴシック" pitchFamily="1" charset="-128"/>
                <a:cs typeface="ＭＳ Ｐゴシック" pitchFamily="1" charset="-128"/>
              </a:rPr>
              <a:t>three-way TCP connection handshake is completed. The server then has greater</a:t>
            </a:r>
          </a:p>
          <a:p>
            <a:r>
              <a:rPr lang="en-US" dirty="0">
                <a:latin typeface="Arial" pitchFamily="1" charset="0"/>
                <a:ea typeface="ＭＳ Ｐゴシック" pitchFamily="1" charset="-128"/>
                <a:cs typeface="ＭＳ Ｐゴシック" pitchFamily="1" charset="-128"/>
              </a:rPr>
              <a:t>confidence that the source address does indeed correspond with a real client that is</a:t>
            </a:r>
          </a:p>
          <a:p>
            <a:r>
              <a:rPr lang="en-US" dirty="0">
                <a:latin typeface="Arial" pitchFamily="1" charset="0"/>
                <a:ea typeface="ＭＳ Ｐゴシック" pitchFamily="1" charset="-128"/>
                <a:cs typeface="ＭＳ Ｐゴシック" pitchFamily="1" charset="-128"/>
              </a:rPr>
              <a:t>interacting with the server.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There are some disadvantages of this technique. It does take computation</a:t>
            </a:r>
          </a:p>
          <a:p>
            <a:r>
              <a:rPr lang="en-US" dirty="0">
                <a:latin typeface="Arial" pitchFamily="1" charset="0"/>
                <a:ea typeface="ＭＳ Ｐゴシック" pitchFamily="1" charset="-128"/>
                <a:cs typeface="ＭＳ Ｐゴシック" pitchFamily="1" charset="-128"/>
              </a:rPr>
              <a:t>resources on the server to calculate the cookie. It also blocks the use of certain TCP</a:t>
            </a:r>
          </a:p>
          <a:p>
            <a:r>
              <a:rPr lang="en-US" dirty="0">
                <a:latin typeface="Arial" pitchFamily="1" charset="0"/>
                <a:ea typeface="ＭＳ Ｐゴシック" pitchFamily="1" charset="-128"/>
                <a:cs typeface="ＭＳ Ｐゴシック" pitchFamily="1" charset="-128"/>
              </a:rPr>
              <a:t>extensions, such as large windows. The request for such an extension is normally</a:t>
            </a:r>
          </a:p>
          <a:p>
            <a:r>
              <a:rPr lang="en-US" dirty="0">
                <a:latin typeface="Arial" pitchFamily="1" charset="0"/>
                <a:ea typeface="ＭＳ Ｐゴシック" pitchFamily="1" charset="-128"/>
                <a:cs typeface="ＭＳ Ｐゴシック" pitchFamily="1" charset="-128"/>
              </a:rPr>
              <a:t>saved by the server, along with other details of the requested connection. However,</a:t>
            </a:r>
          </a:p>
          <a:p>
            <a:r>
              <a:rPr lang="en-US" dirty="0">
                <a:latin typeface="Arial" pitchFamily="1" charset="0"/>
                <a:ea typeface="ＭＳ Ｐゴシック" pitchFamily="1" charset="-128"/>
                <a:cs typeface="ＭＳ Ｐゴシック" pitchFamily="1" charset="-128"/>
              </a:rPr>
              <a:t>this connection information cannot be encoded in the cookie as there is not enough</a:t>
            </a:r>
          </a:p>
          <a:p>
            <a:r>
              <a:rPr lang="en-US" dirty="0">
                <a:latin typeface="Arial" pitchFamily="1" charset="0"/>
                <a:ea typeface="ＭＳ Ｐゴシック" pitchFamily="1" charset="-128"/>
                <a:cs typeface="ＭＳ Ｐゴシック" pitchFamily="1" charset="-128"/>
              </a:rPr>
              <a:t>room to do so. Since the alternative is for the server to reject the connection entirely</a:t>
            </a:r>
          </a:p>
          <a:p>
            <a:r>
              <a:rPr lang="en-US" dirty="0">
                <a:latin typeface="Arial" pitchFamily="1" charset="0"/>
                <a:ea typeface="ＭＳ Ｐゴシック" pitchFamily="1" charset="-128"/>
                <a:cs typeface="ＭＳ Ｐゴシック" pitchFamily="1" charset="-128"/>
              </a:rPr>
              <a:t>as it has no resources left to manage the request, this is still an improvement in</a:t>
            </a:r>
          </a:p>
          <a:p>
            <a:r>
              <a:rPr lang="en-US" dirty="0">
                <a:latin typeface="Arial" pitchFamily="1" charset="0"/>
                <a:ea typeface="ＭＳ Ｐゴシック" pitchFamily="1" charset="-128"/>
                <a:cs typeface="ＭＳ Ｐゴシック" pitchFamily="1" charset="-128"/>
              </a:rPr>
              <a:t>the system’s ability to handle high connection-request loads. This approach was</a:t>
            </a:r>
          </a:p>
          <a:p>
            <a:r>
              <a:rPr lang="en-US" dirty="0">
                <a:latin typeface="Arial" pitchFamily="1" charset="0"/>
                <a:ea typeface="ＭＳ Ｐゴシック" pitchFamily="1" charset="-128"/>
                <a:cs typeface="ＭＳ Ｐゴシック" pitchFamily="1" charset="-128"/>
              </a:rPr>
              <a:t>independently invented by a number of people. The best-known variant is </a:t>
            </a:r>
            <a:r>
              <a:rPr lang="en-US" b="1" dirty="0">
                <a:latin typeface="Arial" pitchFamily="1" charset="0"/>
                <a:ea typeface="ＭＳ Ｐゴシック" pitchFamily="1" charset="-128"/>
                <a:cs typeface="ＭＳ Ｐゴシック" pitchFamily="1" charset="-128"/>
              </a:rPr>
              <a:t>SYN</a:t>
            </a:r>
          </a:p>
          <a:p>
            <a:r>
              <a:rPr lang="en-US" b="1" dirty="0">
                <a:latin typeface="Arial" pitchFamily="1" charset="0"/>
                <a:ea typeface="ＭＳ Ｐゴシック" pitchFamily="1" charset="-128"/>
                <a:cs typeface="ＭＳ Ｐゴシック" pitchFamily="1" charset="-128"/>
              </a:rPr>
              <a:t>Cookies, </a:t>
            </a:r>
            <a:r>
              <a:rPr lang="en-US" dirty="0">
                <a:latin typeface="Arial" pitchFamily="1" charset="0"/>
                <a:ea typeface="ＭＳ Ｐゴシック" pitchFamily="1" charset="-128"/>
                <a:cs typeface="ＭＳ Ｐゴシック" pitchFamily="1" charset="-128"/>
              </a:rPr>
              <a:t>whose principal originator is Daniel Bernstein. It is available in recent</a:t>
            </a:r>
          </a:p>
          <a:p>
            <a:r>
              <a:rPr lang="en-US" dirty="0">
                <a:latin typeface="Arial" pitchFamily="1" charset="0"/>
                <a:ea typeface="ＭＳ Ｐゴシック" pitchFamily="1" charset="-128"/>
                <a:cs typeface="ＭＳ Ｐゴシック" pitchFamily="1" charset="-128"/>
              </a:rPr>
              <a:t>FreeBSD and Linux systems, though it is not enabled by default. A variant of this</a:t>
            </a:r>
          </a:p>
          <a:p>
            <a:r>
              <a:rPr lang="en-US" dirty="0">
                <a:latin typeface="Arial" pitchFamily="1" charset="0"/>
                <a:ea typeface="ＭＳ Ｐゴシック" pitchFamily="1" charset="-128"/>
                <a:cs typeface="ＭＳ Ｐゴシック" pitchFamily="1" charset="-128"/>
              </a:rPr>
              <a:t>technique is also included in Windows 2000, XP, and later. This is used whenever</a:t>
            </a:r>
          </a:p>
          <a:p>
            <a:r>
              <a:rPr lang="en-US" dirty="0">
                <a:latin typeface="Arial" pitchFamily="1" charset="0"/>
                <a:ea typeface="ＭＳ Ｐゴシック" pitchFamily="1" charset="-128"/>
                <a:cs typeface="ＭＳ Ｐゴシック" pitchFamily="1" charset="-128"/>
              </a:rPr>
              <a:t>their TCP connections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Alternatively, the system’s TCP/IP network code can be modified to selectively</a:t>
            </a:r>
          </a:p>
          <a:p>
            <a:r>
              <a:rPr lang="en-US" dirty="0">
                <a:latin typeface="Arial" pitchFamily="1" charset="0"/>
                <a:ea typeface="ＭＳ Ｐゴシック" pitchFamily="1" charset="-128"/>
                <a:cs typeface="ＭＳ Ｐゴシック" pitchFamily="1" charset="-128"/>
              </a:rPr>
              <a:t>drop an entry for an incomplete connection from the TCP connections table</a:t>
            </a:r>
          </a:p>
          <a:p>
            <a:r>
              <a:rPr lang="en-US" dirty="0">
                <a:latin typeface="Arial" pitchFamily="1" charset="0"/>
                <a:ea typeface="ＭＳ Ｐゴシック" pitchFamily="1" charset="-128"/>
                <a:cs typeface="ＭＳ Ｐゴシック" pitchFamily="1" charset="-128"/>
              </a:rPr>
              <a:t>when it overflows, allowing a new connection attempt to proceed. This is known as</a:t>
            </a:r>
          </a:p>
          <a:p>
            <a:r>
              <a:rPr lang="en-US" i="1" dirty="0">
                <a:latin typeface="Arial" pitchFamily="1" charset="0"/>
                <a:ea typeface="ＭＳ Ｐゴシック" pitchFamily="1" charset="-128"/>
                <a:cs typeface="ＭＳ Ｐゴシック" pitchFamily="1" charset="-128"/>
              </a:rPr>
              <a:t>selective drop or random drop </a:t>
            </a:r>
            <a:r>
              <a:rPr lang="en-US" i="0" dirty="0">
                <a:latin typeface="Arial" pitchFamily="1" charset="0"/>
                <a:ea typeface="ＭＳ Ｐゴシック" pitchFamily="1" charset="-128"/>
                <a:cs typeface="ＭＳ Ｐゴシック" pitchFamily="1" charset="-128"/>
              </a:rPr>
              <a:t>. On the assumption that the majority of the entries in</a:t>
            </a:r>
          </a:p>
          <a:p>
            <a:r>
              <a:rPr lang="en-US" dirty="0">
                <a:latin typeface="Arial" pitchFamily="1" charset="0"/>
                <a:ea typeface="ＭＳ Ｐゴシック" pitchFamily="1" charset="-128"/>
                <a:cs typeface="ＭＳ Ｐゴシック" pitchFamily="1" charset="-128"/>
              </a:rPr>
              <a:t>an overflowing table result from the attack, it is more likely that the dropped entry</a:t>
            </a:r>
          </a:p>
          <a:p>
            <a:r>
              <a:rPr lang="en-US" dirty="0">
                <a:latin typeface="Arial" pitchFamily="1" charset="0"/>
                <a:ea typeface="ＭＳ Ｐゴシック" pitchFamily="1" charset="-128"/>
                <a:cs typeface="ＭＳ Ｐゴシック" pitchFamily="1" charset="-128"/>
              </a:rPr>
              <a:t>will correspond to an attack packet. Hence its removal will have no consequence. If</a:t>
            </a:r>
          </a:p>
          <a:p>
            <a:r>
              <a:rPr lang="en-US" dirty="0">
                <a:latin typeface="Arial" pitchFamily="1" charset="0"/>
                <a:ea typeface="ＭＳ Ｐゴシック" pitchFamily="1" charset="-128"/>
                <a:cs typeface="ＭＳ Ｐゴシック" pitchFamily="1" charset="-128"/>
              </a:rPr>
              <a:t>not, then a legitimate connection attempt will fail, and will have to retry. However,</a:t>
            </a:r>
          </a:p>
          <a:p>
            <a:r>
              <a:rPr lang="en-US" dirty="0">
                <a:latin typeface="Arial" pitchFamily="1" charset="0"/>
                <a:ea typeface="ＭＳ Ｐゴシック" pitchFamily="1" charset="-128"/>
                <a:cs typeface="ＭＳ Ｐゴシック" pitchFamily="1" charset="-128"/>
              </a:rPr>
              <a:t>this approach does give new connection attempts a chance of succeeding rather than</a:t>
            </a:r>
          </a:p>
          <a:p>
            <a:r>
              <a:rPr lang="en-US" dirty="0">
                <a:latin typeface="Arial" pitchFamily="1" charset="0"/>
                <a:ea typeface="ＭＳ Ｐゴシック" pitchFamily="1" charset="-128"/>
                <a:cs typeface="ＭＳ Ｐゴシック" pitchFamily="1" charset="-128"/>
              </a:rPr>
              <a:t>being dropped immediately when the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defense against SYN spoofing attacks includes modifying parameters</a:t>
            </a:r>
          </a:p>
          <a:p>
            <a:r>
              <a:rPr lang="en-US" dirty="0">
                <a:latin typeface="Arial" pitchFamily="1" charset="0"/>
                <a:ea typeface="ＭＳ Ｐゴシック" pitchFamily="1" charset="-128"/>
                <a:cs typeface="ＭＳ Ｐゴシック" pitchFamily="1" charset="-128"/>
              </a:rPr>
              <a:t>used in a system’s TCP/IP network code. These include the size of the TCP connections</a:t>
            </a:r>
          </a:p>
          <a:p>
            <a:r>
              <a:rPr lang="en-US" dirty="0">
                <a:latin typeface="Arial" pitchFamily="1" charset="0"/>
                <a:ea typeface="ＭＳ Ｐゴシック" pitchFamily="1" charset="-128"/>
                <a:cs typeface="ＭＳ Ｐゴシック" pitchFamily="1" charset="-128"/>
              </a:rPr>
              <a:t>table and the timeout period used to remove entries from this table when</a:t>
            </a:r>
          </a:p>
          <a:p>
            <a:r>
              <a:rPr lang="en-US" dirty="0">
                <a:latin typeface="Arial" pitchFamily="1" charset="0"/>
                <a:ea typeface="ＭＳ Ｐゴシック" pitchFamily="1" charset="-128"/>
                <a:cs typeface="ＭＳ Ｐゴシック" pitchFamily="1" charset="-128"/>
              </a:rPr>
              <a:t>no response is received. These can be combined with suitable rate limits on the</a:t>
            </a:r>
          </a:p>
          <a:p>
            <a:r>
              <a:rPr lang="en-US" dirty="0">
                <a:latin typeface="Arial" pitchFamily="1" charset="0"/>
                <a:ea typeface="ＭＳ Ｐゴシック" pitchFamily="1" charset="-128"/>
                <a:cs typeface="ＭＳ Ｐゴシック" pitchFamily="1" charset="-128"/>
              </a:rPr>
              <a:t>organization’s network link to manage the maximum allowable rate of connection</a:t>
            </a:r>
          </a:p>
          <a:p>
            <a:r>
              <a:rPr lang="en-US" dirty="0">
                <a:latin typeface="Arial" pitchFamily="1" charset="0"/>
                <a:ea typeface="ＭＳ Ｐゴシック" pitchFamily="1" charset="-128"/>
                <a:cs typeface="ＭＳ Ｐゴシック" pitchFamily="1" charset="-128"/>
              </a:rPr>
              <a:t>requests. None of these changes can prevent these attacks, though they do make the</a:t>
            </a:r>
          </a:p>
          <a:p>
            <a:r>
              <a:rPr lang="en-US" dirty="0">
                <a:latin typeface="Arial" pitchFamily="1" charset="0"/>
                <a:ea typeface="ＭＳ Ｐゴシック" pitchFamily="1" charset="-128"/>
                <a:cs typeface="ＭＳ Ｐゴシック" pitchFamily="1" charset="-128"/>
              </a:rPr>
              <a:t>attacker’s task harder.</a:t>
            </a:r>
          </a:p>
          <a:p>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173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The best defense against broadcast amplification attacks is to block the use of</a:t>
            </a:r>
          </a:p>
          <a:p>
            <a:r>
              <a:rPr lang="en-US" dirty="0">
                <a:latin typeface="Arial" pitchFamily="1" charset="0"/>
                <a:ea typeface="ＭＳ Ｐゴシック" pitchFamily="1" charset="-128"/>
                <a:cs typeface="ＭＳ Ｐゴシック" pitchFamily="1" charset="-128"/>
              </a:rPr>
              <a:t>IP-directed broadcasts. This can be done either by the ISP or by any organization</a:t>
            </a:r>
          </a:p>
          <a:p>
            <a:r>
              <a:rPr lang="en-US" dirty="0">
                <a:latin typeface="Arial" pitchFamily="1" charset="0"/>
                <a:ea typeface="ＭＳ Ｐゴシック" pitchFamily="1" charset="-128"/>
                <a:cs typeface="ＭＳ Ｐゴシック" pitchFamily="1" charset="-128"/>
              </a:rPr>
              <a:t>whose systems could be used as an intermediary. As we noted earlier in this chapter,</a:t>
            </a:r>
          </a:p>
          <a:p>
            <a:r>
              <a:rPr lang="en-US" dirty="0">
                <a:latin typeface="Arial" pitchFamily="1" charset="0"/>
                <a:ea typeface="ＭＳ Ｐゴシック" pitchFamily="1" charset="-128"/>
                <a:cs typeface="ＭＳ Ｐゴシック" pitchFamily="1" charset="-128"/>
              </a:rPr>
              <a:t>this and </a:t>
            </a:r>
            <a:r>
              <a:rPr lang="en-US" dirty="0" err="1">
                <a:latin typeface="Arial" pitchFamily="1" charset="0"/>
                <a:ea typeface="ＭＳ Ｐゴシック" pitchFamily="1" charset="-128"/>
                <a:cs typeface="ＭＳ Ｐゴシック" pitchFamily="1" charset="-128"/>
              </a:rPr>
              <a:t>antispoofing</a:t>
            </a:r>
            <a:r>
              <a:rPr lang="en-US" dirty="0">
                <a:latin typeface="Arial" pitchFamily="1" charset="0"/>
                <a:ea typeface="ＭＳ Ｐゴシック" pitchFamily="1" charset="-128"/>
                <a:cs typeface="ＭＳ Ｐゴシック" pitchFamily="1" charset="-128"/>
              </a:rPr>
              <a:t> filters are long-standing security recommendations that</a:t>
            </a:r>
          </a:p>
          <a:p>
            <a:r>
              <a:rPr lang="en-US" dirty="0">
                <a:latin typeface="Arial" pitchFamily="1" charset="0"/>
                <a:ea typeface="ＭＳ Ｐゴシック" pitchFamily="1" charset="-128"/>
                <a:cs typeface="ＭＳ Ｐゴシック" pitchFamily="1" charset="-128"/>
              </a:rPr>
              <a:t>all organizations should implement. More generally, limiting or blocking traffic to</a:t>
            </a:r>
          </a:p>
          <a:p>
            <a:r>
              <a:rPr lang="en-US" dirty="0">
                <a:latin typeface="Arial" pitchFamily="1" charset="0"/>
                <a:ea typeface="ＭＳ Ｐゴシック" pitchFamily="1" charset="-128"/>
                <a:cs typeface="ＭＳ Ｐゴシック" pitchFamily="1" charset="-128"/>
              </a:rPr>
              <a:t>suspicious services, or combinations of source and destination ports, can restrict the</a:t>
            </a:r>
          </a:p>
          <a:p>
            <a:r>
              <a:rPr lang="en-US" dirty="0">
                <a:latin typeface="Arial" pitchFamily="1" charset="0"/>
                <a:ea typeface="ＭＳ Ｐゴシック" pitchFamily="1" charset="-128"/>
                <a:cs typeface="ＭＳ Ｐゴシック" pitchFamily="1" charset="-128"/>
              </a:rPr>
              <a:t>types of reflection attacks that can be used against an organization.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Defending against attacks on application resources generally requires</a:t>
            </a:r>
          </a:p>
          <a:p>
            <a:r>
              <a:rPr lang="en-US" dirty="0">
                <a:latin typeface="Arial" pitchFamily="1" charset="0"/>
                <a:ea typeface="ＭＳ Ｐゴシック" pitchFamily="1" charset="-128"/>
                <a:cs typeface="ＭＳ Ｐゴシック" pitchFamily="1" charset="-128"/>
              </a:rPr>
              <a:t>modification to the applications targeted, such as Web servers. Defenses may</a:t>
            </a:r>
          </a:p>
          <a:p>
            <a:r>
              <a:rPr lang="en-US" dirty="0">
                <a:latin typeface="Arial" pitchFamily="1" charset="0"/>
                <a:ea typeface="ＭＳ Ｐゴシック" pitchFamily="1" charset="-128"/>
                <a:cs typeface="ＭＳ Ｐゴシック" pitchFamily="1" charset="-128"/>
              </a:rPr>
              <a:t>involve attempts to identify legitimate, generally human initiated, interactions from</a:t>
            </a:r>
          </a:p>
          <a:p>
            <a:r>
              <a:rPr lang="en-US" dirty="0">
                <a:latin typeface="Arial" pitchFamily="1" charset="0"/>
                <a:ea typeface="ＭＳ Ｐゴシック" pitchFamily="1" charset="-128"/>
                <a:cs typeface="ＭＳ Ｐゴシック" pitchFamily="1" charset="-128"/>
              </a:rPr>
              <a:t>automated DoS attacks. These often take the form of a graphical puzzle, a captcha,</a:t>
            </a:r>
          </a:p>
          <a:p>
            <a:r>
              <a:rPr lang="en-US" dirty="0">
                <a:latin typeface="Arial" pitchFamily="1" charset="0"/>
                <a:ea typeface="ＭＳ Ｐゴシック" pitchFamily="1" charset="-128"/>
                <a:cs typeface="ＭＳ Ｐゴシック" pitchFamily="1" charset="-128"/>
              </a:rPr>
              <a:t>which is easy for most humans to solve but difficult to automate. This approach</a:t>
            </a:r>
          </a:p>
          <a:p>
            <a:r>
              <a:rPr lang="en-US" dirty="0">
                <a:latin typeface="Arial" pitchFamily="1" charset="0"/>
                <a:ea typeface="ＭＳ Ｐゴシック" pitchFamily="1" charset="-128"/>
                <a:cs typeface="ＭＳ Ｐゴシック" pitchFamily="1" charset="-128"/>
              </a:rPr>
              <a:t>is used by many of the large portal sites like Hotmail and Yahoo. Alternatively,</a:t>
            </a:r>
          </a:p>
          <a:p>
            <a:r>
              <a:rPr lang="en-US" dirty="0">
                <a:latin typeface="Arial" pitchFamily="1" charset="0"/>
                <a:ea typeface="ＭＳ Ｐゴシック" pitchFamily="1" charset="-128"/>
                <a:cs typeface="ＭＳ Ｐゴシック" pitchFamily="1" charset="-128"/>
              </a:rPr>
              <a:t>applications may limit the rate of some types of interactions in order to continue to</a:t>
            </a:r>
          </a:p>
          <a:p>
            <a:r>
              <a:rPr lang="en-US" dirty="0">
                <a:latin typeface="Arial" pitchFamily="1" charset="0"/>
                <a:ea typeface="ＭＳ Ｐゴシック" pitchFamily="1" charset="-128"/>
                <a:cs typeface="ＭＳ Ｐゴシック" pitchFamily="1" charset="-128"/>
              </a:rPr>
              <a:t>provide some form of service. Some of these alternatives are explored in [KAND05].</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Beyond these direct defenses against DoS attack mechanisms, overall good</a:t>
            </a:r>
          </a:p>
          <a:p>
            <a:r>
              <a:rPr lang="en-US" dirty="0">
                <a:latin typeface="Arial" pitchFamily="1" charset="0"/>
                <a:ea typeface="ＭＳ Ｐゴシック" pitchFamily="1" charset="-128"/>
                <a:cs typeface="ＭＳ Ｐゴシック" pitchFamily="1" charset="-128"/>
              </a:rPr>
              <a:t>system security practices should be maintained. The aim is to ensure that your</a:t>
            </a:r>
          </a:p>
          <a:p>
            <a:r>
              <a:rPr lang="en-US" dirty="0">
                <a:latin typeface="Arial" pitchFamily="1" charset="0"/>
                <a:ea typeface="ＭＳ Ｐゴシック" pitchFamily="1" charset="-128"/>
                <a:cs typeface="ＭＳ Ｐゴシック" pitchFamily="1" charset="-128"/>
              </a:rPr>
              <a:t>systems are not compromised and used as zombie systems. Suitable configuration</a:t>
            </a:r>
          </a:p>
          <a:p>
            <a:r>
              <a:rPr lang="en-US" dirty="0">
                <a:latin typeface="Arial" pitchFamily="1" charset="0"/>
                <a:ea typeface="ＭＳ Ｐゴシック" pitchFamily="1" charset="-128"/>
                <a:cs typeface="ＭＳ Ｐゴシック" pitchFamily="1" charset="-128"/>
              </a:rPr>
              <a:t>and monitoring of high performance, well-connected servers is also needed</a:t>
            </a:r>
          </a:p>
          <a:p>
            <a:r>
              <a:rPr lang="en-US" dirty="0">
                <a:latin typeface="Arial" pitchFamily="1" charset="0"/>
                <a:ea typeface="ＭＳ Ｐゴシック" pitchFamily="1" charset="-128"/>
                <a:cs typeface="ＭＳ Ｐゴシック" pitchFamily="1" charset="-128"/>
              </a:rPr>
              <a:t>to help ensure that they don’t contribute to the problem as potential intermediary</a:t>
            </a:r>
          </a:p>
          <a:p>
            <a:r>
              <a:rPr lang="en-US" dirty="0">
                <a:latin typeface="Arial" pitchFamily="1" charset="0"/>
                <a:ea typeface="ＭＳ Ｐゴシック" pitchFamily="1" charset="-128"/>
                <a:cs typeface="ＭＳ Ｐゴシック" pitchFamily="1" charset="-128"/>
              </a:rPr>
              <a:t>servers.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Lastly, if an organization is dependent on network services, it should consider</a:t>
            </a:r>
          </a:p>
          <a:p>
            <a:r>
              <a:rPr lang="en-US" dirty="0">
                <a:latin typeface="Arial" pitchFamily="1" charset="0"/>
                <a:ea typeface="ＭＳ Ｐゴシック" pitchFamily="1" charset="-128"/>
                <a:cs typeface="ＭＳ Ｐゴシック" pitchFamily="1" charset="-128"/>
              </a:rPr>
              <a:t>mirroring and replicating these servers over multiple sites with multiple network</a:t>
            </a:r>
          </a:p>
          <a:p>
            <a:r>
              <a:rPr lang="en-US" dirty="0">
                <a:latin typeface="Arial" pitchFamily="1" charset="0"/>
                <a:ea typeface="ＭＳ Ｐゴシック" pitchFamily="1" charset="-128"/>
                <a:cs typeface="ＭＳ Ｐゴシック" pitchFamily="1" charset="-128"/>
              </a:rPr>
              <a:t>connections. This is good general practice for high-performance servers, and</a:t>
            </a:r>
          </a:p>
          <a:p>
            <a:r>
              <a:rPr lang="en-US" dirty="0">
                <a:latin typeface="Arial" pitchFamily="1" charset="0"/>
                <a:ea typeface="ＭＳ Ｐゴシック" pitchFamily="1" charset="-128"/>
                <a:cs typeface="ＭＳ Ｐゴシック" pitchFamily="1" charset="-128"/>
              </a:rPr>
              <a:t>provides greater levels of reliability and fault tolerance in general and not just a</a:t>
            </a:r>
          </a:p>
          <a:p>
            <a:r>
              <a:rPr lang="en-US" dirty="0">
                <a:latin typeface="Arial" pitchFamily="1" charset="0"/>
                <a:ea typeface="ＭＳ Ｐゴシック" pitchFamily="1" charset="-128"/>
                <a:cs typeface="ＭＳ Ｐゴシック" pitchFamily="1" charset="-128"/>
              </a:rPr>
              <a:t>response to these types of attack.</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76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To respond successfully to a DoS attack, a good incident response plan is needed.</a:t>
            </a:r>
          </a:p>
          <a:p>
            <a:r>
              <a:rPr lang="en-US" dirty="0">
                <a:latin typeface="Arial" pitchFamily="1" charset="0"/>
                <a:ea typeface="ＭＳ Ｐゴシック" pitchFamily="1" charset="-128"/>
                <a:cs typeface="ＭＳ Ｐゴシック" pitchFamily="1" charset="-128"/>
              </a:rPr>
              <a:t>This must include details of how to contact technical personal for your Internet</a:t>
            </a:r>
          </a:p>
          <a:p>
            <a:r>
              <a:rPr lang="en-US" dirty="0">
                <a:latin typeface="Arial" pitchFamily="1" charset="0"/>
                <a:ea typeface="ＭＳ Ｐゴシック" pitchFamily="1" charset="-128"/>
                <a:cs typeface="ＭＳ Ｐゴシック" pitchFamily="1" charset="-128"/>
              </a:rPr>
              <a:t>service provider(s). This contact must be possible using nonnetworked means, since</a:t>
            </a:r>
          </a:p>
          <a:p>
            <a:r>
              <a:rPr lang="en-US" dirty="0">
                <a:latin typeface="Arial" pitchFamily="1" charset="0"/>
                <a:ea typeface="ＭＳ Ｐゴシック" pitchFamily="1" charset="-128"/>
                <a:cs typeface="ＭＳ Ｐゴシック" pitchFamily="1" charset="-128"/>
              </a:rPr>
              <a:t>when under attack your network connection may well not be usable. DoS attacks,</a:t>
            </a:r>
          </a:p>
          <a:p>
            <a:r>
              <a:rPr lang="en-US" dirty="0">
                <a:latin typeface="Arial" pitchFamily="1" charset="0"/>
                <a:ea typeface="ＭＳ Ｐゴシック" pitchFamily="1" charset="-128"/>
                <a:cs typeface="ＭＳ Ｐゴシック" pitchFamily="1" charset="-128"/>
              </a:rPr>
              <a:t>particularly flooding attacks, can only be filtered upstream of your network connection.</a:t>
            </a:r>
          </a:p>
          <a:p>
            <a:r>
              <a:rPr lang="en-US" dirty="0">
                <a:latin typeface="Arial" pitchFamily="1" charset="0"/>
                <a:ea typeface="ＭＳ Ｐゴシック" pitchFamily="1" charset="-128"/>
                <a:cs typeface="ＭＳ Ｐゴシック" pitchFamily="1" charset="-128"/>
              </a:rPr>
              <a:t>The plan should also contain details of how to respond to the attack. The division</a:t>
            </a:r>
          </a:p>
          <a:p>
            <a:r>
              <a:rPr lang="en-US" dirty="0">
                <a:latin typeface="Arial" pitchFamily="1" charset="0"/>
                <a:ea typeface="ＭＳ Ｐゴシック" pitchFamily="1" charset="-128"/>
                <a:cs typeface="ＭＳ Ｐゴシック" pitchFamily="1" charset="-128"/>
              </a:rPr>
              <a:t>of responsibilities between organizational personnel and the ISP will depend</a:t>
            </a:r>
          </a:p>
          <a:p>
            <a:r>
              <a:rPr lang="en-US" dirty="0">
                <a:latin typeface="Arial" pitchFamily="1" charset="0"/>
                <a:ea typeface="ＭＳ Ｐゴシック" pitchFamily="1" charset="-128"/>
                <a:cs typeface="ＭＳ Ｐゴシック" pitchFamily="1" charset="-128"/>
              </a:rPr>
              <a:t>on the resources available and technical capabilities of the organization.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Within an organization you should have implemented the standard </a:t>
            </a:r>
            <a:r>
              <a:rPr lang="en-US" dirty="0" err="1">
                <a:latin typeface="Arial" pitchFamily="1" charset="0"/>
                <a:ea typeface="ＭＳ Ｐゴシック" pitchFamily="1" charset="-128"/>
                <a:cs typeface="ＭＳ Ｐゴシック" pitchFamily="1" charset="-128"/>
              </a:rPr>
              <a:t>antispoofing</a:t>
            </a:r>
            <a:r>
              <a:rPr lang="en-US" dirty="0">
                <a:latin typeface="Arial" pitchFamily="1" charset="0"/>
                <a:ea typeface="ＭＳ Ｐゴシック" pitchFamily="1" charset="-128"/>
                <a:cs typeface="ＭＳ Ｐゴシック" pitchFamily="1" charset="-128"/>
              </a:rPr>
              <a:t>,</a:t>
            </a:r>
          </a:p>
          <a:p>
            <a:r>
              <a:rPr lang="en-US" dirty="0">
                <a:latin typeface="Arial" pitchFamily="1" charset="0"/>
                <a:ea typeface="ＭＳ Ｐゴシック" pitchFamily="1" charset="-128"/>
                <a:cs typeface="ＭＳ Ｐゴシック" pitchFamily="1" charset="-128"/>
              </a:rPr>
              <a:t>directed broadcast, and rate limiting filters we discuss earlier in this chapter.</a:t>
            </a:r>
          </a:p>
          <a:p>
            <a:r>
              <a:rPr lang="en-US" dirty="0">
                <a:latin typeface="Arial" pitchFamily="1" charset="0"/>
                <a:ea typeface="ＭＳ Ｐゴシック" pitchFamily="1" charset="-128"/>
                <a:cs typeface="ＭＳ Ｐゴシック" pitchFamily="1" charset="-128"/>
              </a:rPr>
              <a:t>Ideally, you should also have some form of automated network monitoring and</a:t>
            </a:r>
          </a:p>
          <a:p>
            <a:r>
              <a:rPr lang="en-US" dirty="0">
                <a:latin typeface="Arial" pitchFamily="1" charset="0"/>
                <a:ea typeface="ＭＳ Ｐゴシック" pitchFamily="1" charset="-128"/>
                <a:cs typeface="ＭＳ Ｐゴシック" pitchFamily="1" charset="-128"/>
              </a:rPr>
              <a:t>intrusion detection system running so personnel will be notified should abnormal</a:t>
            </a:r>
          </a:p>
          <a:p>
            <a:r>
              <a:rPr lang="en-US" dirty="0">
                <a:latin typeface="Arial" pitchFamily="1" charset="0"/>
                <a:ea typeface="ＭＳ Ｐゴシック" pitchFamily="1" charset="-128"/>
                <a:cs typeface="ＭＳ Ｐゴシック" pitchFamily="1" charset="-128"/>
              </a:rPr>
              <a:t>traffic be detected. We discuss such systems in Chapter 8. Research continues as</a:t>
            </a:r>
          </a:p>
          <a:p>
            <a:r>
              <a:rPr lang="en-US" dirty="0">
                <a:latin typeface="Arial" pitchFamily="1" charset="0"/>
                <a:ea typeface="ＭＳ Ｐゴシック" pitchFamily="1" charset="-128"/>
                <a:cs typeface="ＭＳ Ｐゴシック" pitchFamily="1" charset="-128"/>
              </a:rPr>
              <a:t>to how best identify abnormal traffic. It may be on the basis of changes in patterns</a:t>
            </a:r>
          </a:p>
          <a:p>
            <a:r>
              <a:rPr lang="en-US" dirty="0">
                <a:latin typeface="Arial" pitchFamily="1" charset="0"/>
                <a:ea typeface="ＭＳ Ｐゴシック" pitchFamily="1" charset="-128"/>
                <a:cs typeface="ＭＳ Ｐゴシック" pitchFamily="1" charset="-128"/>
              </a:rPr>
              <a:t>of flow information, source addresses, or other traffic characteristics, as [CARL06]</a:t>
            </a:r>
          </a:p>
          <a:p>
            <a:r>
              <a:rPr lang="en-US" dirty="0">
                <a:latin typeface="Arial" pitchFamily="1" charset="0"/>
                <a:ea typeface="ＭＳ Ｐゴシック" pitchFamily="1" charset="-128"/>
                <a:cs typeface="ＭＳ Ｐゴシック" pitchFamily="1" charset="-128"/>
              </a:rPr>
              <a:t>discuss. It is important that an organization knows its normal traffic patterns so it</a:t>
            </a:r>
          </a:p>
          <a:p>
            <a:r>
              <a:rPr lang="en-US" dirty="0">
                <a:latin typeface="Arial" pitchFamily="1" charset="0"/>
                <a:ea typeface="ＭＳ Ｐゴシック" pitchFamily="1" charset="-128"/>
                <a:cs typeface="ＭＳ Ｐゴシック" pitchFamily="1" charset="-128"/>
              </a:rPr>
              <a:t>has a baseline with which to compare abnormal traffic flows. Without such systems</a:t>
            </a:r>
          </a:p>
          <a:p>
            <a:r>
              <a:rPr lang="en-US" dirty="0">
                <a:latin typeface="Arial" pitchFamily="1" charset="0"/>
                <a:ea typeface="ＭＳ Ｐゴシック" pitchFamily="1" charset="-128"/>
                <a:cs typeface="ＭＳ Ｐゴシック" pitchFamily="1" charset="-128"/>
              </a:rPr>
              <a:t>and knowledge, the earliest indication is likely to be a report from users inside or</a:t>
            </a:r>
          </a:p>
          <a:p>
            <a:r>
              <a:rPr lang="en-US" dirty="0">
                <a:latin typeface="Arial" pitchFamily="1" charset="0"/>
                <a:ea typeface="ＭＳ Ｐゴシック" pitchFamily="1" charset="-128"/>
                <a:cs typeface="ＭＳ Ｐゴシック" pitchFamily="1" charset="-128"/>
              </a:rPr>
              <a:t>outside the organization that its network connection has failed. Identifying the reason</a:t>
            </a:r>
          </a:p>
          <a:p>
            <a:r>
              <a:rPr lang="en-US" dirty="0">
                <a:latin typeface="Arial" pitchFamily="1" charset="0"/>
                <a:ea typeface="ＭＳ Ｐゴシック" pitchFamily="1" charset="-128"/>
                <a:cs typeface="ＭＳ Ｐゴシック" pitchFamily="1" charset="-128"/>
              </a:rPr>
              <a:t>for this failure, whether attack, misconfiguration, or hardware or software failure,</a:t>
            </a:r>
          </a:p>
          <a:p>
            <a:r>
              <a:rPr lang="en-US" dirty="0">
                <a:latin typeface="Arial" pitchFamily="1" charset="0"/>
                <a:ea typeface="ＭＳ Ｐゴシック" pitchFamily="1" charset="-128"/>
                <a:cs typeface="ＭＳ Ｐゴシック" pitchFamily="1" charset="-128"/>
              </a:rPr>
              <a:t>can take valuable additional time to identify.</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510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When a DoS attack is detected, the first step is to identify the type of attack</a:t>
            </a:r>
          </a:p>
          <a:p>
            <a:r>
              <a:rPr lang="en-US" dirty="0">
                <a:latin typeface="Arial" pitchFamily="1" charset="0"/>
                <a:ea typeface="ＭＳ Ｐゴシック" pitchFamily="1" charset="-128"/>
                <a:cs typeface="ＭＳ Ｐゴシック" pitchFamily="1" charset="-128"/>
              </a:rPr>
              <a:t>and hence the best approach to defend against it. Typically this involves capturing</a:t>
            </a:r>
          </a:p>
          <a:p>
            <a:r>
              <a:rPr lang="en-US" dirty="0">
                <a:latin typeface="Arial" pitchFamily="1" charset="0"/>
                <a:ea typeface="ＭＳ Ｐゴシック" pitchFamily="1" charset="-128"/>
                <a:cs typeface="ＭＳ Ｐゴシック" pitchFamily="1" charset="-128"/>
              </a:rPr>
              <a:t>packets flowing into the organization and analyzing them, looking for common</a:t>
            </a:r>
          </a:p>
          <a:p>
            <a:r>
              <a:rPr lang="en-US" dirty="0">
                <a:latin typeface="Arial" pitchFamily="1" charset="0"/>
                <a:ea typeface="ＭＳ Ｐゴシック" pitchFamily="1" charset="-128"/>
                <a:cs typeface="ＭＳ Ｐゴシック" pitchFamily="1" charset="-128"/>
              </a:rPr>
              <a:t>attack packet types. This may be done by organizational personnel using suitable</a:t>
            </a:r>
          </a:p>
          <a:p>
            <a:r>
              <a:rPr lang="en-US" dirty="0">
                <a:latin typeface="Arial" pitchFamily="1" charset="0"/>
                <a:ea typeface="ＭＳ Ｐゴシック" pitchFamily="1" charset="-128"/>
                <a:cs typeface="ＭＳ Ｐゴシック" pitchFamily="1" charset="-128"/>
              </a:rPr>
              <a:t>network analysis tools. If the organization lacks the resources and skill to</a:t>
            </a:r>
          </a:p>
          <a:p>
            <a:r>
              <a:rPr lang="en-US" dirty="0">
                <a:latin typeface="Arial" pitchFamily="1" charset="0"/>
                <a:ea typeface="ＭＳ Ｐゴシック" pitchFamily="1" charset="-128"/>
                <a:cs typeface="ＭＳ Ｐゴシック" pitchFamily="1" charset="-128"/>
              </a:rPr>
              <a:t>do this, it will need to have its ISP perform this capture and analysis. From this</a:t>
            </a:r>
          </a:p>
          <a:p>
            <a:r>
              <a:rPr lang="en-US" dirty="0">
                <a:latin typeface="Arial" pitchFamily="1" charset="0"/>
                <a:ea typeface="ＭＳ Ｐゴシック" pitchFamily="1" charset="-128"/>
                <a:cs typeface="ＭＳ Ｐゴシック" pitchFamily="1" charset="-128"/>
              </a:rPr>
              <a:t>analysis the type of attack is identified, and suitable filters are designed to block</a:t>
            </a:r>
          </a:p>
          <a:p>
            <a:r>
              <a:rPr lang="en-US" dirty="0">
                <a:latin typeface="Arial" pitchFamily="1" charset="0"/>
                <a:ea typeface="ＭＳ Ｐゴシック" pitchFamily="1" charset="-128"/>
                <a:cs typeface="ＭＳ Ｐゴシック" pitchFamily="1" charset="-128"/>
              </a:rPr>
              <a:t>the flow of attack packets. These have to be installed by the ISP on its routers. If</a:t>
            </a:r>
          </a:p>
          <a:p>
            <a:r>
              <a:rPr lang="en-US" dirty="0">
                <a:latin typeface="Arial" pitchFamily="1" charset="0"/>
                <a:ea typeface="ＭＳ Ｐゴシック" pitchFamily="1" charset="-128"/>
                <a:cs typeface="ＭＳ Ｐゴシック" pitchFamily="1" charset="-128"/>
              </a:rPr>
              <a:t>the attack targets a bug on a system or application, rather than high traffic volumes,</a:t>
            </a:r>
          </a:p>
          <a:p>
            <a:r>
              <a:rPr lang="en-US" dirty="0">
                <a:latin typeface="Arial" pitchFamily="1" charset="0"/>
                <a:ea typeface="ＭＳ Ｐゴシック" pitchFamily="1" charset="-128"/>
                <a:cs typeface="ＭＳ Ｐゴシック" pitchFamily="1" charset="-128"/>
              </a:rPr>
              <a:t>then this must be identified and steps taken to correct it and prevent future</a:t>
            </a:r>
          </a:p>
          <a:p>
            <a:r>
              <a:rPr lang="en-US" dirty="0">
                <a:latin typeface="Arial" pitchFamily="1" charset="0"/>
                <a:ea typeface="ＭＳ Ｐゴシック" pitchFamily="1" charset="-128"/>
                <a:cs typeface="ＭＳ Ｐゴシック" pitchFamily="1" charset="-128"/>
              </a:rPr>
              <a:t>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organization may also wish to ask its ISP to trace the flow of packets back</a:t>
            </a:r>
          </a:p>
          <a:p>
            <a:r>
              <a:rPr lang="en-US" dirty="0">
                <a:latin typeface="Arial" pitchFamily="1" charset="0"/>
                <a:ea typeface="ＭＳ Ｐゴシック" pitchFamily="1" charset="-128"/>
                <a:cs typeface="ＭＳ Ｐゴシック" pitchFamily="1" charset="-128"/>
              </a:rPr>
              <a:t>in an attempt to identify their source. However, if spoofed source addresses are</a:t>
            </a:r>
          </a:p>
          <a:p>
            <a:r>
              <a:rPr lang="en-US" dirty="0">
                <a:latin typeface="Arial" pitchFamily="1" charset="0"/>
                <a:ea typeface="ＭＳ Ｐゴシック" pitchFamily="1" charset="-128"/>
                <a:cs typeface="ＭＳ Ｐゴシック" pitchFamily="1" charset="-128"/>
              </a:rPr>
              <a:t>used, this can be difficult and time-consuming. Whether this is attempted may well</a:t>
            </a:r>
          </a:p>
          <a:p>
            <a:r>
              <a:rPr lang="en-US" dirty="0">
                <a:latin typeface="Arial" pitchFamily="1" charset="0"/>
                <a:ea typeface="ＭＳ Ｐゴシック" pitchFamily="1" charset="-128"/>
                <a:cs typeface="ＭＳ Ｐゴシック" pitchFamily="1" charset="-128"/>
              </a:rPr>
              <a:t>depend on whether the organization intends to report the attack to the relevant law</a:t>
            </a:r>
          </a:p>
          <a:p>
            <a:r>
              <a:rPr lang="en-US" dirty="0">
                <a:latin typeface="Arial" pitchFamily="1" charset="0"/>
                <a:ea typeface="ＭＳ Ｐゴシック" pitchFamily="1" charset="-128"/>
                <a:cs typeface="ＭＳ Ｐゴシック" pitchFamily="1" charset="-128"/>
              </a:rPr>
              <a:t>enforcement agencies. In such a case, additional evidence must be collected and</a:t>
            </a:r>
          </a:p>
          <a:p>
            <a:r>
              <a:rPr lang="en-US" dirty="0">
                <a:latin typeface="Arial" pitchFamily="1" charset="0"/>
                <a:ea typeface="ＭＳ Ｐゴシック" pitchFamily="1" charset="-128"/>
                <a:cs typeface="ＭＳ Ｐゴシック" pitchFamily="1" charset="-128"/>
              </a:rPr>
              <a:t>actions documented to support any subsequent legal action.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the case of an extended, concerted, flooding attack from a large number of</a:t>
            </a:r>
          </a:p>
          <a:p>
            <a:r>
              <a:rPr lang="en-US" dirty="0">
                <a:latin typeface="Arial" pitchFamily="1" charset="0"/>
                <a:ea typeface="ＭＳ Ｐゴシック" pitchFamily="1" charset="-128"/>
                <a:cs typeface="ＭＳ Ｐゴシック" pitchFamily="1" charset="-128"/>
              </a:rPr>
              <a:t>distributed or reflected systems, it may not be possible to successfully filter enough</a:t>
            </a:r>
          </a:p>
          <a:p>
            <a:r>
              <a:rPr lang="en-US" dirty="0">
                <a:latin typeface="Arial" pitchFamily="1" charset="0"/>
                <a:ea typeface="ＭＳ Ｐゴシック" pitchFamily="1" charset="-128"/>
                <a:cs typeface="ＭＳ Ｐゴシック" pitchFamily="1" charset="-128"/>
              </a:rPr>
              <a:t>of the attack packets to restore network connectivity. In such cases, the organization</a:t>
            </a:r>
          </a:p>
          <a:p>
            <a:r>
              <a:rPr lang="en-US" dirty="0">
                <a:latin typeface="Arial" pitchFamily="1" charset="0"/>
                <a:ea typeface="ＭＳ Ｐゴシック" pitchFamily="1" charset="-128"/>
                <a:cs typeface="ＭＳ Ｐゴシック" pitchFamily="1" charset="-128"/>
              </a:rPr>
              <a:t>needs a contingency strategy either to switch to alternate backup servers or to rapidly</a:t>
            </a:r>
          </a:p>
          <a:p>
            <a:r>
              <a:rPr lang="en-US" dirty="0">
                <a:latin typeface="Arial" pitchFamily="1" charset="0"/>
                <a:ea typeface="ＭＳ Ｐゴシック" pitchFamily="1" charset="-128"/>
                <a:cs typeface="ＭＳ Ｐゴシック" pitchFamily="1" charset="-128"/>
              </a:rPr>
              <a:t>commission new servers at a new site with new addresses, in order to restore</a:t>
            </a:r>
          </a:p>
          <a:p>
            <a:r>
              <a:rPr lang="en-US" dirty="0">
                <a:latin typeface="Arial" pitchFamily="1" charset="0"/>
                <a:ea typeface="ＭＳ Ｐゴシック" pitchFamily="1" charset="-128"/>
                <a:cs typeface="ＭＳ Ｐゴシック" pitchFamily="1" charset="-128"/>
              </a:rPr>
              <a:t>service. Without forward planning to achieve this, the consequence of such an attack</a:t>
            </a:r>
          </a:p>
          <a:p>
            <a:r>
              <a:rPr lang="en-US" dirty="0">
                <a:latin typeface="Arial" pitchFamily="1" charset="0"/>
                <a:ea typeface="ＭＳ Ｐゴシック" pitchFamily="1" charset="-128"/>
                <a:cs typeface="ＭＳ Ｐゴシック" pitchFamily="1" charset="-128"/>
              </a:rPr>
              <a:t>will be extended loss of network connectivity. If the organization depends on this</a:t>
            </a:r>
          </a:p>
          <a:p>
            <a:r>
              <a:rPr lang="en-US" dirty="0">
                <a:latin typeface="Arial" pitchFamily="1" charset="0"/>
                <a:ea typeface="ＭＳ Ｐゴシック" pitchFamily="1" charset="-128"/>
                <a:cs typeface="ＭＳ Ｐゴシック" pitchFamily="1" charset="-128"/>
              </a:rPr>
              <a:t>connection for its function, the consequences on it may be significant.</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Following the immediate response to this specific type of attack, the organization’s</a:t>
            </a:r>
          </a:p>
          <a:p>
            <a:r>
              <a:rPr lang="en-US" dirty="0">
                <a:latin typeface="Arial" pitchFamily="1" charset="0"/>
                <a:ea typeface="ＭＳ Ｐゴシック" pitchFamily="1" charset="-128"/>
                <a:cs typeface="ＭＳ Ｐゴシック" pitchFamily="1" charset="-128"/>
              </a:rPr>
              <a:t>incident response policy may specify further steps that are taken to respond</a:t>
            </a:r>
          </a:p>
          <a:p>
            <a:r>
              <a:rPr lang="en-US" dirty="0">
                <a:latin typeface="Arial" pitchFamily="1" charset="0"/>
                <a:ea typeface="ＭＳ Ｐゴシック" pitchFamily="1" charset="-128"/>
                <a:cs typeface="ＭＳ Ｐゴシック" pitchFamily="1" charset="-128"/>
              </a:rPr>
              <a:t>to contingencies like this. This should certainly include analyzing the attack and</a:t>
            </a:r>
          </a:p>
          <a:p>
            <a:r>
              <a:rPr lang="en-US" dirty="0">
                <a:latin typeface="Arial" pitchFamily="1" charset="0"/>
                <a:ea typeface="ＭＳ Ｐゴシック" pitchFamily="1" charset="-128"/>
                <a:cs typeface="ＭＳ Ｐゴシック" pitchFamily="1" charset="-128"/>
              </a:rPr>
              <a:t>response in order to gain benefit from the experience and to improve future handling.</a:t>
            </a:r>
          </a:p>
          <a:p>
            <a:r>
              <a:rPr lang="en-US" dirty="0">
                <a:latin typeface="Arial" pitchFamily="1" charset="0"/>
                <a:ea typeface="ＭＳ Ｐゴシック" pitchFamily="1" charset="-128"/>
                <a:cs typeface="ＭＳ Ｐゴシック" pitchFamily="1" charset="-128"/>
              </a:rPr>
              <a:t>Ideally the organization’s security can be improved as a result. We discuss all</a:t>
            </a:r>
          </a:p>
          <a:p>
            <a:r>
              <a:rPr lang="en-US" dirty="0">
                <a:latin typeface="Arial" pitchFamily="1" charset="0"/>
                <a:ea typeface="ＭＳ Ｐゴシック" pitchFamily="1" charset="-128"/>
                <a:cs typeface="ＭＳ Ｐゴシック" pitchFamily="1" charset="-128"/>
              </a:rPr>
              <a:t>these aspects of incident response further in Chapter 17 .</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677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06487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Explanation of the components:</a:t>
            </a:r>
          </a:p>
          <a:p>
            <a:pPr marL="171450" indent="-171450">
              <a:buFont typeface="Arial" panose="020B0604020202020204" pitchFamily="34" charset="0"/>
              <a:buChar char="•"/>
            </a:pPr>
            <a:r>
              <a:rPr lang="en-US" dirty="0"/>
              <a:t>Web Browser:  Browser is on the client side, its primary function is to get content from the web server, present the content to the user, interact with the user and get the user inputs</a:t>
            </a:r>
          </a:p>
          <a:p>
            <a:pPr marL="171450" indent="-171450">
              <a:buFont typeface="Arial" panose="020B0604020202020204" pitchFamily="34" charset="0"/>
              <a:buChar char="•"/>
            </a:pPr>
            <a:r>
              <a:rPr lang="en-US" dirty="0"/>
              <a:t>Web Application server: They are responsible for generating and delivering content to the browser. They usually rely on an independent database server for data management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0" dirty="0"/>
              <a:t>Browsers communicate with web servers using the Hypertext Transfer Protocol, while web servers interact with databases using database languages, such as SQL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49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931211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Depending on whether the HTTP request is a GET or POST request, the ways how data are attached are different.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838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8876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Web apps store data in databases and fetch additional data based on given input from database.</a:t>
            </a:r>
          </a:p>
          <a:p>
            <a:pPr marL="171450" indent="-171450">
              <a:buFont typeface="Arial" panose="020B0604020202020204" pitchFamily="34" charset="0"/>
              <a:buChar char="•"/>
            </a:pPr>
            <a:r>
              <a:rPr lang="en-US" sz="2200" dirty="0"/>
              <a:t>3 main methods for PHP programs to interact with a MySQL database:</a:t>
            </a:r>
          </a:p>
          <a:p>
            <a:pPr lvl="2"/>
            <a:r>
              <a:rPr lang="en-US" sz="1400" dirty="0"/>
              <a:t>PHP’s MySQL Extension</a:t>
            </a:r>
          </a:p>
          <a:p>
            <a:pPr lvl="2"/>
            <a:r>
              <a:rPr lang="en-US" sz="1400" dirty="0"/>
              <a:t>PHP’s </a:t>
            </a:r>
            <a:r>
              <a:rPr lang="en-US" sz="1400" dirty="0" err="1"/>
              <a:t>MySQLi</a:t>
            </a:r>
            <a:r>
              <a:rPr lang="en-US" sz="1400" dirty="0"/>
              <a:t> Extension [commonly used]</a:t>
            </a:r>
          </a:p>
          <a:p>
            <a:pPr lvl="2"/>
            <a:r>
              <a:rPr lang="en-US" sz="1400" dirty="0"/>
              <a:t>PHP Data Objects</a:t>
            </a:r>
          </a:p>
          <a:p>
            <a:pPr marL="171450" indent="-171450">
              <a:buFont typeface="Arial" panose="020B0604020202020204" pitchFamily="34" charset="0"/>
              <a:buChar char="•"/>
            </a:pPr>
            <a:r>
              <a:rPr lang="en-US" dirty="0" err="1"/>
              <a:t>MySQLi</a:t>
            </a:r>
            <a:r>
              <a:rPr lang="en-US" dirty="0"/>
              <a:t> extension allows PHP programs to access the functionality provided by MySQL 4.1 and above.</a:t>
            </a:r>
          </a:p>
          <a:p>
            <a:pPr marL="171450" indent="-171450">
              <a:buFont typeface="Arial" panose="020B0604020202020204" pitchFamily="34" charset="0"/>
              <a:buChar char="•"/>
            </a:pPr>
            <a:r>
              <a:rPr lang="en-US" dirty="0"/>
              <a:t>4 arguments of </a:t>
            </a:r>
            <a:r>
              <a:rPr lang="en-US" dirty="0" err="1"/>
              <a:t>mysqli</a:t>
            </a:r>
            <a:r>
              <a:rPr lang="en-US" dirty="0"/>
              <a:t>: hostname of database server, login name, password and the database name.</a:t>
            </a:r>
          </a:p>
          <a:p>
            <a:pPr marL="171450" indent="-171450">
              <a:buFont typeface="Arial" panose="020B0604020202020204" pitchFamily="34" charset="0"/>
              <a:buChar char="•"/>
            </a:pPr>
            <a:r>
              <a:rPr lang="en-US" dirty="0"/>
              <a:t>The hostname depends on where the database is run. If on same machine as the web app server then we use “localhost”.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35445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shows how query string is constructed, executed, and how the queried results are obtained.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typed in form, eventually become part of the SQL string executed by database.</a:t>
            </a:r>
          </a:p>
          <a:p>
            <a:pPr marL="171450" indent="-171450">
              <a:buFont typeface="Arial" panose="020B0604020202020204" pitchFamily="34" charset="0"/>
              <a:buChar char="•"/>
            </a:pPr>
            <a:r>
              <a:rPr lang="en-US" dirty="0"/>
              <a:t>Even though user doesn’t directly interact with the database, there does exists a channel between the user and the database.</a:t>
            </a:r>
          </a:p>
          <a:p>
            <a:pPr marL="171450" indent="-171450">
              <a:buFont typeface="Arial" panose="020B0604020202020204" pitchFamily="34" charset="0"/>
              <a:buChar char="•"/>
            </a:pPr>
            <a:r>
              <a:rPr lang="en-US" dirty="0"/>
              <a:t>If not protected properly, user may be able to launch attacks on the database through channel.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513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understand possible attacks, we consider the abstract version of the web app creates a SQL statement template and a user needs to fill in the blanks inside the rectangle area. </a:t>
            </a:r>
          </a:p>
          <a:p>
            <a:pPr marL="171450" indent="-171450">
              <a:buFont typeface="Arial" panose="020B0604020202020204" pitchFamily="34" charset="0"/>
              <a:buChar char="•"/>
            </a:pPr>
            <a:r>
              <a:rPr lang="en-US" dirty="0"/>
              <a:t>The attack demonstrated shows the user taking help of some special characters to change the meaning of the SQL statement.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48659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8219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previous section, we launch attacks using forms.  Here we see how to perform those attacks using command-line tools.</a:t>
            </a:r>
          </a:p>
          <a:p>
            <a:pPr marL="171450" indent="-171450">
              <a:buFont typeface="Arial" panose="020B0604020202020204" pitchFamily="34" charset="0"/>
              <a:buChar char="•"/>
            </a:pPr>
            <a:r>
              <a:rPr lang="en-US" sz="1200" dirty="0" err="1"/>
              <a:t>cURL</a:t>
            </a:r>
            <a:r>
              <a:rPr lang="en-US" sz="1200" dirty="0"/>
              <a:t>- widely used command-line tool for sending data over a number of network protocols, including HTTP and HTTPS.</a:t>
            </a:r>
          </a:p>
          <a:p>
            <a:pPr marL="171450" indent="-171450">
              <a:buFont typeface="Arial" panose="020B0604020202020204" pitchFamily="34" charset="0"/>
              <a:buChar char="•"/>
            </a:pPr>
            <a:r>
              <a:rPr lang="en-US" dirty="0"/>
              <a:t>URL syntax also uses some special characters so if the special characters attached to data is not encoded, it will be </a:t>
            </a:r>
            <a:r>
              <a:rPr lang="en-US" dirty="0" err="1"/>
              <a:t>mis</a:t>
            </a:r>
            <a:r>
              <a:rPr lang="en-US" dirty="0"/>
              <a:t>-interpreted.</a:t>
            </a:r>
          </a:p>
          <a:p>
            <a:pPr marL="171450" indent="-171450">
              <a:buFont typeface="Arial" panose="020B0604020202020204" pitchFamily="34" charset="0"/>
              <a:buChar char="•"/>
            </a:pPr>
            <a:r>
              <a:rPr lang="en-US" dirty="0"/>
              <a:t>Encoding for space is %20</a:t>
            </a:r>
          </a:p>
          <a:p>
            <a:pPr marL="171450" indent="-171450">
              <a:buFont typeface="Arial" panose="020B0604020202020204" pitchFamily="34" charset="0"/>
              <a:buChar char="•"/>
            </a:pPr>
            <a:r>
              <a:rPr lang="en-US" dirty="0"/>
              <a:t>Encoding for # is %23 </a:t>
            </a:r>
          </a:p>
          <a:p>
            <a:pPr marL="171450" indent="-171450">
              <a:buFont typeface="Arial" panose="020B0604020202020204" pitchFamily="34" charset="0"/>
              <a:buChar char="•"/>
            </a:pPr>
            <a:r>
              <a:rPr lang="en-US" dirty="0"/>
              <a:t>Encoding for apostrophe is %27</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98203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1683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User inputs are used to construct the SQL statement, hence there is a SQL injection vulnerability.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 single UPDATE statement can set multiple attribute of a matching record, if a list of attributes, separated by commas, is given to the SET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SQL statement in </a:t>
            </a:r>
            <a:r>
              <a:rPr lang="en-US" sz="1200" dirty="0" err="1"/>
              <a:t>changepassword.php</a:t>
            </a:r>
            <a:r>
              <a:rPr lang="en-US" sz="1200" dirty="0"/>
              <a:t> is meant to set only one attribute, the password attribute.</a:t>
            </a:r>
          </a:p>
          <a:p>
            <a:pPr marL="171450" indent="-171450">
              <a:buFont typeface="Arial" panose="020B0604020202020204" pitchFamily="34" charset="0"/>
              <a:buChar char="•"/>
            </a:pPr>
            <a:r>
              <a:rPr lang="en-US" sz="1200" dirty="0"/>
              <a:t>The intention of the PHP script is to change the password attribute. Due to SQL injection vulnerability, attackers can make changes to other attributes (here, salary).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9680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68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While loop is a connection queue – waits if no connections, and then if they arrive, they are processed one by one</a:t>
            </a:r>
          </a:p>
          <a:p>
            <a:pPr marL="0" lvl="0" indent="0">
              <a:spcBef>
                <a:spcPts val="0"/>
              </a:spcBef>
              <a:buNone/>
            </a:pPr>
            <a:r>
              <a:rPr lang="en-US" dirty="0"/>
              <a:t>Parent closes connection socket but delete from file descriptor table – then go back to while loop again </a:t>
            </a:r>
            <a:endParaRPr dirty="0"/>
          </a:p>
        </p:txBody>
      </p:sp>
    </p:spTree>
    <p:extLst>
      <p:ext uri="{BB962C8B-B14F-4D97-AF65-F5344CB8AC3E}">
        <p14:creationId xmlns:p14="http://schemas.microsoft.com/office/powerpoint/2010/main" val="35105107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sake of security, we should avoid using the $</a:t>
            </a:r>
            <a:r>
              <a:rPr lang="en-US" dirty="0" err="1"/>
              <a:t>mysqli</a:t>
            </a:r>
            <a:r>
              <a:rPr lang="en-US" dirty="0"/>
              <a:t>-&gt;</a:t>
            </a:r>
            <a:r>
              <a:rPr lang="en-US" dirty="0" err="1"/>
              <a:t>multi_query</a:t>
            </a:r>
            <a:r>
              <a:rPr lang="en-US" dirty="0"/>
              <a:t>() API in codes, especially if the SQL statement string contains untrusted data.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24126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53979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51199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Characters that have special meaning in SQL statement and can be encoded, includes:</a:t>
            </a:r>
          </a:p>
          <a:p>
            <a:pPr marL="628650" lvl="1" indent="-171450">
              <a:buFont typeface="Arial" panose="020B0604020202020204" pitchFamily="34" charset="0"/>
              <a:buChar char="•"/>
            </a:pPr>
            <a:r>
              <a:rPr lang="en-US" dirty="0"/>
              <a:t>NULL (ASCII 0), carriage return (\r), newline (\n), backspace (\b), </a:t>
            </a:r>
            <a:r>
              <a:rPr lang="en-US" dirty="0" err="1"/>
              <a:t>etc</a:t>
            </a:r>
            <a:endParaRPr lang="en-US" dirty="0"/>
          </a:p>
          <a:p>
            <a:pPr marL="171450" lvl="0" indent="-171450">
              <a:buFont typeface="Arial" panose="020B0604020202020204" pitchFamily="34" charset="0"/>
              <a:buChar char="•"/>
            </a:pPr>
            <a:r>
              <a:rPr lang="en-US" dirty="0"/>
              <a:t>The filtering or escaping approach doesn’t address the fundamental cause of the problem.</a:t>
            </a:r>
          </a:p>
          <a:p>
            <a:pPr marL="171450" lvl="0" indent="-171450">
              <a:buFont typeface="Arial" panose="020B0604020202020204" pitchFamily="34" charset="0"/>
              <a:buChar char="•"/>
            </a:pPr>
            <a:r>
              <a:rPr lang="en-US" dirty="0"/>
              <a:t>Data and code are still mixed together.</a:t>
            </a:r>
          </a:p>
          <a:p>
            <a:pPr marL="171450" lvl="0" indent="-171450">
              <a:buFont typeface="Arial" panose="020B0604020202020204" pitchFamily="34" charset="0"/>
              <a:buChar char="•"/>
            </a:pPr>
            <a:r>
              <a:rPr lang="en-US" dirty="0"/>
              <a:t>The approach makes code more secure.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1237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Countermeasure for attack on system(); use </a:t>
            </a:r>
            <a:r>
              <a:rPr lang="en-US" dirty="0" err="1"/>
              <a:t>execve</a:t>
            </a:r>
            <a:r>
              <a:rPr lang="en-US" dirty="0"/>
              <a:t>(). It takes the command name and data separately, using separate arguments.</a:t>
            </a:r>
          </a:p>
          <a:p>
            <a:pPr marL="171450" indent="-171450">
              <a:buFont typeface="Arial" panose="020B0604020202020204" pitchFamily="34" charset="0"/>
              <a:buChar char="•"/>
            </a:pPr>
            <a:r>
              <a:rPr lang="en-US" dirty="0"/>
              <a:t>Prepared statements not developed for security purpose but an ideal candidate for countermeasure against SQL injection attacks since it separates data and code.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30322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Lines 1 and 2 : Preparing SQL statement</a:t>
            </a:r>
          </a:p>
          <a:p>
            <a:pPr marL="171450" indent="-171450">
              <a:buFont typeface="Arial" panose="020B0604020202020204" pitchFamily="34" charset="0"/>
              <a:buChar char="•"/>
            </a:pPr>
            <a:r>
              <a:rPr lang="en-US" dirty="0"/>
              <a:t>Line 3 : Binding Data</a:t>
            </a:r>
          </a:p>
          <a:p>
            <a:pPr marL="171450" indent="-171450">
              <a:buFont typeface="Arial" panose="020B0604020202020204" pitchFamily="34" charset="0"/>
              <a:buChar char="•"/>
            </a:pPr>
            <a:r>
              <a:rPr lang="en-US" dirty="0"/>
              <a:t>Line 4, 5 and 6 : Execution and Retrieving results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21108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57319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554976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err="1"/>
              <a:t>Samy</a:t>
            </a:r>
            <a:r>
              <a:rPr lang="en-US" dirty="0"/>
              <a:t> is put on friend list and then put a statement in your profile “</a:t>
            </a:r>
            <a:r>
              <a:rPr lang="en-US" dirty="0" err="1"/>
              <a:t>Samy</a:t>
            </a:r>
            <a:r>
              <a:rPr lang="en-US" dirty="0"/>
              <a:t> is my hero”. If attacked, you carry his code and then others who visit carry the code further – so quickly spreads</a:t>
            </a:r>
          </a:p>
          <a:p>
            <a:pPr marL="0" lvl="0" indent="0">
              <a:spcBef>
                <a:spcPts val="0"/>
              </a:spcBef>
              <a:buNone/>
            </a:pPr>
            <a:r>
              <a:rPr lang="en-US" dirty="0"/>
              <a:t>Lab uses a social network site that has a container – </a:t>
            </a:r>
            <a:r>
              <a:rPr lang="en-US" dirty="0" err="1"/>
              <a:t>Elgg</a:t>
            </a:r>
            <a:r>
              <a:rPr lang="en-US" dirty="0"/>
              <a:t> with countermeasures commented out [Target: seed-</a:t>
            </a:r>
            <a:r>
              <a:rPr lang="en-US" dirty="0" err="1"/>
              <a:t>server.com</a:t>
            </a:r>
            <a:r>
              <a:rPr lang="en-US" dirty="0"/>
              <a:t>]</a:t>
            </a:r>
            <a:endParaRPr dirty="0"/>
          </a:p>
        </p:txBody>
      </p:sp>
    </p:spTree>
    <p:extLst>
      <p:ext uri="{BB962C8B-B14F-4D97-AF65-F5344CB8AC3E}">
        <p14:creationId xmlns:p14="http://schemas.microsoft.com/office/powerpoint/2010/main" val="15036817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279451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Timing 200ms to fill the send buffer – max size of a packet you can send to Layer 2</a:t>
            </a:r>
            <a:endParaRPr dirty="0"/>
          </a:p>
        </p:txBody>
      </p:sp>
    </p:spTree>
    <p:extLst>
      <p:ext uri="{BB962C8B-B14F-4D97-AF65-F5344CB8AC3E}">
        <p14:creationId xmlns:p14="http://schemas.microsoft.com/office/powerpoint/2010/main" val="58943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8134063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Attacker could put malicious code in Disk in old days, now with web – we use a website to inject the code</a:t>
            </a:r>
          </a:p>
          <a:p>
            <a:pPr marL="0" lvl="0" indent="0">
              <a:spcBef>
                <a:spcPts val="0"/>
              </a:spcBef>
              <a:buNone/>
            </a:pPr>
            <a:r>
              <a:rPr lang="en-GB" dirty="0"/>
              <a:t>Many websites take input from the user, conduct some activities and then send response to the user in a web page, with the original user input included on the response (</a:t>
            </a:r>
            <a:r>
              <a:rPr lang="en-GB" dirty="0" err="1"/>
              <a:t>i.e</a:t>
            </a:r>
            <a:r>
              <a:rPr lang="en-GB" dirty="0"/>
              <a:t> the user input is reflected back)</a:t>
            </a:r>
          </a:p>
          <a:p>
            <a:pPr marL="0" lvl="0" indent="0">
              <a:spcBef>
                <a:spcPts val="0"/>
              </a:spcBef>
              <a:buNone/>
            </a:pPr>
            <a:r>
              <a:rPr lang="en-GB" dirty="0"/>
              <a:t>“Convenience is the enemy of security” – HTML mixes data and code</a:t>
            </a:r>
          </a:p>
        </p:txBody>
      </p:sp>
    </p:spTree>
    <p:extLst>
      <p:ext uri="{BB962C8B-B14F-4D97-AF65-F5344CB8AC3E}">
        <p14:creationId xmlns:p14="http://schemas.microsoft.com/office/powerpoint/2010/main" val="16267806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809651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Same with Clinton/Obama site and the </a:t>
            </a:r>
            <a:r>
              <a:rPr lang="en-US" dirty="0" err="1"/>
              <a:t>Samy</a:t>
            </a:r>
            <a:r>
              <a:rPr lang="en-US" dirty="0"/>
              <a:t> Worm case i.e., they were persistent XSS attacks</a:t>
            </a:r>
            <a:endParaRPr dirty="0"/>
          </a:p>
        </p:txBody>
      </p:sp>
    </p:spTree>
    <p:extLst>
      <p:ext uri="{BB962C8B-B14F-4D97-AF65-F5344CB8AC3E}">
        <p14:creationId xmlns:p14="http://schemas.microsoft.com/office/powerpoint/2010/main" val="3819055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Session ID (SID) – we need to steal it, we send code to your computer through the social network platform that exchanges information flows; code steals your SID and attacker abuses</a:t>
            </a:r>
            <a:endParaRPr dirty="0"/>
          </a:p>
        </p:txBody>
      </p:sp>
    </p:spTree>
    <p:extLst>
      <p:ext uri="{BB962C8B-B14F-4D97-AF65-F5344CB8AC3E}">
        <p14:creationId xmlns:p14="http://schemas.microsoft.com/office/powerpoint/2010/main" val="33209487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Browser parses the DOM tree</a:t>
            </a:r>
            <a:endParaRPr dirty="0"/>
          </a:p>
        </p:txBody>
      </p:sp>
    </p:spTree>
    <p:extLst>
      <p:ext uri="{BB962C8B-B14F-4D97-AF65-F5344CB8AC3E}">
        <p14:creationId xmlns:p14="http://schemas.microsoft.com/office/powerpoint/2010/main" val="1218858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829164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How to copy code? Russia doll but we don’t want smaller size; Two approaches: By yourself or Through External help </a:t>
            </a:r>
          </a:p>
          <a:p>
            <a:pPr marL="0" lvl="0" indent="0">
              <a:spcBef>
                <a:spcPts val="0"/>
              </a:spcBef>
              <a:buNone/>
            </a:pPr>
            <a:r>
              <a:rPr lang="en-US" dirty="0"/>
              <a:t>Attack has a link to external file with attack code e.g., to modify the page ‘</a:t>
            </a:r>
            <a:r>
              <a:rPr lang="en-US" dirty="0" err="1"/>
              <a:t>samy</a:t>
            </a:r>
            <a:r>
              <a:rPr lang="en-US" dirty="0"/>
              <a:t> is my hero’ and links this external file from inside the page</a:t>
            </a:r>
          </a:p>
          <a:p>
            <a:pPr marL="0" lvl="0" indent="0">
              <a:spcBef>
                <a:spcPts val="0"/>
              </a:spcBef>
              <a:buNone/>
            </a:pPr>
            <a:endParaRPr dirty="0"/>
          </a:p>
        </p:txBody>
      </p:sp>
    </p:spTree>
    <p:extLst>
      <p:ext uri="{BB962C8B-B14F-4D97-AF65-F5344CB8AC3E}">
        <p14:creationId xmlns:p14="http://schemas.microsoft.com/office/powerpoint/2010/main" val="1292687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640691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917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Each packet in TCP will have different buffer on sender and sender; receiver identifies stream based on source port used by sender</a:t>
            </a:r>
          </a:p>
          <a:p>
            <a:pPr marL="0" lvl="0" indent="0">
              <a:spcBef>
                <a:spcPts val="0"/>
              </a:spcBef>
              <a:buNone/>
            </a:pPr>
            <a:r>
              <a:rPr lang="en-US" dirty="0"/>
              <a:t>Attack affects target connection, and so the elements need to be the same!</a:t>
            </a:r>
            <a:endParaRPr dirty="0"/>
          </a:p>
        </p:txBody>
      </p:sp>
    </p:spTree>
    <p:extLst>
      <p:ext uri="{BB962C8B-B14F-4D97-AF65-F5344CB8AC3E}">
        <p14:creationId xmlns:p14="http://schemas.microsoft.com/office/powerpoint/2010/main" val="13652884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594521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a:t>OpenSSL is a commercial grade toolkit for the TLS/SSL protocols</a:t>
            </a:r>
          </a:p>
          <a:p>
            <a:pPr marL="171450" indent="-171450">
              <a:buFont typeface="Arial" panose="020B0604020202020204" pitchFamily="34" charset="0"/>
              <a:buChar char="•"/>
            </a:pPr>
            <a:r>
              <a:rPr lang="en-US" dirty="0"/>
              <a:t>Many</a:t>
            </a:r>
            <a:r>
              <a:rPr lang="en-US" baseline="0" dirty="0"/>
              <a:t> secure web servers are built on top of OpenSSL.</a:t>
            </a:r>
          </a:p>
          <a:p>
            <a:pPr marL="171450" indent="-171450">
              <a:buFont typeface="Arial" panose="020B0604020202020204" pitchFamily="34" charset="0"/>
              <a:buChar char="•"/>
            </a:pPr>
            <a:r>
              <a:rPr lang="en-US" baseline="0" dirty="0"/>
              <a:t>When a client and server are not sending data to each other for a period of time, either side or firewall in between may break the channel.</a:t>
            </a:r>
          </a:p>
          <a:p>
            <a:pPr marL="342900" indent="-342900">
              <a:buFont typeface="Arial" panose="020B0604020202020204" pitchFamily="34" charset="0"/>
              <a:buChar char="•"/>
            </a:pPr>
            <a:r>
              <a:rPr lang="en-US" sz="2000" dirty="0"/>
              <a:t>The protocol: </a:t>
            </a:r>
          </a:p>
          <a:p>
            <a:pPr marL="742950" lvl="1" indent="-285750">
              <a:buFont typeface="Arial" panose="020B0604020202020204" pitchFamily="34" charset="0"/>
              <a:buChar char="•"/>
            </a:pPr>
            <a:r>
              <a:rPr lang="en-US" sz="1600" dirty="0"/>
              <a:t>The sender send a Heartbeat packet to receiver.</a:t>
            </a:r>
          </a:p>
          <a:p>
            <a:pPr marL="742950" lvl="1" indent="-285750">
              <a:buFont typeface="Arial" panose="020B0604020202020204" pitchFamily="34" charset="0"/>
              <a:buChar char="•"/>
            </a:pPr>
            <a:r>
              <a:rPr lang="en-US" sz="1600" dirty="0"/>
              <a:t>Inside the packet there is payload, payload length field. (Actual content of payload is</a:t>
            </a:r>
            <a:r>
              <a:rPr lang="en-US" sz="1600" baseline="0" dirty="0"/>
              <a:t> not important)</a:t>
            </a:r>
            <a:endParaRPr lang="en-US" sz="1600" dirty="0"/>
          </a:p>
          <a:p>
            <a:pPr marL="742950" lvl="1" indent="-285750">
              <a:buFont typeface="Arial" panose="020B0604020202020204" pitchFamily="34" charset="0"/>
              <a:buChar char="•"/>
            </a:pPr>
            <a:r>
              <a:rPr lang="en-US" sz="1600" dirty="0"/>
              <a:t>The receiver constructs a response packet and should carry same payload data as in request.</a:t>
            </a:r>
            <a:endParaRPr lang="en-US" baseline="0" dirty="0"/>
          </a:p>
          <a:p>
            <a:pPr marL="171450" indent="-171450">
              <a:buFont typeface="Arial" panose="020B0604020202020204" pitchFamily="34" charset="0"/>
              <a:buChar char="•"/>
            </a:pPr>
            <a:r>
              <a:rPr lang="en-US" baseline="0" dirty="0"/>
              <a:t>When the receiver gets a heartbeat request, it retrieves payload length value (n) from the packet, copies n bytes of data to the response packet, starting from the beginning of the payload field in the request packet.</a:t>
            </a:r>
            <a:endParaRPr lang="en-US" sz="700" dirty="0">
              <a:latin typeface="Arial" charset="0"/>
              <a:ea typeface="ＭＳ Ｐゴシック" pitchFamily="-65" charset="-128"/>
            </a:endParaRPr>
          </a:p>
        </p:txBody>
      </p:sp>
      <p:sp>
        <p:nvSpPr>
          <p:cNvPr id="94212" name="Slide Number Placeholder 3"/>
          <p:cNvSpPr>
            <a:spLocks noGrp="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0EAA6E-6854-4866-BCC3-1233EB2DE73E}" type="slidenum">
              <a:rPr kumimoji="0" lang="en-AU"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45838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a:t>OpenSSL is a commercial grade toolkit for the TLS/SSL protocols</a:t>
            </a:r>
          </a:p>
          <a:p>
            <a:pPr marL="171450" indent="-171450">
              <a:buFont typeface="Arial" panose="020B0604020202020204" pitchFamily="34" charset="0"/>
              <a:buChar char="•"/>
            </a:pPr>
            <a:r>
              <a:rPr lang="en-US" dirty="0"/>
              <a:t>Many</a:t>
            </a:r>
            <a:r>
              <a:rPr lang="en-US" baseline="0" dirty="0"/>
              <a:t> secure web servers are built on top of OpenSSL.</a:t>
            </a:r>
          </a:p>
          <a:p>
            <a:pPr marL="171450" indent="-171450">
              <a:buFont typeface="Arial" panose="020B0604020202020204" pitchFamily="34" charset="0"/>
              <a:buChar char="•"/>
            </a:pPr>
            <a:r>
              <a:rPr lang="en-US" baseline="0" dirty="0"/>
              <a:t>When a client and server are not sending data to each other for a period of time, either side or firewall in between may break the channel.</a:t>
            </a:r>
          </a:p>
          <a:p>
            <a:pPr marL="342900" indent="-342900">
              <a:buFont typeface="Arial" panose="020B0604020202020204" pitchFamily="34" charset="0"/>
              <a:buChar char="•"/>
            </a:pPr>
            <a:r>
              <a:rPr lang="en-US" sz="2000" dirty="0"/>
              <a:t>The protocol: </a:t>
            </a:r>
          </a:p>
          <a:p>
            <a:pPr marL="742950" lvl="1" indent="-285750">
              <a:buFont typeface="Arial" panose="020B0604020202020204" pitchFamily="34" charset="0"/>
              <a:buChar char="•"/>
            </a:pPr>
            <a:r>
              <a:rPr lang="en-US" sz="1600" dirty="0"/>
              <a:t>The sender send a Heartbeat packet to receiver.</a:t>
            </a:r>
          </a:p>
          <a:p>
            <a:pPr marL="742950" lvl="1" indent="-285750">
              <a:buFont typeface="Arial" panose="020B0604020202020204" pitchFamily="34" charset="0"/>
              <a:buChar char="•"/>
            </a:pPr>
            <a:r>
              <a:rPr lang="en-US" sz="1600" dirty="0"/>
              <a:t>Inside the packet there is payload, payload length field. (Actual content of payload is</a:t>
            </a:r>
            <a:r>
              <a:rPr lang="en-US" sz="1600" baseline="0" dirty="0"/>
              <a:t> not important)</a:t>
            </a:r>
            <a:endParaRPr lang="en-US" sz="1600" dirty="0"/>
          </a:p>
          <a:p>
            <a:pPr marL="742950" lvl="1" indent="-285750">
              <a:buFont typeface="Arial" panose="020B0604020202020204" pitchFamily="34" charset="0"/>
              <a:buChar char="•"/>
            </a:pPr>
            <a:r>
              <a:rPr lang="en-US" sz="1600" dirty="0"/>
              <a:t>The receiver constructs a response packet and should carry same payload data as in request.</a:t>
            </a:r>
            <a:endParaRPr lang="en-US" baseline="0" dirty="0"/>
          </a:p>
          <a:p>
            <a:pPr marL="171450" indent="-171450">
              <a:buFont typeface="Arial" panose="020B0604020202020204" pitchFamily="34" charset="0"/>
              <a:buChar char="•"/>
            </a:pPr>
            <a:r>
              <a:rPr lang="en-US" baseline="0" dirty="0"/>
              <a:t>When the receiver gets a heartbeat request, it retrieves payload length value (n) from the packet, copies n bytes of data to the response packet, starting from the beginning of the payload field in the request packet.</a:t>
            </a:r>
            <a:endParaRPr lang="en-US" sz="700" dirty="0">
              <a:latin typeface="Arial" charset="0"/>
              <a:ea typeface="ＭＳ Ｐゴシック" pitchFamily="-65" charset="-128"/>
            </a:endParaRPr>
          </a:p>
        </p:txBody>
      </p:sp>
      <p:sp>
        <p:nvSpPr>
          <p:cNvPr id="94212" name="Slide Number Placeholder 3"/>
          <p:cNvSpPr>
            <a:spLocks noGrp="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0EAA6E-6854-4866-BCC3-1233EB2DE73E}" type="slidenum">
              <a:rPr kumimoji="0" lang="en-AU"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58801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lnSpc>
                <a:spcPct val="80000"/>
              </a:lnSpc>
            </a:pPr>
            <a:endParaRPr lang="en-US" sz="700" dirty="0">
              <a:latin typeface="Arial" charset="0"/>
              <a:ea typeface="ＭＳ Ｐゴシック" pitchFamily="-65" charset="-128"/>
            </a:endParaRPr>
          </a:p>
        </p:txBody>
      </p:sp>
      <p:sp>
        <p:nvSpPr>
          <p:cNvPr id="94212" name="Slide Number Placeholder 3"/>
          <p:cNvSpPr>
            <a:spLocks noGrp="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0EAA6E-6854-4866-BCC3-1233EB2DE73E}" type="slidenum">
              <a:rPr kumimoji="0" lang="en-AU"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115</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39655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800" dirty="0"/>
              <a:t>To launch a Heartbleed attack, an attacked sends a specially crafted Heartbeat request packet to the victim</a:t>
            </a:r>
          </a:p>
          <a:p>
            <a:r>
              <a:rPr lang="en-US" sz="800" dirty="0"/>
              <a:t>Inside this packet, the number put in the payload size field is larger than the actual payload size</a:t>
            </a:r>
          </a:p>
          <a:p>
            <a:r>
              <a:rPr lang="en-US" sz="800" dirty="0"/>
              <a:t>When the packet arrives on receiver side, </a:t>
            </a:r>
            <a:r>
              <a:rPr lang="en-US" sz="800" dirty="0" err="1"/>
              <a:t>memcpy</a:t>
            </a:r>
            <a:r>
              <a:rPr lang="en-US" sz="800" dirty="0"/>
              <a:t>() will copy more data into the response packet than the request packet. </a:t>
            </a:r>
          </a:p>
          <a:p>
            <a:pPr marL="0" indent="0">
              <a:buFont typeface="Arial" panose="020B0604020202020204" pitchFamily="34" charset="0"/>
              <a:buNone/>
            </a:pPr>
            <a:endParaRPr lang="en-US" sz="800" dirty="0"/>
          </a:p>
          <a:p>
            <a:pPr marL="171450" indent="-171450">
              <a:buFont typeface="Arial" panose="020B0604020202020204" pitchFamily="34" charset="0"/>
              <a:buChar char="•"/>
            </a:pPr>
            <a:r>
              <a:rPr lang="en-US" sz="800" dirty="0"/>
              <a:t>The affected memory</a:t>
            </a:r>
            <a:r>
              <a:rPr lang="en-US" sz="800" baseline="0" dirty="0"/>
              <a:t> may store sensitive information, such as passwords, credit card info or other user information.</a:t>
            </a:r>
          </a:p>
          <a:p>
            <a:pPr marL="171450" indent="-171450">
              <a:buFont typeface="Arial" panose="020B0604020202020204" pitchFamily="34" charset="0"/>
              <a:buChar char="•"/>
            </a:pPr>
            <a:r>
              <a:rPr lang="en-US" sz="800" baseline="0" dirty="0"/>
              <a:t>This data will be copied into the response packet and sent to the attacker</a:t>
            </a:r>
          </a:p>
          <a:p>
            <a:pPr marL="171450" indent="-171450">
              <a:buFont typeface="Arial" panose="020B0604020202020204" pitchFamily="34" charset="0"/>
              <a:buChar char="•"/>
            </a:pPr>
            <a:r>
              <a:rPr lang="en-US" sz="800" baseline="0" dirty="0"/>
              <a:t>By sending a heartbeat request to a vulnerable remote server, attackers can dump the server’s memory and steal sensitive information.</a:t>
            </a:r>
            <a:endParaRPr lang="en-US" sz="800" dirty="0"/>
          </a:p>
          <a:p>
            <a:pPr>
              <a:lnSpc>
                <a:spcPct val="80000"/>
              </a:lnSpc>
            </a:pPr>
            <a:endParaRPr lang="en-US" sz="700" dirty="0">
              <a:latin typeface="Arial" charset="0"/>
              <a:ea typeface="ＭＳ Ｐゴシック" pitchFamily="-65" charset="-128"/>
            </a:endParaRPr>
          </a:p>
        </p:txBody>
      </p:sp>
      <p:sp>
        <p:nvSpPr>
          <p:cNvPr id="94212" name="Slide Number Placeholder 3"/>
          <p:cNvSpPr>
            <a:spLocks noGrp="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0EAA6E-6854-4866-BCC3-1233EB2DE73E}" type="slidenum">
              <a:rPr kumimoji="0" lang="en-AU"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19946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en-US" sz="700" dirty="0">
              <a:latin typeface="Arial" charset="0"/>
              <a:ea typeface="ＭＳ Ｐゴシック" pitchFamily="-65" charset="-128"/>
            </a:endParaRPr>
          </a:p>
        </p:txBody>
      </p:sp>
      <p:sp>
        <p:nvSpPr>
          <p:cNvPr id="94212" name="Slide Number Placeholder 3"/>
          <p:cNvSpPr>
            <a:spLocks noGrp="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0EAA6E-6854-4866-BCC3-1233EB2DE73E}" type="slidenum">
              <a:rPr kumimoji="0" lang="en-AU"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0794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originally written by Jared </a:t>
            </a:r>
            <a:r>
              <a:rPr lang="en-US" dirty="0" err="1"/>
              <a:t>Stafforf</a:t>
            </a:r>
            <a:r>
              <a:rPr lang="en-US" dirty="0"/>
              <a:t> [</a:t>
            </a:r>
            <a:r>
              <a:rPr lang="en-US" dirty="0" err="1"/>
              <a:t>Staffoed</a:t>
            </a:r>
            <a:r>
              <a:rPr lang="en-US" dirty="0"/>
              <a:t>, 2014].</a:t>
            </a:r>
          </a:p>
          <a:p>
            <a:pPr marL="171450" indent="-171450">
              <a:buFont typeface="Arial" panose="020B0604020202020204" pitchFamily="34" charset="0"/>
              <a:buChar char="•"/>
            </a:pPr>
            <a:r>
              <a:rPr lang="en-US" dirty="0"/>
              <a:t>The</a:t>
            </a:r>
            <a:r>
              <a:rPr lang="en-US" baseline="0" dirty="0"/>
              <a:t> attack code constructs a Heartbeat request packet after having established a TLS connection with the target server.</a:t>
            </a:r>
          </a:p>
          <a:p>
            <a:pPr marL="171450" indent="-171450">
              <a:buFont typeface="Arial" panose="020B0604020202020204" pitchFamily="34" charset="0"/>
              <a:buChar char="•"/>
            </a:pPr>
            <a:r>
              <a:rPr lang="en-US" baseline="0" dirty="0"/>
              <a:t>From the code snippet we can see that:</a:t>
            </a:r>
          </a:p>
          <a:p>
            <a:pPr marL="628650" lvl="1" indent="-171450">
              <a:buFont typeface="Arial" panose="020B0604020202020204" pitchFamily="34" charset="0"/>
              <a:buChar char="•"/>
            </a:pPr>
            <a:r>
              <a:rPr lang="en-US" baseline="0" dirty="0"/>
              <a:t>TLS record’s size = 0x0029 (not including the record header), which is the size of the payload in the TLS record.</a:t>
            </a:r>
          </a:p>
          <a:p>
            <a:pPr marL="628650" lvl="1" indent="-171450">
              <a:buFont typeface="Arial" panose="020B0604020202020204" pitchFamily="34" charset="0"/>
              <a:buChar char="•"/>
            </a:pPr>
            <a:r>
              <a:rPr lang="en-US" baseline="0" dirty="0"/>
              <a:t>The </a:t>
            </a:r>
            <a:r>
              <a:rPr lang="en-US" baseline="0" dirty="0" err="1"/>
              <a:t>payoad</a:t>
            </a:r>
            <a:r>
              <a:rPr lang="en-US" baseline="0" dirty="0"/>
              <a:t> contains a Heartbeat request packet, and has its own header (3 bytes) payload (22 bytes) and paddings (16 bytes).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a:t>
            </a:r>
            <a:r>
              <a:rPr lang="en-US" baseline="0" dirty="0"/>
              <a:t> value 0x0016 is the value that exactly matches with the actual payload, so we will not be able to get any additional data from the server.</a:t>
            </a:r>
          </a:p>
          <a:p>
            <a:pPr marL="628650" lvl="1" indent="-171450">
              <a:buFontTx/>
              <a:buChar char="-"/>
            </a:pPr>
            <a:endParaRPr lang="en-US" baseline="0" dirty="0"/>
          </a:p>
          <a:p>
            <a:pPr marL="628650" lvl="1" indent="-171450">
              <a:buFontTx/>
              <a:buChar char="-"/>
            </a:pPr>
            <a:endParaRPr lang="en-US" baseline="0" dirty="0"/>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78275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We increase this value to higher values (e.g. 0x4000 i.e., 16K; much larger than the actual payload size -&gt; 22 bytes) and start getting larger packets back.</a:t>
            </a:r>
          </a:p>
          <a:p>
            <a:pPr marL="171450" lvl="0" indent="-171450">
              <a:buFont typeface="Arial" panose="020B0604020202020204" pitchFamily="34" charset="0"/>
              <a:buChar char="•"/>
            </a:pPr>
            <a:r>
              <a:rPr lang="en-US" baseline="0" dirty="0"/>
              <a:t>The attack.py program prints out the payload data in the response packet.</a:t>
            </a:r>
          </a:p>
          <a:p>
            <a:pPr marL="171450" lvl="0" indent="-171450">
              <a:buFont typeface="Arial" panose="020B0604020202020204" pitchFamily="34" charset="0"/>
              <a:buChar char="•"/>
            </a:pPr>
            <a:endParaRPr lang="en-US" baseline="0" dirty="0"/>
          </a:p>
          <a:p>
            <a:pPr marL="171450" lvl="0" indent="-171450">
              <a:buFont typeface="Arial" panose="020B0604020202020204" pitchFamily="34" charset="0"/>
              <a:buChar char="•"/>
            </a:pPr>
            <a:r>
              <a:rPr lang="en-US" baseline="0" dirty="0"/>
              <a:t>Analyzing the result:</a:t>
            </a:r>
          </a:p>
          <a:p>
            <a:pPr marL="628650" lvl="1" indent="-171450">
              <a:buFont typeface="Arial" panose="020B0604020202020204" pitchFamily="34" charset="0"/>
              <a:buChar char="•"/>
            </a:pPr>
            <a:r>
              <a:rPr lang="en-US" baseline="0" dirty="0"/>
              <a:t>We find some data return from server like password </a:t>
            </a:r>
            <a:r>
              <a:rPr lang="en-US" b="1" baseline="0" dirty="0" err="1"/>
              <a:t>seedadmin</a:t>
            </a:r>
            <a:r>
              <a:rPr lang="en-US" b="1" baseline="0" dirty="0"/>
              <a:t> </a:t>
            </a:r>
            <a:r>
              <a:rPr lang="en-US" b="0" baseline="0" dirty="0"/>
              <a:t>for </a:t>
            </a:r>
            <a:r>
              <a:rPr lang="en-US" b="1" baseline="0" dirty="0"/>
              <a:t>admin</a:t>
            </a:r>
            <a:r>
              <a:rPr lang="en-US" b="0" baseline="0" dirty="0"/>
              <a:t>. The </a:t>
            </a:r>
            <a:r>
              <a:rPr lang="en-US" b="1" baseline="0" dirty="0"/>
              <a:t>admin </a:t>
            </a:r>
            <a:r>
              <a:rPr lang="en-US" b="0" baseline="0" dirty="0"/>
              <a:t>user has logged into the webserver. Hence, the username and password are still in the memory.</a:t>
            </a:r>
          </a:p>
          <a:p>
            <a:pPr marL="628650" lvl="1" indent="-171450">
              <a:buFont typeface="Arial" panose="020B0604020202020204" pitchFamily="34" charset="0"/>
              <a:buChar char="•"/>
            </a:pPr>
            <a:r>
              <a:rPr lang="en-US" b="0" baseline="0" dirty="0"/>
              <a:t>When server constructs the Heartbeat response packet, due to the attack, the server end up sending a lot of data from its memory to the attacker.</a:t>
            </a:r>
          </a:p>
          <a:p>
            <a:pPr marL="628650" lvl="1" indent="-171450">
              <a:buFont typeface="Arial" panose="020B0604020202020204" pitchFamily="34" charset="0"/>
              <a:buChar char="•"/>
            </a:pPr>
            <a:r>
              <a:rPr lang="en-US" b="0" baseline="0" dirty="0"/>
              <a:t>If no user has logged into the server yet before the attack, there will not be much useful data stored in memory.</a:t>
            </a:r>
          </a:p>
          <a:p>
            <a:pPr marL="628650" lvl="1" indent="-171450">
              <a:buFont typeface="Arial" panose="020B0604020202020204" pitchFamily="34" charset="0"/>
              <a:buChar char="•"/>
            </a:pPr>
            <a:r>
              <a:rPr lang="en-US" b="0" baseline="0" dirty="0"/>
              <a:t>When running the attack multiple times, we may get back different data, because each request packet might be stored at a different memory address.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80563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Comparing the shown code with the vulnerable version shown earlier, </a:t>
            </a:r>
          </a:p>
          <a:p>
            <a:pPr marL="628650" lvl="1" indent="-171450">
              <a:buFont typeface="Arial" panose="020B0604020202020204" pitchFamily="34" charset="0"/>
              <a:buChar char="•"/>
            </a:pPr>
            <a:r>
              <a:rPr lang="en-US" baseline="0" dirty="0"/>
              <a:t>An if statement is added</a:t>
            </a:r>
          </a:p>
          <a:p>
            <a:pPr marL="1085850" lvl="2" indent="-171450">
              <a:buFont typeface="Arial" panose="020B0604020202020204" pitchFamily="34" charset="0"/>
              <a:buChar char="•"/>
            </a:pPr>
            <a:r>
              <a:rPr lang="en-US" baseline="0" dirty="0"/>
              <a:t>s -&gt; s3 -&gt; </a:t>
            </a:r>
            <a:r>
              <a:rPr lang="en-US" baseline="0" dirty="0" err="1"/>
              <a:t>rrec.length</a:t>
            </a:r>
            <a:r>
              <a:rPr lang="en-US" baseline="0" dirty="0"/>
              <a:t> is the total number of bytes in the request packet; this is the actual length and not the one declared in the request packet.</a:t>
            </a:r>
          </a:p>
          <a:p>
            <a:pPr marL="1085850" lvl="2" indent="-171450">
              <a:buFont typeface="Arial" panose="020B0604020202020204" pitchFamily="34" charset="0"/>
              <a:buChar char="•"/>
            </a:pPr>
            <a:r>
              <a:rPr lang="en-US" baseline="0" dirty="0"/>
              <a:t>Constant 1 -&gt; size of type field</a:t>
            </a:r>
          </a:p>
          <a:p>
            <a:pPr marL="1085850" lvl="2" indent="-171450">
              <a:buFont typeface="Arial" panose="020B0604020202020204" pitchFamily="34" charset="0"/>
              <a:buChar char="•"/>
            </a:pPr>
            <a:r>
              <a:rPr lang="en-US" baseline="0" dirty="0"/>
              <a:t>Constant 2 -&gt; size of length field</a:t>
            </a:r>
          </a:p>
          <a:p>
            <a:pPr marL="1085850" lvl="2" indent="-171450">
              <a:buFont typeface="Arial" panose="020B0604020202020204" pitchFamily="34" charset="0"/>
              <a:buChar char="•"/>
            </a:pPr>
            <a:r>
              <a:rPr lang="en-US" baseline="0" dirty="0"/>
              <a:t>Constant 16 -&gt; minimum padding length</a:t>
            </a:r>
          </a:p>
          <a:p>
            <a:pPr marL="1085850" lvl="2" indent="-171450">
              <a:buFont typeface="Arial" panose="020B0604020202020204" pitchFamily="34" charset="0"/>
              <a:buChar char="•"/>
            </a:pPr>
            <a:endParaRPr lang="en-US" baseline="0" dirty="0"/>
          </a:p>
          <a:p>
            <a:pPr marL="171450" lvl="0" indent="-171450">
              <a:buFont typeface="Arial" panose="020B0604020202020204" pitchFamily="34" charset="0"/>
              <a:buChar char="•"/>
            </a:pPr>
            <a:r>
              <a:rPr lang="en-US" baseline="0" dirty="0"/>
              <a:t>The if statement compares whether the declared payload length plus a constant (19) is larger than the actual size of the request packet.</a:t>
            </a:r>
          </a:p>
          <a:p>
            <a:pPr marL="628650" lvl="1" indent="-171450">
              <a:buFont typeface="Arial" panose="020B0604020202020204" pitchFamily="34" charset="0"/>
              <a:buChar char="•"/>
            </a:pPr>
            <a:r>
              <a:rPr lang="en-US" baseline="0" dirty="0"/>
              <a:t>If larger, the packet is discarded and there will be no reply.</a:t>
            </a:r>
          </a:p>
          <a:p>
            <a:pPr marL="628650" lvl="1" indent="-171450">
              <a:buFont typeface="Arial" panose="020B0604020202020204" pitchFamily="34" charset="0"/>
              <a:buChar char="•"/>
            </a:pPr>
            <a:r>
              <a:rPr lang="en-US" baseline="0" dirty="0"/>
              <a:t>If attacker send a request packet with larger declared length value, the packet won’t have any effect.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85236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Comparing the shown code with the vulnerable version shown earlier, </a:t>
            </a:r>
          </a:p>
          <a:p>
            <a:pPr marL="628650" lvl="1" indent="-171450">
              <a:buFont typeface="Arial" panose="020B0604020202020204" pitchFamily="34" charset="0"/>
              <a:buChar char="•"/>
            </a:pPr>
            <a:r>
              <a:rPr lang="en-US" baseline="0" dirty="0"/>
              <a:t>An if statement is added</a:t>
            </a:r>
          </a:p>
          <a:p>
            <a:pPr marL="1085850" lvl="2" indent="-171450">
              <a:buFont typeface="Arial" panose="020B0604020202020204" pitchFamily="34" charset="0"/>
              <a:buChar char="•"/>
            </a:pPr>
            <a:r>
              <a:rPr lang="en-US" baseline="0" dirty="0"/>
              <a:t>s -&gt; s3 -&gt; </a:t>
            </a:r>
            <a:r>
              <a:rPr lang="en-US" baseline="0" dirty="0" err="1"/>
              <a:t>rrec.length</a:t>
            </a:r>
            <a:r>
              <a:rPr lang="en-US" baseline="0" dirty="0"/>
              <a:t> is the total number of bytes in the request packet; this is the actual length and not the one declared in the request packet.</a:t>
            </a:r>
          </a:p>
          <a:p>
            <a:pPr marL="1085850" lvl="2" indent="-171450">
              <a:buFont typeface="Arial" panose="020B0604020202020204" pitchFamily="34" charset="0"/>
              <a:buChar char="•"/>
            </a:pPr>
            <a:r>
              <a:rPr lang="en-US" baseline="0" dirty="0"/>
              <a:t>Constant 1 -&gt; size of type field</a:t>
            </a:r>
          </a:p>
          <a:p>
            <a:pPr marL="1085850" lvl="2" indent="-171450">
              <a:buFont typeface="Arial" panose="020B0604020202020204" pitchFamily="34" charset="0"/>
              <a:buChar char="•"/>
            </a:pPr>
            <a:r>
              <a:rPr lang="en-US" baseline="0" dirty="0"/>
              <a:t>Constant 2 -&gt; size of length field</a:t>
            </a:r>
          </a:p>
          <a:p>
            <a:pPr marL="1085850" lvl="2" indent="-171450">
              <a:buFont typeface="Arial" panose="020B0604020202020204" pitchFamily="34" charset="0"/>
              <a:buChar char="•"/>
            </a:pPr>
            <a:r>
              <a:rPr lang="en-US" baseline="0" dirty="0"/>
              <a:t>Constant 16 -&gt; minimum padding length</a:t>
            </a:r>
          </a:p>
          <a:p>
            <a:pPr marL="1085850" lvl="2" indent="-171450">
              <a:buFont typeface="Arial" panose="020B0604020202020204" pitchFamily="34" charset="0"/>
              <a:buChar char="•"/>
            </a:pPr>
            <a:endParaRPr lang="en-US" baseline="0" dirty="0"/>
          </a:p>
          <a:p>
            <a:pPr marL="171450" lvl="0" indent="-171450">
              <a:buFont typeface="Arial" panose="020B0604020202020204" pitchFamily="34" charset="0"/>
              <a:buChar char="•"/>
            </a:pPr>
            <a:r>
              <a:rPr lang="en-US" baseline="0" dirty="0"/>
              <a:t>The if statement compares whether the declared payload length plus a constant (19) is larger than the actual size of the request packet.</a:t>
            </a:r>
          </a:p>
          <a:p>
            <a:pPr marL="628650" lvl="1" indent="-171450">
              <a:buFont typeface="Arial" panose="020B0604020202020204" pitchFamily="34" charset="0"/>
              <a:buChar char="•"/>
            </a:pPr>
            <a:r>
              <a:rPr lang="en-US" baseline="0" dirty="0"/>
              <a:t>If larger, the packet is discarded and there will be no reply.</a:t>
            </a:r>
          </a:p>
          <a:p>
            <a:pPr marL="628650" lvl="1" indent="-171450">
              <a:buFont typeface="Arial" panose="020B0604020202020204" pitchFamily="34" charset="0"/>
              <a:buChar char="•"/>
            </a:pPr>
            <a:r>
              <a:rPr lang="en-US" baseline="0" dirty="0"/>
              <a:t>If attacker send a request packet with larger declared length value, the packet won’t have any effect.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8771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TCP Sequence number # to maintain order of packets; flow/congestion control</a:t>
            </a:r>
          </a:p>
          <a:p>
            <a:pPr marL="0" lvl="0" indent="0">
              <a:spcBef>
                <a:spcPts val="0"/>
              </a:spcBef>
              <a:buNone/>
            </a:pPr>
            <a:r>
              <a:rPr lang="en-US" dirty="0"/>
              <a:t>Even if no data to send, I have to send ACK otherwise a resend will be required</a:t>
            </a:r>
          </a:p>
          <a:p>
            <a:pPr marL="0" lvl="0" indent="0">
              <a:spcBef>
                <a:spcPts val="0"/>
              </a:spcBef>
              <a:buNone/>
            </a:pPr>
            <a:endParaRPr lang="en-US" dirty="0"/>
          </a:p>
          <a:p>
            <a:pPr marL="0" lvl="0" indent="0">
              <a:spcBef>
                <a:spcPts val="0"/>
              </a:spcBef>
              <a:buNone/>
            </a:pPr>
            <a:r>
              <a:rPr lang="en-US" dirty="0"/>
              <a:t>TCP is bidirectional – sequence number will be different in both directions – acknowledgement is for received sequence number</a:t>
            </a:r>
          </a:p>
          <a:p>
            <a:pPr marL="0" lvl="0" indent="0">
              <a:spcBef>
                <a:spcPts val="0"/>
              </a:spcBef>
              <a:buNone/>
            </a:pPr>
            <a:endParaRPr lang="en-US" dirty="0"/>
          </a:p>
          <a:p>
            <a:pPr marL="0" lvl="0" indent="0">
              <a:spcBef>
                <a:spcPts val="0"/>
              </a:spcBef>
              <a:buNone/>
            </a:pPr>
            <a:r>
              <a:rPr lang="en-US" dirty="0"/>
              <a:t>6 standard bits; ACK – if turn ON/OFF it determines acknowledgement</a:t>
            </a:r>
          </a:p>
          <a:p>
            <a:pPr marL="0" lvl="0" indent="0">
              <a:spcBef>
                <a:spcPts val="0"/>
              </a:spcBef>
              <a:buNone/>
            </a:pPr>
            <a:endParaRPr lang="en-US" dirty="0"/>
          </a:p>
          <a:p>
            <a:pPr marL="0" lvl="0" indent="0">
              <a:spcBef>
                <a:spcPts val="0"/>
              </a:spcBef>
              <a:buNone/>
            </a:pPr>
            <a:r>
              <a:rPr lang="en-US" dirty="0"/>
              <a:t>If no options, header size is fixed</a:t>
            </a:r>
          </a:p>
          <a:p>
            <a:pPr marL="0" lvl="0" indent="0">
              <a:spcBef>
                <a:spcPts val="0"/>
              </a:spcBef>
              <a:buNone/>
            </a:pPr>
            <a:endParaRPr lang="en-US" dirty="0"/>
          </a:p>
          <a:p>
            <a:pPr marL="0" lvl="0" indent="0">
              <a:spcBef>
                <a:spcPts val="0"/>
              </a:spcBef>
              <a:buNone/>
            </a:pPr>
            <a:r>
              <a:rPr lang="en-US" dirty="0"/>
              <a:t>Urgent pointer – if data is urgent and do not want to put in end of header  - turn ON urgent pointer that points to urgent data in packet</a:t>
            </a:r>
            <a:endParaRPr dirty="0"/>
          </a:p>
        </p:txBody>
      </p:sp>
    </p:spTree>
    <p:extLst>
      <p:ext uri="{BB962C8B-B14F-4D97-AF65-F5344CB8AC3E}">
        <p14:creationId xmlns:p14="http://schemas.microsoft.com/office/powerpoint/2010/main" val="29083106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21660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In January 2018, </a:t>
            </a:r>
            <a:r>
              <a:rPr lang="en-US" sz="1200" b="0" i="0" kern="1200" dirty="0">
                <a:solidFill>
                  <a:schemeClr val="tx1"/>
                </a:solidFill>
                <a:effectLst/>
                <a:latin typeface="+mn-lt"/>
                <a:ea typeface="+mn-ea"/>
                <a:cs typeface="+mn-cs"/>
                <a:hlinkClick r:id="rId3"/>
              </a:rPr>
              <a:t>researchers discovered the Smominru cryptomining</a:t>
            </a:r>
            <a:r>
              <a:rPr lang="en-US" sz="1200" b="0" i="0" kern="1200" dirty="0">
                <a:solidFill>
                  <a:schemeClr val="tx1"/>
                </a:solidFill>
                <a:effectLst/>
                <a:latin typeface="+mn-lt"/>
                <a:ea typeface="+mn-ea"/>
                <a:cs typeface="+mn-cs"/>
              </a:rPr>
              <a:t> botnet, which infected more than a half-million machines, mostly in Russia, India, and Taiwan. The botnet targeted Windows servers to mine </a:t>
            </a:r>
            <a:r>
              <a:rPr lang="en-US" sz="1200" b="0" i="0" kern="1200" dirty="0" err="1">
                <a:solidFill>
                  <a:schemeClr val="tx1"/>
                </a:solidFill>
                <a:effectLst/>
                <a:latin typeface="+mn-lt"/>
                <a:ea typeface="+mn-ea"/>
                <a:cs typeface="+mn-cs"/>
              </a:rPr>
              <a:t>Monero</a:t>
            </a:r>
            <a:r>
              <a:rPr lang="en-US" sz="1200" b="0" i="0" kern="1200" dirty="0">
                <a:solidFill>
                  <a:schemeClr val="tx1"/>
                </a:solidFill>
                <a:effectLst/>
                <a:latin typeface="+mn-lt"/>
                <a:ea typeface="+mn-ea"/>
                <a:cs typeface="+mn-cs"/>
              </a:rPr>
              <a:t>, and cybersecurity firm Proofpoint estimated that it had generated as much as $3.6 million in value as of the end of January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40671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C&amp;C server : Command and Control </a:t>
            </a:r>
            <a:r>
              <a:rPr lang="en-US" altLang="zh-CN" dirty="0"/>
              <a:t>server: </a:t>
            </a:r>
            <a:r>
              <a:rPr lang="en-US" b="0" i="0" dirty="0">
                <a:solidFill>
                  <a:srgbClr val="4A4A4A"/>
                </a:solidFill>
                <a:effectLst/>
                <a:latin typeface="OpenSans"/>
              </a:rPr>
              <a:t>a computer controlled by an </a:t>
            </a:r>
            <a:r>
              <a:rPr lang="en-US" b="0" i="0" u="none" strike="noStrike" dirty="0">
                <a:solidFill>
                  <a:srgbClr val="CC0000"/>
                </a:solidFill>
                <a:effectLst/>
                <a:latin typeface="OpenSans"/>
                <a:hlinkClick r:id="rId3"/>
              </a:rPr>
              <a:t>attacker </a:t>
            </a:r>
            <a:r>
              <a:rPr lang="en-US" b="0" i="0" dirty="0">
                <a:solidFill>
                  <a:srgbClr val="4A4A4A"/>
                </a:solidFill>
                <a:effectLst/>
                <a:latin typeface="OpenSans"/>
              </a:rPr>
              <a:t>or cybercriminal which is used to send commands to systems compromised by malware and receive stolen data from a target network.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76261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40046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6693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0783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1 zone – if one domain on one nameserver; but in many situations if domain is big and you don’t want to host all on one name server, you can have sub-domains on different name servers – then you have different zones with subsets of sub-domains on different nameservers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72024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17118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71521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804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960784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509607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C28B-A937-8946-A8B8-E96C4D7F4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9AB3BC-CF18-5B4B-9EDE-A1DEE9E68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93802E-DCBB-6942-892B-5E006FD43DA1}"/>
              </a:ext>
            </a:extLst>
          </p:cNvPr>
          <p:cNvSpPr>
            <a:spLocks noGrp="1"/>
          </p:cNvSpPr>
          <p:nvPr>
            <p:ph type="dt" sz="half" idx="10"/>
          </p:nvPr>
        </p:nvSpPr>
        <p:spPr/>
        <p:txBody>
          <a:bodyPr/>
          <a:lstStyle/>
          <a:p>
            <a:fld id="{F18ABAAA-56F6-2745-AE94-1EE02FE78392}" type="datetimeFigureOut">
              <a:rPr lang="en-US" smtClean="0"/>
              <a:t>2/11/2024</a:t>
            </a:fld>
            <a:endParaRPr lang="en-US"/>
          </a:p>
        </p:txBody>
      </p:sp>
      <p:sp>
        <p:nvSpPr>
          <p:cNvPr id="5" name="Footer Placeholder 4">
            <a:extLst>
              <a:ext uri="{FF2B5EF4-FFF2-40B4-BE49-F238E27FC236}">
                <a16:creationId xmlns:a16="http://schemas.microsoft.com/office/drawing/2014/main" id="{DCEC76A4-9D88-F940-8D92-FD0FBF301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AAEC3-9D1A-CF41-9E08-BEB07758324D}"/>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583191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385058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085986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36A3-E6B7-CC43-A8FA-0B94F0D35B4B}"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896894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136A3-E6B7-CC43-A8FA-0B94F0D35B4B}" type="datetimeFigureOut">
              <a:rPr lang="en-US" smtClean="0"/>
              <a:t>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663535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136A3-E6B7-CC43-A8FA-0B94F0D35B4B}" type="datetimeFigureOut">
              <a:rPr lang="en-US" smtClean="0"/>
              <a:t>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044656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10"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11"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44427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6"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7"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263345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921209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169259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796292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42903655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890983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2815928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58295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2" r:id="rId8"/>
    <p:sldLayoutId id="2147483663" r:id="rId9"/>
    <p:sldLayoutId id="2147483664" r:id="rId10"/>
    <p:sldLayoutId id="2147483665" r:id="rId11"/>
    <p:sldLayoutId id="2147483666" r:id="rId12"/>
    <p:sldLayoutId id="2147483680" r:id="rId13"/>
    <p:sldLayoutId id="2147483681" r:id="rId14"/>
    <p:sldLayoutId id="2147483682"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5"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6"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59165783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txStyles>
    <p:titleStyle>
      <a:lvl1pPr algn="ctr" defTabSz="457200" rtl="0" eaLnBrk="1" latinLnBrk="0" hangingPunct="1">
        <a:spcBef>
          <a:spcPct val="0"/>
        </a:spcBef>
        <a:buNone/>
        <a:defRPr sz="3400" kern="1200">
          <a:solidFill>
            <a:srgbClr val="0000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4.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notesSlide" Target="../notesSlides/notesSlide86.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notesSlide" Target="../notesSlides/notesSlide8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notesSlide" Target="../notesSlides/notesSlide88.xml"/><Relationship Id="rId1" Type="http://schemas.openxmlformats.org/officeDocument/2006/relationships/slideLayout" Target="../slideLayouts/slideLayout17.xml"/><Relationship Id="rId4" Type="http://schemas.openxmlformats.org/officeDocument/2006/relationships/image" Target="../media/image87.tmp"/></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8.png"/><Relationship Id="rId7" Type="http://schemas.openxmlformats.org/officeDocument/2006/relationships/hyperlink" Target="https://cointelegraph.com/news/browser-based-cryptojacking-is-back-as-attacks-spike-163" TargetMode="External"/><Relationship Id="rId2" Type="http://schemas.openxmlformats.org/officeDocument/2006/relationships/notesSlide" Target="../notesSlides/notesSlide91.xml"/><Relationship Id="rId1" Type="http://schemas.openxmlformats.org/officeDocument/2006/relationships/slideLayout" Target="../slideLayouts/slideLayout17.xml"/><Relationship Id="rId6" Type="http://schemas.openxmlformats.org/officeDocument/2006/relationships/image" Target="../media/image90.png"/><Relationship Id="rId5" Type="http://schemas.openxmlformats.org/officeDocument/2006/relationships/hyperlink" Target="https://news.bitcoin.com/cryptojacking-a-rising-threat-to-all-internet-users" TargetMode="External"/><Relationship Id="rId4" Type="http://schemas.openxmlformats.org/officeDocument/2006/relationships/image" Target="../media/image89.png"/></Relationships>
</file>

<file path=ppt/slides/_rels/slide12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notesSlide" Target="../notesSlides/notesSlide103.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105.xml"/><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27.xml"/><Relationship Id="rId5" Type="http://schemas.openxmlformats.org/officeDocument/2006/relationships/image" Target="../media/image102.tmp"/><Relationship Id="rId4" Type="http://schemas.openxmlformats.org/officeDocument/2006/relationships/image" Target="../media/image101.tmp"/></Relationships>
</file>

<file path=ppt/slides/_rels/slide1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9.xml"/><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3" Type="http://schemas.openxmlformats.org/officeDocument/2006/relationships/hyperlink" Target="http://www.bank32.com/" TargetMode="External"/><Relationship Id="rId2" Type="http://schemas.openxmlformats.org/officeDocument/2006/relationships/notesSlide" Target="../notesSlides/notesSlide110.xml"/><Relationship Id="rId1" Type="http://schemas.openxmlformats.org/officeDocument/2006/relationships/slideLayout" Target="../slideLayouts/slideLayout27.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notesSlide" Target="../notesSlides/notesSlide111.xml"/><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2.xml"/><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4.xml"/><Relationship Id="rId1" Type="http://schemas.openxmlformats.org/officeDocument/2006/relationships/slideLayout" Target="../slideLayouts/slideLayout27.xml"/><Relationship Id="rId5" Type="http://schemas.openxmlformats.org/officeDocument/2006/relationships/image" Target="../media/image109.png"/><Relationship Id="rId4" Type="http://schemas.openxmlformats.org/officeDocument/2006/relationships/image" Target="../media/image10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hyperlink" Target="mailto:cqu@fgcu.edu"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hyperlink" Target="https://en.wikipedia.org/wiki/Internet_censorship_in_Iran" TargetMode="External"/><Relationship Id="rId4" Type="http://schemas.openxmlformats.org/officeDocument/2006/relationships/hyperlink" Target="https://en.wikipedia.org/wiki/Great_Firewal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www.cybersecuritydive.com/news/slack-password-vulnerability/629026/" TargetMode="External"/><Relationship Id="rId2" Type="http://schemas.openxmlformats.org/officeDocument/2006/relationships/hyperlink" Target="https://www.fbi.gov/contact-us/field-offices/boston/news/press-releases/fbi-warns-of-teleconferencing-and-online-classroom-hijacking-during-covid-19-pandemic" TargetMode="Externa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hyperlink" Target="https://siliconangle.com/2020/06/17/aws-mitigated-record-breaking-2-3-tbps-ddos-attack-february/" TargetMode="External"/><Relationship Id="rId2" Type="http://schemas.openxmlformats.org/officeDocument/2006/relationships/hyperlink" Target="https://cloud.google.com/blog/products/identity-security/google-cloud-mitigated-largest-ddos-attack-peaking-above-398-million-rps" TargetMode="External"/><Relationship Id="rId1" Type="http://schemas.openxmlformats.org/officeDocument/2006/relationships/slideLayout" Target="../slideLayouts/slideLayout14.xml"/><Relationship Id="rId5" Type="http://schemas.openxmlformats.org/officeDocument/2006/relationships/hyperlink" Target="https://www.cloudflare.com/learning/ddos/glossary/mirai-botnet/" TargetMode="External"/><Relationship Id="rId4" Type="http://schemas.openxmlformats.org/officeDocument/2006/relationships/hyperlink" Target="https://www.cloudflare.com/learning/ddos/memcached-ddos-attack/" TargetMode="Externa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7.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3" Type="http://schemas.openxmlformats.org/officeDocument/2006/relationships/hyperlink" Target="http://www.exame.com/search?input=word" TargetMode="External"/><Relationship Id="rId2" Type="http://schemas.openxmlformats.org/officeDocument/2006/relationships/notesSlide" Target="../notesSlides/notesSlide72.xml"/><Relationship Id="rId1" Type="http://schemas.openxmlformats.org/officeDocument/2006/relationships/slideLayout" Target="../slideLayouts/slideLayout27.xml"/><Relationship Id="rId5" Type="http://schemas.openxmlformats.org/officeDocument/2006/relationships/hyperlink" Target="http://www.example.com/" TargetMode="External"/><Relationship Id="rId4" Type="http://schemas.openxmlformats.org/officeDocument/2006/relationships/hyperlink" Target="http://www.example.com/search?input="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Module 2 – Application and Network Attacks</a:t>
            </a:r>
          </a:p>
          <a:p>
            <a:endParaRPr lang="en-US" sz="2400" dirty="0"/>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1835700" y="191290"/>
            <a:ext cx="8520600" cy="572700"/>
          </a:xfrm>
          <a:prstGeom prst="rect">
            <a:avLst/>
          </a:prstGeom>
        </p:spPr>
        <p:txBody>
          <a:bodyPr vert="horz" wrap="square" lIns="91425" tIns="91425" rIns="91425" bIns="91425" rtlCol="0" anchor="t" anchorCtr="0">
            <a:noAutofit/>
          </a:bodyPr>
          <a:lstStyle/>
          <a:p>
            <a:r>
              <a:rPr lang="en-GB" dirty="0"/>
              <a:t>Data Transmission</a:t>
            </a:r>
          </a:p>
        </p:txBody>
      </p:sp>
      <p:pic>
        <p:nvPicPr>
          <p:cNvPr id="113" name="Shape 113"/>
          <p:cNvPicPr preferRelativeResize="0"/>
          <p:nvPr/>
        </p:nvPicPr>
        <p:blipFill>
          <a:blip r:embed="rId3">
            <a:alphaModFix/>
          </a:blip>
          <a:stretch>
            <a:fillRect/>
          </a:stretch>
        </p:blipFill>
        <p:spPr>
          <a:xfrm>
            <a:off x="1524000" y="1986875"/>
            <a:ext cx="5661498" cy="3052053"/>
          </a:xfrm>
          <a:prstGeom prst="rect">
            <a:avLst/>
          </a:prstGeom>
          <a:noFill/>
          <a:ln>
            <a:noFill/>
          </a:ln>
        </p:spPr>
      </p:pic>
      <p:sp>
        <p:nvSpPr>
          <p:cNvPr id="114" name="Shape 114"/>
          <p:cNvSpPr txBox="1"/>
          <p:nvPr/>
        </p:nvSpPr>
        <p:spPr>
          <a:xfrm>
            <a:off x="7001724" y="2438021"/>
            <a:ext cx="3497100" cy="3292558"/>
          </a:xfrm>
          <a:prstGeom prst="rect">
            <a:avLst/>
          </a:prstGeom>
          <a:noFill/>
          <a:ln>
            <a:noFill/>
          </a:ln>
        </p:spPr>
        <p:txBody>
          <a:bodyPr wrap="square" lIns="91425" tIns="91425" rIns="91425" bIns="91425" anchor="t" anchorCtr="0">
            <a:noAutofit/>
          </a:bodyPr>
          <a:lstStyle/>
          <a:p>
            <a:pPr marL="457200" indent="-342900">
              <a:buSzPts val="1800"/>
              <a:buChar char="●"/>
            </a:pPr>
            <a:r>
              <a:rPr lang="en-GB" sz="2000" dirty="0">
                <a:latin typeface="Arial" panose="020B0604020202020204" pitchFamily="34" charset="0"/>
                <a:cs typeface="Arial" panose="020B0604020202020204" pitchFamily="34" charset="0"/>
              </a:rPr>
              <a:t>Once a connection is established, OS allocates two buffers at each end, one for sending data (send buffer) and receiving buffer (receive buffer)</a:t>
            </a:r>
          </a:p>
          <a:p>
            <a:endParaRPr sz="2000" dirty="0">
              <a:latin typeface="Arial" panose="020B0604020202020204" pitchFamily="34" charset="0"/>
              <a:cs typeface="Arial" panose="020B0604020202020204" pitchFamily="34" charset="0"/>
            </a:endParaRPr>
          </a:p>
          <a:p>
            <a:pPr marL="457200" indent="-342900">
              <a:buSzPts val="1800"/>
              <a:buChar char="●"/>
            </a:pPr>
            <a:r>
              <a:rPr lang="en-GB" sz="2000" dirty="0">
                <a:latin typeface="Arial" panose="020B0604020202020204" pitchFamily="34" charset="0"/>
                <a:cs typeface="Arial" panose="020B0604020202020204" pitchFamily="34" charset="0"/>
              </a:rPr>
              <a:t>When an application needs to send data out, it places data into the TCP send buffer</a:t>
            </a:r>
          </a:p>
        </p:txBody>
      </p:sp>
      <p:pic>
        <p:nvPicPr>
          <p:cNvPr id="2" name="Picture 1">
            <a:extLst>
              <a:ext uri="{FF2B5EF4-FFF2-40B4-BE49-F238E27FC236}">
                <a16:creationId xmlns:a16="http://schemas.microsoft.com/office/drawing/2014/main" id="{F5B556AF-D455-8443-BA0F-A53F5131921D}"/>
              </a:ext>
            </a:extLst>
          </p:cNvPr>
          <p:cNvPicPr>
            <a:picLocks noChangeAspect="1"/>
          </p:cNvPicPr>
          <p:nvPr/>
        </p:nvPicPr>
        <p:blipFill>
          <a:blip r:embed="rId4"/>
          <a:stretch>
            <a:fillRect/>
          </a:stretch>
        </p:blipFill>
        <p:spPr>
          <a:xfrm>
            <a:off x="7581900" y="908727"/>
            <a:ext cx="2651760" cy="1200119"/>
          </a:xfrm>
          <a:prstGeom prst="rect">
            <a:avLst/>
          </a:prstGeom>
        </p:spPr>
      </p:pic>
      <p:sp>
        <p:nvSpPr>
          <p:cNvPr id="3" name="Left Arrow 2">
            <a:extLst>
              <a:ext uri="{FF2B5EF4-FFF2-40B4-BE49-F238E27FC236}">
                <a16:creationId xmlns:a16="http://schemas.microsoft.com/office/drawing/2014/main" id="{4F1CFEBC-6B7C-BC4D-ADAA-F64888ED186A}"/>
              </a:ext>
            </a:extLst>
          </p:cNvPr>
          <p:cNvSpPr/>
          <p:nvPr/>
        </p:nvSpPr>
        <p:spPr>
          <a:xfrm rot="19812328">
            <a:off x="6270904" y="1582115"/>
            <a:ext cx="1461643" cy="2863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9C3EE8B1-985D-6743-A0FF-5DF705A7497D}"/>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10</a:t>
            </a:fld>
            <a:endParaRPr lang="en-US" dirty="0"/>
          </a:p>
        </p:txBody>
      </p:sp>
      <p:sp>
        <p:nvSpPr>
          <p:cNvPr id="4" name="Rectangle 3">
            <a:extLst>
              <a:ext uri="{FF2B5EF4-FFF2-40B4-BE49-F238E27FC236}">
                <a16:creationId xmlns:a16="http://schemas.microsoft.com/office/drawing/2014/main" id="{8BB9C4BA-5B42-934E-8030-5A7D19662512}"/>
              </a:ext>
            </a:extLst>
          </p:cNvPr>
          <p:cNvSpPr/>
          <p:nvPr/>
        </p:nvSpPr>
        <p:spPr>
          <a:xfrm>
            <a:off x="1646654" y="6245125"/>
            <a:ext cx="8852171" cy="338554"/>
          </a:xfrm>
          <a:prstGeom prst="rect">
            <a:avLst/>
          </a:prstGeom>
        </p:spPr>
        <p:txBody>
          <a:bodyPr wrap="square">
            <a:spAutoFit/>
          </a:bodyPr>
          <a:lstStyle/>
          <a:p>
            <a:pPr lvl="0"/>
            <a:r>
              <a:rPr lang="en-US" sz="1600" i="1" dirty="0">
                <a:solidFill>
                  <a:srgbClr val="0432FF"/>
                </a:solidFill>
                <a:latin typeface="Arial" panose="020B0604020202020204" pitchFamily="34" charset="0"/>
                <a:cs typeface="Arial" panose="020B0604020202020204" pitchFamily="34" charset="0"/>
              </a:rPr>
              <a:t>Timing of ~200ms is used to fill the send buffer – max size of a packet you can send to Layer 2</a:t>
            </a:r>
          </a:p>
        </p:txBody>
      </p:sp>
    </p:spTree>
    <p:extLst>
      <p:ext uri="{BB962C8B-B14F-4D97-AF65-F5344CB8AC3E}">
        <p14:creationId xmlns:p14="http://schemas.microsoft.com/office/powerpoint/2010/main" val="182520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Damage Caused by XSS</a:t>
            </a:r>
          </a:p>
        </p:txBody>
      </p:sp>
      <p:sp>
        <p:nvSpPr>
          <p:cNvPr id="106" name="Shape 106"/>
          <p:cNvSpPr txBox="1">
            <a:spLocks noGrp="1"/>
          </p:cNvSpPr>
          <p:nvPr>
            <p:ph type="body" idx="1"/>
          </p:nvPr>
        </p:nvSpPr>
        <p:spPr>
          <a:xfrm>
            <a:off x="1835700" y="1536633"/>
            <a:ext cx="8078674" cy="4555200"/>
          </a:xfrm>
          <a:prstGeom prst="rect">
            <a:avLst/>
          </a:prstGeom>
        </p:spPr>
        <p:txBody>
          <a:bodyPr vert="horz" wrap="square" lIns="91425" tIns="91425" rIns="91425" bIns="91425" rtlCol="0" anchor="t" anchorCtr="0">
            <a:noAutofit/>
          </a:bodyPr>
          <a:lstStyle/>
          <a:p>
            <a:r>
              <a:rPr lang="en-GB" sz="2000" b="1" dirty="0">
                <a:solidFill>
                  <a:srgbClr val="000000"/>
                </a:solidFill>
              </a:rPr>
              <a:t>Web defacing: </a:t>
            </a:r>
            <a:r>
              <a:rPr lang="en-GB" sz="2000" dirty="0">
                <a:solidFill>
                  <a:srgbClr val="000000"/>
                </a:solidFill>
              </a:rPr>
              <a:t>JavaScript code can use DOM (Document Object Model) APIs to access the DOM nodes inside the hosting page; Therefore, the injected JavaScript code can make arbitrary changes to the page</a:t>
            </a:r>
          </a:p>
          <a:p>
            <a:pPr marL="0" indent="0">
              <a:buNone/>
            </a:pPr>
            <a:r>
              <a:rPr lang="en-GB" sz="2000" b="1" i="1" dirty="0">
                <a:solidFill>
                  <a:srgbClr val="000000"/>
                </a:solidFill>
              </a:rPr>
              <a:t>Example</a:t>
            </a:r>
            <a:r>
              <a:rPr lang="en-GB" sz="2000" dirty="0">
                <a:solidFill>
                  <a:srgbClr val="000000"/>
                </a:solidFill>
              </a:rPr>
              <a:t>: JavaScript code can change a news article page to something fake or change some pictures on the page</a:t>
            </a:r>
          </a:p>
          <a:p>
            <a:pPr marL="0" indent="0">
              <a:buNone/>
            </a:pPr>
            <a:endParaRPr lang="en-GB" sz="2000" u="sng" dirty="0">
              <a:solidFill>
                <a:srgbClr val="000000"/>
              </a:solidFill>
            </a:endParaRPr>
          </a:p>
        </p:txBody>
      </p:sp>
      <p:sp>
        <p:nvSpPr>
          <p:cNvPr id="4" name="Slide Number Placeholder 5">
            <a:extLst>
              <a:ext uri="{FF2B5EF4-FFF2-40B4-BE49-F238E27FC236}">
                <a16:creationId xmlns:a16="http://schemas.microsoft.com/office/drawing/2014/main" id="{ED530F6F-29CA-4E41-9918-DF065FA4E22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3074" name="Picture 2" descr="Document Object Model - Wikipedia">
            <a:extLst>
              <a:ext uri="{FF2B5EF4-FFF2-40B4-BE49-F238E27FC236}">
                <a16:creationId xmlns:a16="http://schemas.microsoft.com/office/drawing/2014/main" id="{EDEAFD01-9C4A-DE4B-8782-3700175C4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134" y="3503859"/>
            <a:ext cx="2975733" cy="307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8975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Damage Caused by XSS</a:t>
            </a:r>
          </a:p>
        </p:txBody>
      </p:sp>
      <p:sp>
        <p:nvSpPr>
          <p:cNvPr id="106" name="Shape 106"/>
          <p:cNvSpPr txBox="1">
            <a:spLocks noGrp="1"/>
          </p:cNvSpPr>
          <p:nvPr>
            <p:ph type="body" idx="1"/>
          </p:nvPr>
        </p:nvSpPr>
        <p:spPr>
          <a:xfrm>
            <a:off x="1835700" y="1536633"/>
            <a:ext cx="8078674" cy="4555200"/>
          </a:xfrm>
          <a:prstGeom prst="rect">
            <a:avLst/>
          </a:prstGeom>
        </p:spPr>
        <p:txBody>
          <a:bodyPr vert="horz" wrap="square" lIns="91425" tIns="91425" rIns="91425" bIns="91425" rtlCol="0" anchor="t" anchorCtr="0">
            <a:noAutofit/>
          </a:bodyPr>
          <a:lstStyle/>
          <a:p>
            <a:pPr marL="0" indent="0">
              <a:buNone/>
            </a:pPr>
            <a:endParaRPr lang="en-GB" sz="2000" u="sng" dirty="0">
              <a:solidFill>
                <a:srgbClr val="000000"/>
              </a:solidFill>
            </a:endParaRPr>
          </a:p>
          <a:p>
            <a:r>
              <a:rPr lang="en-GB" sz="2000" b="1" dirty="0">
                <a:solidFill>
                  <a:srgbClr val="000000"/>
                </a:solidFill>
              </a:rPr>
              <a:t>Spoofing requests:</a:t>
            </a:r>
            <a:r>
              <a:rPr lang="en-GB" sz="2000" dirty="0">
                <a:solidFill>
                  <a:srgbClr val="000000"/>
                </a:solidFill>
              </a:rPr>
              <a:t> The injected JavaScript code can send HTTP requests to the server on behalf of the user</a:t>
            </a:r>
          </a:p>
          <a:p>
            <a:pPr marL="0" indent="0">
              <a:buNone/>
            </a:pPr>
            <a:endParaRPr lang="en-GB" sz="2000" u="sng" dirty="0">
              <a:solidFill>
                <a:srgbClr val="000000"/>
              </a:solidFill>
            </a:endParaRPr>
          </a:p>
          <a:p>
            <a:r>
              <a:rPr lang="en-GB" sz="2000" b="1" dirty="0">
                <a:solidFill>
                  <a:srgbClr val="000000"/>
                </a:solidFill>
              </a:rPr>
              <a:t>Stealing information:</a:t>
            </a:r>
            <a:r>
              <a:rPr lang="en-GB" sz="2000" dirty="0">
                <a:solidFill>
                  <a:srgbClr val="000000"/>
                </a:solidFill>
              </a:rPr>
              <a:t> The injected JavaScript code can also steal victim’s private data including the session cookies, personal data displayed on the web page, data stored locally by the web application</a:t>
            </a:r>
          </a:p>
        </p:txBody>
      </p:sp>
      <p:sp>
        <p:nvSpPr>
          <p:cNvPr id="4" name="Slide Number Placeholder 5">
            <a:extLst>
              <a:ext uri="{FF2B5EF4-FFF2-40B4-BE49-F238E27FC236}">
                <a16:creationId xmlns:a16="http://schemas.microsoft.com/office/drawing/2014/main" id="{ED530F6F-29CA-4E41-9918-DF065FA4E22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2216415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Self-Propagation XSS Worm</a:t>
            </a:r>
          </a:p>
        </p:txBody>
      </p:sp>
      <p:pic>
        <p:nvPicPr>
          <p:cNvPr id="205" name="Shape 205"/>
          <p:cNvPicPr preferRelativeResize="0"/>
          <p:nvPr/>
        </p:nvPicPr>
        <p:blipFill>
          <a:blip r:embed="rId3">
            <a:alphaModFix/>
          </a:blip>
          <a:stretch>
            <a:fillRect/>
          </a:stretch>
        </p:blipFill>
        <p:spPr>
          <a:xfrm>
            <a:off x="2370281" y="1356968"/>
            <a:ext cx="7200440" cy="3566687"/>
          </a:xfrm>
          <a:prstGeom prst="rect">
            <a:avLst/>
          </a:prstGeom>
          <a:noFill/>
          <a:ln>
            <a:noFill/>
          </a:ln>
        </p:spPr>
      </p:pic>
      <p:sp>
        <p:nvSpPr>
          <p:cNvPr id="4" name="Slide Number Placeholder 5">
            <a:extLst>
              <a:ext uri="{FF2B5EF4-FFF2-40B4-BE49-F238E27FC236}">
                <a16:creationId xmlns:a16="http://schemas.microsoft.com/office/drawing/2014/main" id="{06719592-720C-1644-8DA1-60CC57F25EB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2" name="Rectangle 1">
            <a:extLst>
              <a:ext uri="{FF2B5EF4-FFF2-40B4-BE49-F238E27FC236}">
                <a16:creationId xmlns:a16="http://schemas.microsoft.com/office/drawing/2014/main" id="{BD9C294E-4113-044B-A088-117A5836CB98}"/>
              </a:ext>
            </a:extLst>
          </p:cNvPr>
          <p:cNvSpPr/>
          <p:nvPr/>
        </p:nvSpPr>
        <p:spPr>
          <a:xfrm>
            <a:off x="1689350" y="4923654"/>
            <a:ext cx="8813301" cy="163121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When an infected profile is viewed by others, the code can further spread – </a:t>
            </a:r>
            <a:r>
              <a:rPr kumimoji="0" lang="en-GB" sz="2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victim is turned into an attacker</a:t>
            </a:r>
            <a:r>
              <a:rPr kumimoji="0" lang="en-GB"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via a link approach or DOM approach</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become a real worm, the malicious JavaScript program should be able to propagate itself, i.e. self-propagating cross-site scripting worm</a:t>
            </a:r>
          </a:p>
        </p:txBody>
      </p:sp>
    </p:spTree>
    <p:extLst>
      <p:ext uri="{BB962C8B-B14F-4D97-AF65-F5344CB8AC3E}">
        <p14:creationId xmlns:p14="http://schemas.microsoft.com/office/powerpoint/2010/main" val="3926442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Countermeasures: The Filter Approach</a:t>
            </a:r>
          </a:p>
        </p:txBody>
      </p:sp>
      <p:sp>
        <p:nvSpPr>
          <p:cNvPr id="252" name="Shape 252"/>
          <p:cNvSpPr txBox="1">
            <a:spLocks noGrp="1"/>
          </p:cNvSpPr>
          <p:nvPr>
            <p:ph type="body" idx="1"/>
          </p:nvPr>
        </p:nvSpPr>
        <p:spPr>
          <a:xfrm>
            <a:off x="1835700" y="2009725"/>
            <a:ext cx="8520600" cy="2212800"/>
          </a:xfrm>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Removes code from user inputs (corrects the mistake of mixing code and data together)</a:t>
            </a:r>
          </a:p>
          <a:p>
            <a:pPr marL="457200">
              <a:spcAft>
                <a:spcPts val="600"/>
              </a:spcAft>
              <a:buClr>
                <a:srgbClr val="000000"/>
              </a:buClr>
            </a:pPr>
            <a:r>
              <a:rPr lang="en-GB" dirty="0">
                <a:solidFill>
                  <a:srgbClr val="000000"/>
                </a:solidFill>
              </a:rPr>
              <a:t>It is difficult to implement as there are many ways to embed code other than &lt;script&gt; tag</a:t>
            </a:r>
          </a:p>
          <a:p>
            <a:pPr marL="457200">
              <a:spcAft>
                <a:spcPts val="600"/>
              </a:spcAft>
              <a:buClr>
                <a:srgbClr val="000000"/>
              </a:buClr>
            </a:pPr>
            <a:r>
              <a:rPr lang="en-GB" dirty="0">
                <a:solidFill>
                  <a:srgbClr val="000000"/>
                </a:solidFill>
              </a:rPr>
              <a:t>Use of open-source libraries that can filter out JavaScript code </a:t>
            </a:r>
          </a:p>
          <a:p>
            <a:pPr marL="857250" lvl="1">
              <a:spcAft>
                <a:spcPts val="600"/>
              </a:spcAft>
              <a:buClr>
                <a:srgbClr val="000000"/>
              </a:buClr>
            </a:pPr>
            <a:r>
              <a:rPr lang="en-GB" dirty="0">
                <a:solidFill>
                  <a:srgbClr val="000000"/>
                </a:solidFill>
              </a:rPr>
              <a:t>Example: </a:t>
            </a:r>
            <a:r>
              <a:rPr lang="en-GB" dirty="0" err="1">
                <a:solidFill>
                  <a:srgbClr val="000000"/>
                </a:solidFill>
              </a:rPr>
              <a:t>jsoup</a:t>
            </a:r>
            <a:endParaRPr lang="en-GB" dirty="0">
              <a:solidFill>
                <a:srgbClr val="000000"/>
              </a:solidFill>
            </a:endParaRPr>
          </a:p>
          <a:p>
            <a:pPr marL="0" indent="0">
              <a:buNone/>
            </a:pPr>
            <a:endParaRPr dirty="0"/>
          </a:p>
        </p:txBody>
      </p:sp>
      <p:sp>
        <p:nvSpPr>
          <p:cNvPr id="4" name="Slide Number Placeholder 5">
            <a:extLst>
              <a:ext uri="{FF2B5EF4-FFF2-40B4-BE49-F238E27FC236}">
                <a16:creationId xmlns:a16="http://schemas.microsoft.com/office/drawing/2014/main" id="{34EFFF36-6C76-0E49-8A81-07C05418B325}"/>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34467257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dirty="0"/>
              <a:t>Countermeasures: The Encoding Approach</a:t>
            </a:r>
          </a:p>
        </p:txBody>
      </p:sp>
      <p:sp>
        <p:nvSpPr>
          <p:cNvPr id="258" name="Shape 258"/>
          <p:cNvSpPr txBox="1">
            <a:spLocks noGrp="1"/>
          </p:cNvSpPr>
          <p:nvPr>
            <p:ph type="body" idx="1"/>
          </p:nvPr>
        </p:nvSpPr>
        <p:spPr>
          <a:xfrm>
            <a:off x="1835700" y="2028479"/>
            <a:ext cx="8520600" cy="3478018"/>
          </a:xfrm>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Replaces HTML </a:t>
            </a:r>
            <a:r>
              <a:rPr lang="en-GB" dirty="0" err="1">
                <a:solidFill>
                  <a:srgbClr val="000000"/>
                </a:solidFill>
              </a:rPr>
              <a:t>markups</a:t>
            </a:r>
            <a:r>
              <a:rPr lang="en-GB" dirty="0">
                <a:solidFill>
                  <a:srgbClr val="000000"/>
                </a:solidFill>
              </a:rPr>
              <a:t> with alternate representations</a:t>
            </a:r>
          </a:p>
          <a:p>
            <a:pPr marL="457200">
              <a:spcAft>
                <a:spcPts val="600"/>
              </a:spcAft>
              <a:buClr>
                <a:srgbClr val="000000"/>
              </a:buClr>
            </a:pPr>
            <a:r>
              <a:rPr lang="en-GB" dirty="0">
                <a:solidFill>
                  <a:srgbClr val="000000"/>
                </a:solidFill>
              </a:rPr>
              <a:t>If data containing JavaScript code is encoded before being sent to the browsers, the embedded JavaScript code will be displayed by browsers, not executed by them</a:t>
            </a:r>
          </a:p>
          <a:p>
            <a:pPr marL="457200">
              <a:spcAft>
                <a:spcPts val="600"/>
              </a:spcAft>
              <a:buClr>
                <a:srgbClr val="000000"/>
              </a:buClr>
            </a:pPr>
            <a:r>
              <a:rPr lang="en-GB" dirty="0">
                <a:solidFill>
                  <a:srgbClr val="000000"/>
                </a:solidFill>
              </a:rPr>
              <a:t>Converts &lt;script&gt; alert(‘XSS’) &lt;/script&gt; to &amp;</a:t>
            </a:r>
            <a:r>
              <a:rPr lang="en-GB" dirty="0" err="1">
                <a:solidFill>
                  <a:srgbClr val="000000"/>
                </a:solidFill>
              </a:rPr>
              <a:t>lt;script&amp;gt;alert</a:t>
            </a:r>
            <a:r>
              <a:rPr lang="en-GB" dirty="0">
                <a:solidFill>
                  <a:srgbClr val="000000"/>
                </a:solidFill>
              </a:rPr>
              <a:t>(‘XSS’)</a:t>
            </a:r>
          </a:p>
        </p:txBody>
      </p:sp>
      <p:sp>
        <p:nvSpPr>
          <p:cNvPr id="4" name="Slide Number Placeholder 5">
            <a:extLst>
              <a:ext uri="{FF2B5EF4-FFF2-40B4-BE49-F238E27FC236}">
                <a16:creationId xmlns:a16="http://schemas.microsoft.com/office/drawing/2014/main" id="{912661C0-5354-FD43-8FE1-2EDC810AA215}"/>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9284742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dirty="0"/>
              <a:t>Countermeasures: Using CSP</a:t>
            </a:r>
          </a:p>
        </p:txBody>
      </p:sp>
      <p:sp>
        <p:nvSpPr>
          <p:cNvPr id="258" name="Shape 258"/>
          <p:cNvSpPr txBox="1">
            <a:spLocks noGrp="1"/>
          </p:cNvSpPr>
          <p:nvPr>
            <p:ph type="body" idx="1"/>
          </p:nvPr>
        </p:nvSpPr>
        <p:spPr>
          <a:xfrm>
            <a:off x="1835700" y="1645920"/>
            <a:ext cx="8520600" cy="4535424"/>
          </a:xfrm>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How websites tell browsers which code source is trustworthy is achieved using a security mechanism called Content Security Policy (CSP)</a:t>
            </a:r>
          </a:p>
          <a:p>
            <a:pPr marL="857250" lvl="1">
              <a:spcAft>
                <a:spcPts val="600"/>
              </a:spcAft>
              <a:buClr>
                <a:srgbClr val="000000"/>
              </a:buClr>
            </a:pPr>
            <a:r>
              <a:rPr lang="en-GB" dirty="0">
                <a:solidFill>
                  <a:srgbClr val="000000"/>
                </a:solidFill>
              </a:rPr>
              <a:t>This mechanism is specifically designed to defeat XSS and </a:t>
            </a:r>
            <a:r>
              <a:rPr lang="en-GB" dirty="0" err="1">
                <a:solidFill>
                  <a:srgbClr val="000000"/>
                </a:solidFill>
              </a:rPr>
              <a:t>ClickJacking</a:t>
            </a:r>
            <a:r>
              <a:rPr lang="en-GB" dirty="0">
                <a:solidFill>
                  <a:srgbClr val="000000"/>
                </a:solidFill>
              </a:rPr>
              <a:t> attacks</a:t>
            </a:r>
          </a:p>
          <a:p>
            <a:pPr marL="457200">
              <a:spcAft>
                <a:spcPts val="600"/>
              </a:spcAft>
              <a:buClr>
                <a:srgbClr val="000000"/>
              </a:buClr>
            </a:pPr>
            <a:r>
              <a:rPr lang="en-GB" dirty="0">
                <a:solidFill>
                  <a:srgbClr val="000000"/>
                </a:solidFill>
              </a:rPr>
              <a:t>CSP has become a standard, which is supported by most browsers nowadays</a:t>
            </a:r>
          </a:p>
          <a:p>
            <a:pPr marL="457200">
              <a:spcAft>
                <a:spcPts val="600"/>
              </a:spcAft>
              <a:buClr>
                <a:srgbClr val="000000"/>
              </a:buClr>
            </a:pPr>
            <a:r>
              <a:rPr lang="en-GB" dirty="0">
                <a:solidFill>
                  <a:srgbClr val="000000"/>
                </a:solidFill>
              </a:rPr>
              <a:t>CSP not only restricts JavaScript code, it also restricts:</a:t>
            </a:r>
          </a:p>
          <a:p>
            <a:pPr marL="1085850" lvl="1" indent="-514350">
              <a:spcAft>
                <a:spcPts val="600"/>
              </a:spcAft>
              <a:buClr>
                <a:srgbClr val="000000"/>
              </a:buClr>
              <a:buFont typeface="+mj-lt"/>
              <a:buAutoNum type="romanLcPeriod"/>
            </a:pPr>
            <a:r>
              <a:rPr lang="en-GB" dirty="0">
                <a:solidFill>
                  <a:srgbClr val="000000"/>
                </a:solidFill>
              </a:rPr>
              <a:t>other page contents, such as limiting where pictures, audio, and video can come from</a:t>
            </a:r>
          </a:p>
          <a:p>
            <a:pPr marL="1085850" lvl="1" indent="-514350">
              <a:spcAft>
                <a:spcPts val="600"/>
              </a:spcAft>
              <a:buClr>
                <a:srgbClr val="000000"/>
              </a:buClr>
              <a:buFont typeface="+mj-lt"/>
              <a:buAutoNum type="romanLcPeriod"/>
            </a:pPr>
            <a:r>
              <a:rPr lang="en-GB" dirty="0">
                <a:solidFill>
                  <a:srgbClr val="000000"/>
                </a:solidFill>
              </a:rPr>
              <a:t>whether a page can be put inside an iframe or not (used for defeating </a:t>
            </a:r>
            <a:r>
              <a:rPr lang="en-GB" dirty="0" err="1">
                <a:solidFill>
                  <a:srgbClr val="000000"/>
                </a:solidFill>
              </a:rPr>
              <a:t>ClickJacking</a:t>
            </a:r>
            <a:r>
              <a:rPr lang="en-GB" dirty="0">
                <a:solidFill>
                  <a:srgbClr val="000000"/>
                </a:solidFill>
              </a:rPr>
              <a:t> attacks)</a:t>
            </a:r>
          </a:p>
        </p:txBody>
      </p:sp>
      <p:sp>
        <p:nvSpPr>
          <p:cNvPr id="4" name="Slide Number Placeholder 5">
            <a:extLst>
              <a:ext uri="{FF2B5EF4-FFF2-40B4-BE49-F238E27FC236}">
                <a16:creationId xmlns:a16="http://schemas.microsoft.com/office/drawing/2014/main" id="{912661C0-5354-FD43-8FE1-2EDC810AA215}"/>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36514792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2D3E-1CC1-CE5A-42DC-6786C72231B1}"/>
              </a:ext>
            </a:extLst>
          </p:cNvPr>
          <p:cNvSpPr>
            <a:spLocks noGrp="1"/>
          </p:cNvSpPr>
          <p:nvPr>
            <p:ph type="title"/>
          </p:nvPr>
        </p:nvSpPr>
        <p:spPr/>
        <p:txBody>
          <a:bodyPr/>
          <a:lstStyle/>
          <a:p>
            <a:r>
              <a:rPr lang="en-US" dirty="0"/>
              <a:t>In-Class Practices</a:t>
            </a:r>
          </a:p>
        </p:txBody>
      </p:sp>
      <p:sp>
        <p:nvSpPr>
          <p:cNvPr id="3" name="Text Placeholder 2">
            <a:extLst>
              <a:ext uri="{FF2B5EF4-FFF2-40B4-BE49-F238E27FC236}">
                <a16:creationId xmlns:a16="http://schemas.microsoft.com/office/drawing/2014/main" id="{0946C6AE-1B6E-3BC6-2793-A112A6DF9866}"/>
              </a:ext>
            </a:extLst>
          </p:cNvPr>
          <p:cNvSpPr>
            <a:spLocks noGrp="1"/>
          </p:cNvSpPr>
          <p:nvPr>
            <p:ph type="body" idx="1"/>
          </p:nvPr>
        </p:nvSpPr>
        <p:spPr/>
        <p:txBody>
          <a:bodyPr/>
          <a:lstStyle/>
          <a:p>
            <a:r>
              <a:rPr lang="en-US" dirty="0"/>
              <a:t>Question 1: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 order to implement the classic DoS flood attack, the attacker must generate a sufficiently large volume of packets to exceed the capacity of the link to the target organization. Consider an attack using ICMP echo request (ping) packets that are 500 bytes in size (ignoring framing overhead). How many of these packets per second must the attacker send to flood a target organization using a 0.5-Mbps link? How many per second if the attacker uses a 2-Mbps link? Or a10-Mbps link?</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389099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D986-1311-8F0F-1898-42CD8CE16528}"/>
              </a:ext>
            </a:extLst>
          </p:cNvPr>
          <p:cNvSpPr>
            <a:spLocks noGrp="1"/>
          </p:cNvSpPr>
          <p:nvPr>
            <p:ph type="title"/>
          </p:nvPr>
        </p:nvSpPr>
        <p:spPr/>
        <p:txBody>
          <a:bodyPr/>
          <a:lstStyle/>
          <a:p>
            <a:r>
              <a:rPr lang="en-US" dirty="0"/>
              <a:t>Answers to Q1</a:t>
            </a:r>
          </a:p>
        </p:txBody>
      </p:sp>
      <p:sp>
        <p:nvSpPr>
          <p:cNvPr id="3" name="Text Placeholder 2">
            <a:extLst>
              <a:ext uri="{FF2B5EF4-FFF2-40B4-BE49-F238E27FC236}">
                <a16:creationId xmlns:a16="http://schemas.microsoft.com/office/drawing/2014/main" id="{D13CF954-B7AD-5CE8-C5A2-43FA5207EC25}"/>
              </a:ext>
            </a:extLst>
          </p:cNvPr>
          <p:cNvSpPr>
            <a:spLocks noGrp="1"/>
          </p:cNvSpPr>
          <p:nvPr>
            <p:ph type="body"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Let’s have the following parameters: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bandwidth of the communications channel, and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minimum number of 500-byte size packets needed to exceed the capacity of the channel. To reach the capacity of the channel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500 * 8) =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with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expressed in bits, so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 = 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4000. Based on it for each case we have: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0.5 Mbps = 500,000 bits;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500000/4000 =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125 packets/second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2.0 Mbps = 2,000,000 bits;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2000000/4000 =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500 packets/second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 Mbps = 10,000,000 bits;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10000000/4000 =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2,500 packets/second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161109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647A-D618-FA7F-F974-C13291BC9FB4}"/>
              </a:ext>
            </a:extLst>
          </p:cNvPr>
          <p:cNvSpPr>
            <a:spLocks noGrp="1"/>
          </p:cNvSpPr>
          <p:nvPr>
            <p:ph type="title"/>
          </p:nvPr>
        </p:nvSpPr>
        <p:spPr/>
        <p:txBody>
          <a:bodyPr/>
          <a:lstStyle/>
          <a:p>
            <a:r>
              <a:rPr lang="en-US" dirty="0"/>
              <a:t>In-Class Practice</a:t>
            </a:r>
          </a:p>
        </p:txBody>
      </p:sp>
      <p:sp>
        <p:nvSpPr>
          <p:cNvPr id="3" name="Text Placeholder 2">
            <a:extLst>
              <a:ext uri="{FF2B5EF4-FFF2-40B4-BE49-F238E27FC236}">
                <a16:creationId xmlns:a16="http://schemas.microsoft.com/office/drawing/2014/main" id="{D0B72623-370C-03BC-F5CC-40B69F552795}"/>
              </a:ext>
            </a:extLst>
          </p:cNvPr>
          <p:cNvSpPr>
            <a:spLocks noGrp="1"/>
          </p:cNvSpPr>
          <p:nvPr>
            <p:ph type="body" idx="1"/>
          </p:nvPr>
        </p:nvSpPr>
        <p:spPr/>
        <p:txBody>
          <a:bodyPr/>
          <a:lstStyle/>
          <a:p>
            <a:r>
              <a:rPr lang="en-US" dirty="0"/>
              <a:t>Question 2: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Consider a distributed variant of the attack we explore in Problem Q1. Assume the attacker has compromised a number of broadband-connected residential PCs to use as zombie systems. Also assume each such system has an average uplink capacity of 128 kbps. What is the maximum number of 500-byte ICMP echo request (ping) packets a single zombie PC can send per second? How many such zombie systems would the attacker need to flood a target organization using a 0.5-Mbps link? A 2-Mbps link? Or a10-Mbps link? Given reports of botnets composed of many thousands of zombie systems, what can you conclude about their controller’s ability to launch DDoS attacks on multiple such organizations simultaneously? Or on a major organization with multiple, much larger network links than we have considered in these problems?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611940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B34E-3682-A8B4-8124-AA188F7A6433}"/>
              </a:ext>
            </a:extLst>
          </p:cNvPr>
          <p:cNvSpPr>
            <a:spLocks noGrp="1"/>
          </p:cNvSpPr>
          <p:nvPr>
            <p:ph type="title"/>
          </p:nvPr>
        </p:nvSpPr>
        <p:spPr/>
        <p:txBody>
          <a:bodyPr/>
          <a:lstStyle/>
          <a:p>
            <a:r>
              <a:rPr lang="en-US" dirty="0"/>
              <a:t>Answers to Q2</a:t>
            </a:r>
          </a:p>
        </p:txBody>
      </p:sp>
      <p:sp>
        <p:nvSpPr>
          <p:cNvPr id="3" name="Text Placeholder 2">
            <a:extLst>
              <a:ext uri="{FF2B5EF4-FFF2-40B4-BE49-F238E27FC236}">
                <a16:creationId xmlns:a16="http://schemas.microsoft.com/office/drawing/2014/main" id="{EDA673F5-C9C0-AB13-15FE-6CC4AC57F474}"/>
              </a:ext>
            </a:extLst>
          </p:cNvPr>
          <p:cNvSpPr>
            <a:spLocks noGrp="1"/>
          </p:cNvSpPr>
          <p:nvPr>
            <p:ph type="body"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Let’s have the following parameters: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bandwidth of the communications channel, and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minimum number of 500-byte size packets needed to exceed the capacity of the channel, and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number of zombies needed to exceed the capacity of the channel. The maximum number of packets a zombie can send is </a:t>
            </a:r>
            <a:r>
              <a:rPr lang="en-US" sz="1800" b="1" i="1" dirty="0" err="1">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b="1" i="1"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128,000</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4000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32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pps</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(packets per second). Based on the results from Q2, the number of required zombies will be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 = 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i="1" dirty="0" err="1">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b="1" i="1"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b="1" i="1" baseline="-25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/32, and for each case we have: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0.5 Mbps;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125pps/32pps = 3,9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requires 4 zombies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2.0 Mbps;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500pps/32pps = 15,6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requires 16 zombies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 Mbps;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2500pps/32pps = 78,1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requires 79 zombies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Based on the results we got above, it suggests that just a few zombies with relatively low capacity communication channel will be able to cause problems to organizations. In the examples above, with corporate bandwidth from 0.5Mbps to 10Mbps, we have a very narrow channel for today’s standards, however the number of zombies required to shut those networks down is small compared with the thousands of zombies that a botnet controller could use. With thousands of zombies conducting flooding DoS attacks, a botnet controller will be able to attack many organizations at the same time or a big organization with multiple links. If the botnet controller manages to increase the size of the packet the attack will be even more effective. </a:t>
            </a:r>
            <a:endParaRPr lang="en-US" dirty="0"/>
          </a:p>
        </p:txBody>
      </p:sp>
    </p:spTree>
    <p:extLst>
      <p:ext uri="{BB962C8B-B14F-4D97-AF65-F5344CB8AC3E}">
        <p14:creationId xmlns:p14="http://schemas.microsoft.com/office/powerpoint/2010/main" val="2354105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835700" y="352525"/>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Data Transmission</a:t>
            </a:r>
          </a:p>
        </p:txBody>
      </p:sp>
      <p:sp>
        <p:nvSpPr>
          <p:cNvPr id="120" name="Shape 120"/>
          <p:cNvSpPr txBox="1">
            <a:spLocks noGrp="1"/>
          </p:cNvSpPr>
          <p:nvPr>
            <p:ph type="body" idx="1"/>
          </p:nvPr>
        </p:nvSpPr>
        <p:spPr>
          <a:xfrm>
            <a:off x="821094" y="1400100"/>
            <a:ext cx="10549812" cy="4057800"/>
          </a:xfrm>
          <a:prstGeom prst="rect">
            <a:avLst/>
          </a:prstGeom>
        </p:spPr>
        <p:txBody>
          <a:bodyPr vert="horz" wrap="square" lIns="91425" tIns="91425" rIns="91425" bIns="91425" rtlCol="0" anchor="t" anchorCtr="0">
            <a:noAutofit/>
          </a:bodyPr>
          <a:lstStyle/>
          <a:p>
            <a:pPr marL="457200" indent="-317500">
              <a:buClr>
                <a:schemeClr val="dk1"/>
              </a:buClr>
              <a:buSzPts val="1400"/>
            </a:pPr>
            <a:r>
              <a:rPr lang="en-GB" dirty="0">
                <a:solidFill>
                  <a:schemeClr val="dk1"/>
                </a:solidFill>
              </a:rPr>
              <a:t>Each octet in the send buffer has a sequence number field in the header which indicates the sequence of the packets</a:t>
            </a:r>
          </a:p>
          <a:p>
            <a:pPr marL="857250" lvl="1" indent="-317500">
              <a:buClr>
                <a:schemeClr val="dk1"/>
              </a:buClr>
            </a:pPr>
            <a:r>
              <a:rPr lang="en-GB" dirty="0">
                <a:solidFill>
                  <a:schemeClr val="dk1"/>
                </a:solidFill>
              </a:rPr>
              <a:t>At the receiver end, these sequence numbers are used to place data in the right position inside receive buffer</a:t>
            </a:r>
          </a:p>
          <a:p>
            <a:pPr marL="0" indent="0">
              <a:buNone/>
            </a:pPr>
            <a:endParaRPr dirty="0">
              <a:solidFill>
                <a:schemeClr val="dk1"/>
              </a:solidFill>
            </a:endParaRPr>
          </a:p>
          <a:p>
            <a:pPr marL="457200" indent="-317500">
              <a:buClr>
                <a:schemeClr val="dk1"/>
              </a:buClr>
              <a:buSzPts val="1400"/>
            </a:pPr>
            <a:r>
              <a:rPr lang="en-GB" dirty="0">
                <a:solidFill>
                  <a:schemeClr val="dk1"/>
                </a:solidFill>
              </a:rPr>
              <a:t>Once data is placed in the receive buffer, they are merged into a single data stream</a:t>
            </a:r>
          </a:p>
          <a:p>
            <a:pPr marL="0" indent="0">
              <a:buNone/>
            </a:pPr>
            <a:endParaRPr dirty="0">
              <a:solidFill>
                <a:schemeClr val="dk1"/>
              </a:solidFill>
            </a:endParaRPr>
          </a:p>
          <a:p>
            <a:pPr marL="457200" indent="-317500">
              <a:buClr>
                <a:schemeClr val="dk1"/>
              </a:buClr>
              <a:buSzPts val="1400"/>
            </a:pPr>
            <a:r>
              <a:rPr lang="en-GB" dirty="0">
                <a:solidFill>
                  <a:schemeClr val="dk1"/>
                </a:solidFill>
              </a:rPr>
              <a:t>Applications read from the receive buffer - If no data is available, it typically gets blocked; It gets unblocked when there is enough data to read</a:t>
            </a:r>
          </a:p>
          <a:p>
            <a:pPr marL="0" indent="0">
              <a:buNone/>
            </a:pPr>
            <a:endParaRPr dirty="0">
              <a:solidFill>
                <a:schemeClr val="dk1"/>
              </a:solidFill>
            </a:endParaRPr>
          </a:p>
          <a:p>
            <a:pPr marL="457200" indent="-317500">
              <a:buClr>
                <a:schemeClr val="dk1"/>
              </a:buClr>
              <a:buSzPts val="1400"/>
            </a:pPr>
            <a:r>
              <a:rPr lang="en-GB" dirty="0">
                <a:solidFill>
                  <a:schemeClr val="dk1"/>
                </a:solidFill>
              </a:rPr>
              <a:t>The receiver informs the sender about receiving of data using acknowledgement packets</a:t>
            </a:r>
          </a:p>
          <a:p>
            <a:pPr marL="0" indent="0">
              <a:buNone/>
            </a:pPr>
            <a:endParaRPr dirty="0"/>
          </a:p>
        </p:txBody>
      </p:sp>
      <p:sp>
        <p:nvSpPr>
          <p:cNvPr id="4" name="Slide Number Placeholder 5">
            <a:extLst>
              <a:ext uri="{FF2B5EF4-FFF2-40B4-BE49-F238E27FC236}">
                <a16:creationId xmlns:a16="http://schemas.microsoft.com/office/drawing/2014/main" id="{151A7065-3462-C045-862F-6F543C48A130}"/>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11</a:t>
            </a:fld>
            <a:endParaRPr lang="en-US" dirty="0"/>
          </a:p>
        </p:txBody>
      </p:sp>
    </p:spTree>
    <p:extLst>
      <p:ext uri="{BB962C8B-B14F-4D97-AF65-F5344CB8AC3E}">
        <p14:creationId xmlns:p14="http://schemas.microsoft.com/office/powerpoint/2010/main" val="42368350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DE3E-1773-07F2-92E0-3ECEF79D8E76}"/>
              </a:ext>
            </a:extLst>
          </p:cNvPr>
          <p:cNvSpPr>
            <a:spLocks noGrp="1"/>
          </p:cNvSpPr>
          <p:nvPr>
            <p:ph type="title"/>
          </p:nvPr>
        </p:nvSpPr>
        <p:spPr/>
        <p:txBody>
          <a:bodyPr/>
          <a:lstStyle/>
          <a:p>
            <a:r>
              <a:rPr lang="en-US" dirty="0"/>
              <a:t>In-Class Practices</a:t>
            </a:r>
          </a:p>
        </p:txBody>
      </p:sp>
      <p:sp>
        <p:nvSpPr>
          <p:cNvPr id="3" name="Text Placeholder 2">
            <a:extLst>
              <a:ext uri="{FF2B5EF4-FFF2-40B4-BE49-F238E27FC236}">
                <a16:creationId xmlns:a16="http://schemas.microsoft.com/office/drawing/2014/main" id="{E428718B-FB2F-47B3-BF5B-7D2F4184C111}"/>
              </a:ext>
            </a:extLst>
          </p:cNvPr>
          <p:cNvSpPr>
            <a:spLocks noGrp="1"/>
          </p:cNvSpPr>
          <p:nvPr>
            <p:ph type="body" idx="1"/>
          </p:nvPr>
        </p:nvSpPr>
        <p:spPr/>
        <p:txBody>
          <a:bodyPr/>
          <a:lstStyle/>
          <a:p>
            <a:r>
              <a:rPr lang="en-US" sz="2000" dirty="0"/>
              <a:t>Question 3: </a:t>
            </a:r>
            <a:r>
              <a:rPr lang="en-US" sz="2000" dirty="0">
                <a:solidFill>
                  <a:srgbClr val="00000A"/>
                </a:solidFill>
                <a:effectLst/>
                <a:latin typeface="Times" panose="02020603050405020304" pitchFamily="18" charset="0"/>
                <a:ea typeface="Calibri" panose="020F0502020204030204" pitchFamily="34" charset="0"/>
                <a:cs typeface="Calibri" panose="020F0502020204030204" pitchFamily="34" charset="0"/>
              </a:rPr>
              <a:t>All the information that a server needs to know about a connection is not only contained in the SYN packet, but also in the final ACK packet from the client. Therefore, information-wise, there is no need to allocate a buffer to save the information about half-open connections. If we get rid of this buffer, the SYN flooding attack will not be effective any more. Do you agree with such a statement or not. Please justify your answer.</a:t>
            </a:r>
            <a:endParaRPr lang="en-US" sz="2000" dirty="0">
              <a:solidFill>
                <a:srgbClr val="00000A"/>
              </a:solidFill>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10525609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3F85C-07F0-2CB4-9F64-B619678F6957}"/>
              </a:ext>
            </a:extLst>
          </p:cNvPr>
          <p:cNvSpPr>
            <a:spLocks noGrp="1"/>
          </p:cNvSpPr>
          <p:nvPr>
            <p:ph type="title"/>
          </p:nvPr>
        </p:nvSpPr>
        <p:spPr/>
        <p:txBody>
          <a:bodyPr/>
          <a:lstStyle/>
          <a:p>
            <a:r>
              <a:rPr lang="en-US" dirty="0"/>
              <a:t>Answers to Q3</a:t>
            </a:r>
          </a:p>
        </p:txBody>
      </p:sp>
      <p:sp>
        <p:nvSpPr>
          <p:cNvPr id="3" name="Text Placeholder 2">
            <a:extLst>
              <a:ext uri="{FF2B5EF4-FFF2-40B4-BE49-F238E27FC236}">
                <a16:creationId xmlns:a16="http://schemas.microsoft.com/office/drawing/2014/main" id="{532D1E01-85A5-1611-0A4B-884DC56E3E8E}"/>
              </a:ext>
            </a:extLst>
          </p:cNvPr>
          <p:cNvSpPr>
            <a:spLocks noGrp="1"/>
          </p:cNvSpPr>
          <p:nvPr>
            <p:ph type="body" idx="1"/>
          </p:nvPr>
        </p:nvSpPr>
        <p:spPr/>
        <p:txBody>
          <a:bodyPr/>
          <a:lstStyle/>
          <a:p>
            <a:r>
              <a:rPr lang="en-US" dirty="0"/>
              <a:t>Basically, if we get rid of the buffer, we have solved the SYN flooding attack problem, but we will introduce a new and more powerful attack. The attacker can simply send ACK flooding packets, each one causing the server to allocate memory for a full connection, which takes more memory than that for half-open connections.</a:t>
            </a:r>
          </a:p>
          <a:p>
            <a:endParaRPr lang="en-US" dirty="0"/>
          </a:p>
        </p:txBody>
      </p:sp>
    </p:spTree>
    <p:extLst>
      <p:ext uri="{BB962C8B-B14F-4D97-AF65-F5344CB8AC3E}">
        <p14:creationId xmlns:p14="http://schemas.microsoft.com/office/powerpoint/2010/main" val="11874973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33442-0E5D-6CF5-779B-F31C23D47B9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2F285B-4C10-418E-61C5-EFCF50290472}"/>
              </a:ext>
            </a:extLst>
          </p:cNvPr>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Text Placeholder 6">
            <a:extLst>
              <a:ext uri="{FF2B5EF4-FFF2-40B4-BE49-F238E27FC236}">
                <a16:creationId xmlns:a16="http://schemas.microsoft.com/office/drawing/2014/main" id="{02C66143-0052-ECE5-2561-5A7C74A23E15}"/>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77A19EC1-7C3C-9211-1EFC-EBCFBFFF74A3}"/>
              </a:ext>
            </a:extLst>
          </p:cNvPr>
          <p:cNvSpPr/>
          <p:nvPr/>
        </p:nvSpPr>
        <p:spPr>
          <a:xfrm>
            <a:off x="6394581" y="835662"/>
            <a:ext cx="5081970" cy="5016758"/>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TCP fundamental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Attacks on the TCP protocol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Denial-of-Service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SQL injection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Cross-side scripting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0000"/>
                </a:solidFill>
                <a:effectLst/>
                <a:uLnTx/>
                <a:uFillTx/>
                <a:latin typeface="Calibri"/>
                <a:ea typeface="+mn-ea"/>
                <a:cs typeface="+mn-cs"/>
              </a:rPr>
              <a:t>Miscellaneous: Heartbleed bug and attack, Ransomware, </a:t>
            </a:r>
            <a:r>
              <a:rPr kumimoji="0" lang="en-US" sz="3200" b="0" i="0" u="none" strike="noStrike" kern="1200" cap="none" spc="0" normalizeH="0" baseline="0" noProof="0" dirty="0" err="1">
                <a:ln>
                  <a:noFill/>
                </a:ln>
                <a:solidFill>
                  <a:srgbClr val="FF0000"/>
                </a:solidFill>
                <a:effectLst/>
                <a:uLnTx/>
                <a:uFillTx/>
                <a:latin typeface="Calibri"/>
                <a:ea typeface="+mn-ea"/>
                <a:cs typeface="+mn-cs"/>
              </a:rPr>
              <a:t>Cryptojacking</a:t>
            </a:r>
            <a:r>
              <a:rPr kumimoji="0" lang="en-US" sz="3200" b="0" i="0" u="none" strike="noStrike" kern="1200" cap="none" spc="0" normalizeH="0" baseline="0" noProof="0" dirty="0">
                <a:ln>
                  <a:noFill/>
                </a:ln>
                <a:solidFill>
                  <a:srgbClr val="FF0000"/>
                </a:solidFill>
                <a:effectLst/>
                <a:uLnTx/>
                <a:uFillTx/>
                <a:latin typeface="Calibri"/>
                <a:ea typeface="+mn-ea"/>
                <a:cs typeface="+mn-cs"/>
              </a:rPr>
              <a:t> </a:t>
            </a:r>
          </a:p>
        </p:txBody>
      </p:sp>
    </p:spTree>
    <p:extLst>
      <p:ext uri="{BB962C8B-B14F-4D97-AF65-F5344CB8AC3E}">
        <p14:creationId xmlns:p14="http://schemas.microsoft.com/office/powerpoint/2010/main" val="12852522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9144000" cy="850106"/>
          </a:xfrm>
        </p:spPr>
        <p:txBody>
          <a:bodyPr wrap="square" numCol="1" anchorCtr="0" compatLnSpc="1">
            <a:prstTxWarp prst="textNoShape">
              <a:avLst/>
            </a:prstTxWarp>
            <a:normAutofit/>
          </a:bodyPr>
          <a:lstStyle/>
          <a:p>
            <a:r>
              <a:rPr lang="en-US" sz="4000" dirty="0"/>
              <a:t>The Heartbleed Bug and Attack</a:t>
            </a:r>
            <a:endParaRPr lang="en-US" sz="3800" dirty="0">
              <a:solidFill>
                <a:srgbClr val="0432FF"/>
              </a:solidFill>
            </a:endParaRPr>
          </a:p>
        </p:txBody>
      </p:sp>
      <p:sp>
        <p:nvSpPr>
          <p:cNvPr id="6" name="Slide Number Placeholder 5">
            <a:extLst>
              <a:ext uri="{FF2B5EF4-FFF2-40B4-BE49-F238E27FC236}">
                <a16:creationId xmlns:a16="http://schemas.microsoft.com/office/drawing/2014/main" id="{35924D6A-8665-214C-8D5B-199C18F9D60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113</a:t>
            </a:fld>
            <a:endParaRPr lang="en-US" dirty="0">
              <a:solidFill>
                <a:prstClr val="black">
                  <a:tint val="75000"/>
                </a:prstClr>
              </a:solidFill>
            </a:endParaRPr>
          </a:p>
        </p:txBody>
      </p:sp>
      <p:sp>
        <p:nvSpPr>
          <p:cNvPr id="7" name="Shape 258">
            <a:extLst>
              <a:ext uri="{FF2B5EF4-FFF2-40B4-BE49-F238E27FC236}">
                <a16:creationId xmlns:a16="http://schemas.microsoft.com/office/drawing/2014/main" id="{089E6BD2-8A4D-9B40-AEBD-95711781D341}"/>
              </a:ext>
            </a:extLst>
          </p:cNvPr>
          <p:cNvSpPr txBox="1">
            <a:spLocks/>
          </p:cNvSpPr>
          <p:nvPr/>
        </p:nvSpPr>
        <p:spPr>
          <a:xfrm>
            <a:off x="1675257" y="1474495"/>
            <a:ext cx="8436152" cy="5043833"/>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a:spcAft>
                <a:spcPts val="600"/>
              </a:spcAft>
              <a:buClr>
                <a:srgbClr val="000000"/>
              </a:buClr>
            </a:pPr>
            <a:r>
              <a:rPr lang="en-GB" sz="2000" dirty="0">
                <a:solidFill>
                  <a:srgbClr val="000000"/>
                </a:solidFill>
              </a:rPr>
              <a:t>Vulnerability in the OpenSSL library, specifically the Heartbeat protocol in TLS (Transport Layer Security)</a:t>
            </a:r>
          </a:p>
          <a:p>
            <a:pPr marL="857250" lvl="1">
              <a:spcAft>
                <a:spcPts val="600"/>
              </a:spcAft>
              <a:buClr>
                <a:srgbClr val="000000"/>
              </a:buClr>
            </a:pPr>
            <a:r>
              <a:rPr lang="en-GB" sz="1800" dirty="0">
                <a:solidFill>
                  <a:srgbClr val="000000"/>
                </a:solidFill>
              </a:rPr>
              <a:t>OpenSSL (widely used library for TLS) drives HTTPS that your web browser relies on for online banking, and other secure transactions</a:t>
            </a:r>
          </a:p>
          <a:p>
            <a:pPr marL="857250" lvl="1">
              <a:spcAft>
                <a:spcPts val="600"/>
              </a:spcAft>
              <a:buClr>
                <a:srgbClr val="000000"/>
              </a:buClr>
            </a:pPr>
            <a:r>
              <a:rPr lang="en-GB" sz="1800" dirty="0">
                <a:solidFill>
                  <a:srgbClr val="000000"/>
                </a:solidFill>
              </a:rPr>
              <a:t>Launched in 2012 on web servers built on top of OpenSSL</a:t>
            </a:r>
          </a:p>
          <a:p>
            <a:pPr marL="857250" lvl="1">
              <a:spcAft>
                <a:spcPts val="600"/>
              </a:spcAft>
              <a:buClr>
                <a:srgbClr val="000000"/>
              </a:buClr>
            </a:pPr>
            <a:r>
              <a:rPr lang="en-GB" sz="1800" dirty="0">
                <a:solidFill>
                  <a:srgbClr val="000000"/>
                </a:solidFill>
              </a:rPr>
              <a:t>Disclosed in 2014</a:t>
            </a:r>
          </a:p>
        </p:txBody>
      </p:sp>
      <p:pic>
        <p:nvPicPr>
          <p:cNvPr id="1026" name="Picture 2" descr="The Heartbleed Bug and Password Reuse, Recipe for Disaster - Zoho Blog">
            <a:extLst>
              <a:ext uri="{FF2B5EF4-FFF2-40B4-BE49-F238E27FC236}">
                <a16:creationId xmlns:a16="http://schemas.microsoft.com/office/drawing/2014/main" id="{DB61A5B0-787B-8740-BA7A-13015A2DD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661" y="3929867"/>
            <a:ext cx="4473406" cy="26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04406"/>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9144000" cy="850106"/>
          </a:xfrm>
        </p:spPr>
        <p:txBody>
          <a:bodyPr wrap="square" numCol="1" anchorCtr="0" compatLnSpc="1">
            <a:prstTxWarp prst="textNoShape">
              <a:avLst/>
            </a:prstTxWarp>
            <a:normAutofit/>
          </a:bodyPr>
          <a:lstStyle/>
          <a:p>
            <a:r>
              <a:rPr lang="en-US" sz="4000" dirty="0"/>
              <a:t>Background: the Heartbeat Protocol</a:t>
            </a:r>
            <a:endParaRPr lang="en-US" sz="3800" dirty="0">
              <a:solidFill>
                <a:srgbClr val="0432FF"/>
              </a:solidFill>
            </a:endParaRPr>
          </a:p>
        </p:txBody>
      </p:sp>
      <p:sp>
        <p:nvSpPr>
          <p:cNvPr id="6" name="Slide Number Placeholder 5">
            <a:extLst>
              <a:ext uri="{FF2B5EF4-FFF2-40B4-BE49-F238E27FC236}">
                <a16:creationId xmlns:a16="http://schemas.microsoft.com/office/drawing/2014/main" id="{35924D6A-8665-214C-8D5B-199C18F9D60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114</a:t>
            </a:fld>
            <a:endParaRPr lang="en-US" dirty="0">
              <a:solidFill>
                <a:prstClr val="black">
                  <a:tint val="75000"/>
                </a:prstClr>
              </a:solidFill>
            </a:endParaRPr>
          </a:p>
        </p:txBody>
      </p:sp>
      <p:sp>
        <p:nvSpPr>
          <p:cNvPr id="7" name="Shape 258">
            <a:extLst>
              <a:ext uri="{FF2B5EF4-FFF2-40B4-BE49-F238E27FC236}">
                <a16:creationId xmlns:a16="http://schemas.microsoft.com/office/drawing/2014/main" id="{089E6BD2-8A4D-9B40-AEBD-95711781D341}"/>
              </a:ext>
            </a:extLst>
          </p:cNvPr>
          <p:cNvSpPr txBox="1">
            <a:spLocks/>
          </p:cNvSpPr>
          <p:nvPr/>
        </p:nvSpPr>
        <p:spPr>
          <a:xfrm>
            <a:off x="1575866" y="1206140"/>
            <a:ext cx="8992744" cy="5043833"/>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a:spcAft>
                <a:spcPts val="600"/>
              </a:spcAft>
              <a:buClr>
                <a:srgbClr val="000000"/>
              </a:buClr>
            </a:pPr>
            <a:r>
              <a:rPr lang="en-GB" sz="2000" dirty="0">
                <a:solidFill>
                  <a:srgbClr val="000000"/>
                </a:solidFill>
              </a:rPr>
              <a:t>TLS/SSL protocols provide a secure channel between two communicating applications</a:t>
            </a:r>
          </a:p>
          <a:p>
            <a:pPr marL="457200">
              <a:spcAft>
                <a:spcPts val="600"/>
              </a:spcAft>
              <a:buClr>
                <a:srgbClr val="000000"/>
              </a:buClr>
            </a:pPr>
            <a:r>
              <a:rPr lang="en-GB" sz="2000" dirty="0">
                <a:solidFill>
                  <a:srgbClr val="000000"/>
                </a:solidFill>
              </a:rPr>
              <a:t>Heartbeat extension: implement keep-alive feature of TLS</a:t>
            </a:r>
          </a:p>
          <a:p>
            <a:pPr marL="857250" lvl="1">
              <a:spcAft>
                <a:spcPts val="600"/>
              </a:spcAft>
              <a:buClr>
                <a:srgbClr val="000000"/>
              </a:buClr>
            </a:pPr>
            <a:r>
              <a:rPr lang="en-GB" sz="1800" dirty="0">
                <a:solidFill>
                  <a:srgbClr val="000000"/>
                </a:solidFill>
              </a:rPr>
              <a:t>Maintains secure session without interruption (e.g., from firewall) when client and server are not sending data to each other for a period of time </a:t>
            </a:r>
          </a:p>
          <a:p>
            <a:pPr marL="1257300" lvl="2">
              <a:spcAft>
                <a:spcPts val="600"/>
              </a:spcAft>
              <a:buClr>
                <a:srgbClr val="000000"/>
              </a:buClr>
            </a:pPr>
            <a:r>
              <a:rPr lang="en-GB" sz="1600" dirty="0">
                <a:solidFill>
                  <a:srgbClr val="000000"/>
                </a:solidFill>
              </a:rPr>
              <a:t>Hard to initiate and re-establish secure sessions</a:t>
            </a:r>
            <a:endParaRPr lang="en-GB" sz="1400" dirty="0">
              <a:solidFill>
                <a:srgbClr val="000000"/>
              </a:solidFill>
            </a:endParaRPr>
          </a:p>
          <a:p>
            <a:pPr marL="857250" lvl="1">
              <a:spcAft>
                <a:spcPts val="600"/>
              </a:spcAft>
              <a:buClr>
                <a:srgbClr val="000000"/>
              </a:buClr>
            </a:pPr>
            <a:r>
              <a:rPr lang="en-GB" sz="1800" dirty="0">
                <a:solidFill>
                  <a:srgbClr val="000000"/>
                </a:solidFill>
              </a:rPr>
              <a:t>Send request packet to receiver and obtain an acknowledgement packet by doing a </a:t>
            </a:r>
            <a:r>
              <a:rPr lang="en-GB" sz="1800" b="1" dirty="0">
                <a:solidFill>
                  <a:srgbClr val="FF0000"/>
                </a:solidFill>
              </a:rPr>
              <a:t>copy</a:t>
            </a:r>
            <a:r>
              <a:rPr lang="en-GB" sz="1800" dirty="0">
                <a:solidFill>
                  <a:srgbClr val="000000"/>
                </a:solidFill>
              </a:rPr>
              <a:t> of the payload content based on payload length L</a:t>
            </a:r>
          </a:p>
          <a:p>
            <a:pPr marL="857250" lvl="1">
              <a:spcAft>
                <a:spcPts val="600"/>
              </a:spcAft>
              <a:buClr>
                <a:srgbClr val="000000"/>
              </a:buClr>
            </a:pPr>
            <a:r>
              <a:rPr lang="en-GB" sz="1800" dirty="0">
                <a:solidFill>
                  <a:srgbClr val="000000"/>
                </a:solidFill>
              </a:rPr>
              <a:t>The </a:t>
            </a:r>
            <a:r>
              <a:rPr lang="en-GB" sz="1800" b="1" dirty="0">
                <a:solidFill>
                  <a:srgbClr val="FF0000"/>
                </a:solidFill>
              </a:rPr>
              <a:t>copy</a:t>
            </a:r>
            <a:r>
              <a:rPr lang="en-GB" sz="1800" dirty="0">
                <a:solidFill>
                  <a:srgbClr val="000000"/>
                </a:solidFill>
              </a:rPr>
              <a:t> caused the vulnerability; attacker can specify larger L</a:t>
            </a:r>
          </a:p>
          <a:p>
            <a:pPr marL="457200">
              <a:spcAft>
                <a:spcPts val="600"/>
              </a:spcAft>
              <a:buClr>
                <a:srgbClr val="000000"/>
              </a:buClr>
            </a:pPr>
            <a:r>
              <a:rPr lang="en-GB" sz="2000" dirty="0">
                <a:solidFill>
                  <a:srgbClr val="000000"/>
                </a:solidFill>
              </a:rPr>
              <a:t>Heartbleed bug is an implementation flaw in TLS/SSL heartbeat extension</a:t>
            </a:r>
          </a:p>
        </p:txBody>
      </p:sp>
      <p:pic>
        <p:nvPicPr>
          <p:cNvPr id="3" name="Picture 2">
            <a:extLst>
              <a:ext uri="{FF2B5EF4-FFF2-40B4-BE49-F238E27FC236}">
                <a16:creationId xmlns:a16="http://schemas.microsoft.com/office/drawing/2014/main" id="{0EAD252B-C965-D942-BEDB-7E544C42D90F}"/>
              </a:ext>
            </a:extLst>
          </p:cNvPr>
          <p:cNvPicPr>
            <a:picLocks noChangeAspect="1"/>
          </p:cNvPicPr>
          <p:nvPr/>
        </p:nvPicPr>
        <p:blipFill>
          <a:blip r:embed="rId3"/>
          <a:stretch>
            <a:fillRect/>
          </a:stretch>
        </p:blipFill>
        <p:spPr>
          <a:xfrm>
            <a:off x="5356188" y="5049079"/>
            <a:ext cx="1796937" cy="1672397"/>
          </a:xfrm>
          <a:prstGeom prst="rect">
            <a:avLst/>
          </a:prstGeom>
        </p:spPr>
      </p:pic>
    </p:spTree>
    <p:extLst>
      <p:ext uri="{BB962C8B-B14F-4D97-AF65-F5344CB8AC3E}">
        <p14:creationId xmlns:p14="http://schemas.microsoft.com/office/powerpoint/2010/main" val="3327658120"/>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9144000" cy="850106"/>
          </a:xfrm>
        </p:spPr>
        <p:txBody>
          <a:bodyPr wrap="square" numCol="1" anchorCtr="0" compatLnSpc="1">
            <a:prstTxWarp prst="textNoShape">
              <a:avLst/>
            </a:prstTxWarp>
            <a:normAutofit/>
          </a:bodyPr>
          <a:lstStyle/>
          <a:p>
            <a:r>
              <a:rPr lang="en-US" sz="3600" dirty="0"/>
              <a:t>How Response Packet is Constructed</a:t>
            </a:r>
            <a:endParaRPr lang="en-US" sz="3600" dirty="0">
              <a:solidFill>
                <a:srgbClr val="0432FF"/>
              </a:solidFill>
            </a:endParaRPr>
          </a:p>
        </p:txBody>
      </p:sp>
      <p:sp>
        <p:nvSpPr>
          <p:cNvPr id="6" name="Slide Number Placeholder 5">
            <a:extLst>
              <a:ext uri="{FF2B5EF4-FFF2-40B4-BE49-F238E27FC236}">
                <a16:creationId xmlns:a16="http://schemas.microsoft.com/office/drawing/2014/main" id="{35924D6A-8665-214C-8D5B-199C18F9D60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115</a:t>
            </a:fld>
            <a:endParaRPr lang="en-US" dirty="0">
              <a:solidFill>
                <a:prstClr val="black">
                  <a:tint val="75000"/>
                </a:prstClr>
              </a:solidFill>
            </a:endParaRPr>
          </a:p>
        </p:txBody>
      </p:sp>
      <p:sp>
        <p:nvSpPr>
          <p:cNvPr id="7" name="Shape 258">
            <a:extLst>
              <a:ext uri="{FF2B5EF4-FFF2-40B4-BE49-F238E27FC236}">
                <a16:creationId xmlns:a16="http://schemas.microsoft.com/office/drawing/2014/main" id="{089E6BD2-8A4D-9B40-AEBD-95711781D341}"/>
              </a:ext>
            </a:extLst>
          </p:cNvPr>
          <p:cNvSpPr txBox="1">
            <a:spLocks/>
          </p:cNvSpPr>
          <p:nvPr/>
        </p:nvSpPr>
        <p:spPr>
          <a:xfrm>
            <a:off x="7557052" y="1987827"/>
            <a:ext cx="3054824" cy="4180751"/>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a:spcAft>
                <a:spcPts val="600"/>
              </a:spcAft>
              <a:buClr>
                <a:srgbClr val="000000"/>
              </a:buClr>
            </a:pPr>
            <a:r>
              <a:rPr lang="en-GB" sz="2000" dirty="0">
                <a:solidFill>
                  <a:srgbClr val="FF0000"/>
                </a:solidFill>
              </a:rPr>
              <a:t>Problem</a:t>
            </a:r>
            <a:r>
              <a:rPr lang="en-GB" sz="2000" dirty="0">
                <a:solidFill>
                  <a:srgbClr val="000000"/>
                </a:solidFill>
              </a:rPr>
              <a:t>: how much is copied depends on the value contained in the payload length field</a:t>
            </a:r>
          </a:p>
          <a:p>
            <a:pPr marL="457200">
              <a:spcAft>
                <a:spcPts val="600"/>
              </a:spcAft>
              <a:buClr>
                <a:srgbClr val="000000"/>
              </a:buClr>
            </a:pPr>
            <a:endParaRPr lang="en-GB" sz="2000" dirty="0">
              <a:solidFill>
                <a:srgbClr val="000000"/>
              </a:solidFill>
            </a:endParaRPr>
          </a:p>
          <a:p>
            <a:pPr marL="457200">
              <a:spcAft>
                <a:spcPts val="600"/>
              </a:spcAft>
              <a:buClr>
                <a:srgbClr val="000000"/>
              </a:buClr>
            </a:pPr>
            <a:r>
              <a:rPr lang="en-GB" sz="2000" dirty="0">
                <a:solidFill>
                  <a:srgbClr val="FF0000"/>
                </a:solidFill>
              </a:rPr>
              <a:t>What if </a:t>
            </a:r>
            <a:r>
              <a:rPr lang="en-GB" sz="2000" dirty="0">
                <a:solidFill>
                  <a:srgbClr val="000000"/>
                </a:solidFill>
              </a:rPr>
              <a:t>this value is larger than the actual payload size? </a:t>
            </a:r>
          </a:p>
          <a:p>
            <a:pPr marL="457200">
              <a:spcAft>
                <a:spcPts val="600"/>
              </a:spcAft>
              <a:buClr>
                <a:srgbClr val="000000"/>
              </a:buClr>
            </a:pPr>
            <a:endParaRPr lang="en-GB" sz="2000" dirty="0">
              <a:solidFill>
                <a:srgbClr val="000000"/>
              </a:solidFill>
            </a:endParaRPr>
          </a:p>
        </p:txBody>
      </p:sp>
      <p:pic>
        <p:nvPicPr>
          <p:cNvPr id="8" name="Content Placeholder 3" descr="Screen Clipping">
            <a:extLst>
              <a:ext uri="{FF2B5EF4-FFF2-40B4-BE49-F238E27FC236}">
                <a16:creationId xmlns:a16="http://schemas.microsoft.com/office/drawing/2014/main" id="{CE8A690B-B0A7-0545-86C0-84547B78A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125" y="2202628"/>
            <a:ext cx="6028535" cy="3065111"/>
          </a:xfrm>
          <a:prstGeom prst="rect">
            <a:avLst/>
          </a:prstGeom>
        </p:spPr>
      </p:pic>
    </p:spTree>
    <p:extLst>
      <p:ext uri="{BB962C8B-B14F-4D97-AF65-F5344CB8AC3E}">
        <p14:creationId xmlns:p14="http://schemas.microsoft.com/office/powerpoint/2010/main" val="2072688855"/>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9144000" cy="850106"/>
          </a:xfrm>
        </p:spPr>
        <p:txBody>
          <a:bodyPr wrap="square" numCol="1" anchorCtr="0" compatLnSpc="1">
            <a:prstTxWarp prst="textNoShape">
              <a:avLst/>
            </a:prstTxWarp>
            <a:normAutofit/>
          </a:bodyPr>
          <a:lstStyle/>
          <a:p>
            <a:r>
              <a:rPr lang="en-US" sz="3600" dirty="0"/>
              <a:t>Attack Launch</a:t>
            </a:r>
            <a:endParaRPr lang="en-US" sz="3600" dirty="0">
              <a:solidFill>
                <a:srgbClr val="0432FF"/>
              </a:solidFill>
            </a:endParaRPr>
          </a:p>
        </p:txBody>
      </p:sp>
      <p:sp>
        <p:nvSpPr>
          <p:cNvPr id="6" name="Slide Number Placeholder 5">
            <a:extLst>
              <a:ext uri="{FF2B5EF4-FFF2-40B4-BE49-F238E27FC236}">
                <a16:creationId xmlns:a16="http://schemas.microsoft.com/office/drawing/2014/main" id="{35924D6A-8665-214C-8D5B-199C18F9D60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116</a:t>
            </a:fld>
            <a:endParaRPr lang="en-US" dirty="0">
              <a:solidFill>
                <a:prstClr val="black">
                  <a:tint val="75000"/>
                </a:prstClr>
              </a:solidFill>
            </a:endParaRPr>
          </a:p>
        </p:txBody>
      </p:sp>
      <p:sp>
        <p:nvSpPr>
          <p:cNvPr id="7" name="Shape 258">
            <a:extLst>
              <a:ext uri="{FF2B5EF4-FFF2-40B4-BE49-F238E27FC236}">
                <a16:creationId xmlns:a16="http://schemas.microsoft.com/office/drawing/2014/main" id="{089E6BD2-8A4D-9B40-AEBD-95711781D341}"/>
              </a:ext>
            </a:extLst>
          </p:cNvPr>
          <p:cNvSpPr txBox="1">
            <a:spLocks/>
          </p:cNvSpPr>
          <p:nvPr/>
        </p:nvSpPr>
        <p:spPr>
          <a:xfrm>
            <a:off x="7348330" y="2415210"/>
            <a:ext cx="3054824" cy="3653977"/>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a:spcAft>
                <a:spcPts val="600"/>
              </a:spcAft>
              <a:buClr>
                <a:srgbClr val="000000"/>
              </a:buClr>
            </a:pPr>
            <a:r>
              <a:rPr lang="en-GB" sz="2000" dirty="0">
                <a:solidFill>
                  <a:srgbClr val="FF0000"/>
                </a:solidFill>
              </a:rPr>
              <a:t>Attack Results</a:t>
            </a:r>
            <a:r>
              <a:rPr lang="en-GB" sz="2000" dirty="0">
                <a:solidFill>
                  <a:srgbClr val="000000"/>
                </a:solidFill>
              </a:rPr>
              <a:t>: </a:t>
            </a:r>
            <a:r>
              <a:rPr lang="en-US" sz="2000" dirty="0">
                <a:solidFill>
                  <a:prstClr val="black"/>
                </a:solidFill>
              </a:rPr>
              <a:t>Some data from the server’s memory also got copied into the response packet, which will be sent out</a:t>
            </a:r>
            <a:endParaRPr lang="en-GB" sz="2000" dirty="0">
              <a:solidFill>
                <a:srgbClr val="000000"/>
              </a:solidFill>
            </a:endParaRPr>
          </a:p>
        </p:txBody>
      </p:sp>
      <p:pic>
        <p:nvPicPr>
          <p:cNvPr id="3" name="Picture 2">
            <a:extLst>
              <a:ext uri="{FF2B5EF4-FFF2-40B4-BE49-F238E27FC236}">
                <a16:creationId xmlns:a16="http://schemas.microsoft.com/office/drawing/2014/main" id="{FF5E2A93-5366-D04E-95AC-6037D9F80D1B}"/>
              </a:ext>
            </a:extLst>
          </p:cNvPr>
          <p:cNvPicPr>
            <a:picLocks noChangeAspect="1"/>
          </p:cNvPicPr>
          <p:nvPr/>
        </p:nvPicPr>
        <p:blipFill>
          <a:blip r:embed="rId3"/>
          <a:stretch>
            <a:fillRect/>
          </a:stretch>
        </p:blipFill>
        <p:spPr>
          <a:xfrm>
            <a:off x="2001079" y="2008101"/>
            <a:ext cx="5759360" cy="3259638"/>
          </a:xfrm>
          <a:prstGeom prst="rect">
            <a:avLst/>
          </a:prstGeom>
        </p:spPr>
      </p:pic>
    </p:spTree>
    <p:extLst>
      <p:ext uri="{BB962C8B-B14F-4D97-AF65-F5344CB8AC3E}">
        <p14:creationId xmlns:p14="http://schemas.microsoft.com/office/powerpoint/2010/main" val="1581542834"/>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9144000" cy="850106"/>
          </a:xfrm>
        </p:spPr>
        <p:txBody>
          <a:bodyPr wrap="square" numCol="1" anchorCtr="0" compatLnSpc="1">
            <a:prstTxWarp prst="textNoShape">
              <a:avLst/>
            </a:prstTxWarp>
            <a:normAutofit/>
          </a:bodyPr>
          <a:lstStyle/>
          <a:p>
            <a:r>
              <a:rPr lang="en-US" sz="4000" dirty="0"/>
              <a:t>Attack Launch</a:t>
            </a:r>
            <a:endParaRPr lang="en-US" sz="3800" dirty="0">
              <a:solidFill>
                <a:srgbClr val="0432FF"/>
              </a:solidFill>
            </a:endParaRPr>
          </a:p>
        </p:txBody>
      </p:sp>
      <p:sp>
        <p:nvSpPr>
          <p:cNvPr id="6" name="Slide Number Placeholder 5">
            <a:extLst>
              <a:ext uri="{FF2B5EF4-FFF2-40B4-BE49-F238E27FC236}">
                <a16:creationId xmlns:a16="http://schemas.microsoft.com/office/drawing/2014/main" id="{35924D6A-8665-214C-8D5B-199C18F9D60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117</a:t>
            </a:fld>
            <a:endParaRPr lang="en-US" dirty="0">
              <a:solidFill>
                <a:prstClr val="black">
                  <a:tint val="75000"/>
                </a:prstClr>
              </a:solidFill>
            </a:endParaRPr>
          </a:p>
        </p:txBody>
      </p:sp>
      <p:sp>
        <p:nvSpPr>
          <p:cNvPr id="7" name="Shape 258">
            <a:extLst>
              <a:ext uri="{FF2B5EF4-FFF2-40B4-BE49-F238E27FC236}">
                <a16:creationId xmlns:a16="http://schemas.microsoft.com/office/drawing/2014/main" id="{089E6BD2-8A4D-9B40-AEBD-95711781D341}"/>
              </a:ext>
            </a:extLst>
          </p:cNvPr>
          <p:cNvSpPr txBox="1">
            <a:spLocks/>
          </p:cNvSpPr>
          <p:nvPr/>
        </p:nvSpPr>
        <p:spPr>
          <a:xfrm>
            <a:off x="1575866" y="1206140"/>
            <a:ext cx="8992744" cy="5043833"/>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a:spcAft>
                <a:spcPts val="600"/>
              </a:spcAft>
              <a:buClr>
                <a:srgbClr val="000000"/>
              </a:buClr>
            </a:pPr>
            <a:r>
              <a:rPr lang="en-GB" sz="2000" dirty="0">
                <a:solidFill>
                  <a:srgbClr val="000000"/>
                </a:solidFill>
              </a:rPr>
              <a:t>To launch a Heartbleed attack, an attacked sends a specially crafted Heartbeat request packet to the victim</a:t>
            </a:r>
          </a:p>
          <a:p>
            <a:pPr marL="857250" lvl="1">
              <a:spcAft>
                <a:spcPts val="600"/>
              </a:spcAft>
              <a:buClr>
                <a:srgbClr val="000000"/>
              </a:buClr>
            </a:pPr>
            <a:r>
              <a:rPr lang="en-GB" sz="1800" dirty="0">
                <a:solidFill>
                  <a:srgbClr val="000000"/>
                </a:solidFill>
              </a:rPr>
              <a:t>Inside this packet, the number put in the payload size field is larger than the actual payload size</a:t>
            </a:r>
          </a:p>
          <a:p>
            <a:pPr marL="457200">
              <a:spcAft>
                <a:spcPts val="600"/>
              </a:spcAft>
              <a:buClr>
                <a:srgbClr val="000000"/>
              </a:buClr>
            </a:pPr>
            <a:r>
              <a:rPr lang="en-GB" sz="2000" dirty="0">
                <a:solidFill>
                  <a:srgbClr val="000000"/>
                </a:solidFill>
              </a:rPr>
              <a:t>When the packet arrives on receiver side, </a:t>
            </a:r>
            <a:r>
              <a:rPr lang="en-GB" sz="2000" dirty="0" err="1">
                <a:solidFill>
                  <a:srgbClr val="000000"/>
                </a:solidFill>
              </a:rPr>
              <a:t>memcpy</a:t>
            </a:r>
            <a:r>
              <a:rPr lang="en-GB" sz="2000" dirty="0">
                <a:solidFill>
                  <a:srgbClr val="000000"/>
                </a:solidFill>
              </a:rPr>
              <a:t>() will copy more data into the response packet than the request packet (i.e., receiver does a memory dump)</a:t>
            </a:r>
          </a:p>
          <a:p>
            <a:pPr marL="457200">
              <a:spcAft>
                <a:spcPts val="600"/>
              </a:spcAft>
              <a:buClr>
                <a:srgbClr val="000000"/>
              </a:buClr>
            </a:pPr>
            <a:r>
              <a:rPr lang="en-GB" sz="2000" dirty="0">
                <a:solidFill>
                  <a:srgbClr val="000000"/>
                </a:solidFill>
              </a:rPr>
              <a:t>The </a:t>
            </a:r>
            <a:r>
              <a:rPr lang="en-GB" sz="2000" dirty="0">
                <a:solidFill>
                  <a:srgbClr val="FF0000"/>
                </a:solidFill>
              </a:rPr>
              <a:t>affected memory may store sensitive information</a:t>
            </a:r>
            <a:r>
              <a:rPr lang="en-GB" sz="2000" dirty="0">
                <a:solidFill>
                  <a:srgbClr val="000000"/>
                </a:solidFill>
              </a:rPr>
              <a:t>, such as passwords, credit card info or other user information</a:t>
            </a:r>
          </a:p>
          <a:p>
            <a:pPr marL="857250" lvl="1">
              <a:spcAft>
                <a:spcPts val="600"/>
              </a:spcAft>
              <a:buClr>
                <a:srgbClr val="000000"/>
              </a:buClr>
            </a:pPr>
            <a:r>
              <a:rPr lang="en-GB" sz="1800" dirty="0">
                <a:solidFill>
                  <a:srgbClr val="000000"/>
                </a:solidFill>
              </a:rPr>
              <a:t>This data will be copied into the response packet and sent to the attacker</a:t>
            </a:r>
          </a:p>
          <a:p>
            <a:pPr marL="457200">
              <a:spcAft>
                <a:spcPts val="600"/>
              </a:spcAft>
              <a:buClr>
                <a:srgbClr val="000000"/>
              </a:buClr>
            </a:pPr>
            <a:r>
              <a:rPr lang="en-GB" sz="2000" dirty="0">
                <a:solidFill>
                  <a:srgbClr val="FF0000"/>
                </a:solidFill>
              </a:rPr>
              <a:t>By sending a heartbeat request to a vulnerable remote server, attackers can dump the server’s memory and steal sensitive information</a:t>
            </a:r>
          </a:p>
        </p:txBody>
      </p:sp>
    </p:spTree>
    <p:extLst>
      <p:ext uri="{BB962C8B-B14F-4D97-AF65-F5344CB8AC3E}">
        <p14:creationId xmlns:p14="http://schemas.microsoft.com/office/powerpoint/2010/main" val="3334244613"/>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8300" y="1204043"/>
            <a:ext cx="2686050" cy="3857625"/>
          </a:xfrm>
        </p:spPr>
        <p:txBody>
          <a:bodyPr>
            <a:noAutofit/>
          </a:bodyPr>
          <a:lstStyle/>
          <a:p>
            <a:pPr>
              <a:spcAft>
                <a:spcPts val="450"/>
              </a:spcAft>
            </a:pPr>
            <a:r>
              <a:rPr lang="en-US" sz="2100" dirty="0"/>
              <a:t>0x0016 (22 bytes) is placed in the length field, which exactly matches with the actual length of the payload</a:t>
            </a:r>
          </a:p>
          <a:p>
            <a:pPr>
              <a:spcAft>
                <a:spcPts val="450"/>
              </a:spcAft>
            </a:pPr>
            <a:r>
              <a:rPr lang="en-US" sz="2100" dirty="0">
                <a:solidFill>
                  <a:srgbClr val="FF0000"/>
                </a:solidFill>
              </a:rPr>
              <a:t>We play with this length field to perform our attack in the next slide</a:t>
            </a:r>
          </a:p>
          <a:p>
            <a:pPr marL="0" indent="0">
              <a:buNone/>
            </a:pPr>
            <a:endParaRPr lang="en-US" sz="2100" dirty="0">
              <a:latin typeface="Consolas" pitchFamily="49" charset="0"/>
            </a:endParaRPr>
          </a:p>
          <a:p>
            <a:pPr marL="0" indent="0">
              <a:buNone/>
            </a:pPr>
            <a:endParaRPr lang="en-US" sz="2100" dirty="0">
              <a:latin typeface="Consolas" pitchFamily="49" charset="0"/>
            </a:endParaRP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101" y="1568375"/>
            <a:ext cx="5726927" cy="3564731"/>
          </a:xfrm>
          <a:prstGeom prst="rect">
            <a:avLst/>
          </a:prstGeom>
        </p:spPr>
      </p:pic>
      <p:cxnSp>
        <p:nvCxnSpPr>
          <p:cNvPr id="10" name="Straight Connector 9"/>
          <p:cNvCxnSpPr/>
          <p:nvPr/>
        </p:nvCxnSpPr>
        <p:spPr>
          <a:xfrm>
            <a:off x="4895850" y="3875805"/>
            <a:ext cx="1028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038600" y="2561355"/>
            <a:ext cx="800100" cy="11430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C48B6D91-27C2-DD41-B399-887185B69B01}"/>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Launch the Heartbleed Attack</a:t>
            </a:r>
            <a:endParaRPr lang="en-US" sz="3800" dirty="0">
              <a:solidFill>
                <a:srgbClr val="0432FF"/>
              </a:solidFill>
            </a:endParaRPr>
          </a:p>
        </p:txBody>
      </p:sp>
      <p:sp>
        <p:nvSpPr>
          <p:cNvPr id="11" name="Slide Number Placeholder 5">
            <a:extLst>
              <a:ext uri="{FF2B5EF4-FFF2-40B4-BE49-F238E27FC236}">
                <a16:creationId xmlns:a16="http://schemas.microsoft.com/office/drawing/2014/main" id="{FCA7FDD6-7D8A-BE49-A22C-D427F594A73E}"/>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118</a:t>
            </a:fld>
            <a:endParaRPr lang="en-US" dirty="0">
              <a:solidFill>
                <a:prstClr val="black">
                  <a:tint val="75000"/>
                </a:prstClr>
              </a:solidFill>
            </a:endParaRPr>
          </a:p>
        </p:txBody>
      </p:sp>
      <p:sp>
        <p:nvSpPr>
          <p:cNvPr id="6" name="Rectangle 5">
            <a:extLst>
              <a:ext uri="{FF2B5EF4-FFF2-40B4-BE49-F238E27FC236}">
                <a16:creationId xmlns:a16="http://schemas.microsoft.com/office/drawing/2014/main" id="{3D1FB81A-9750-8F4A-8F69-0DD8FA97EE56}"/>
              </a:ext>
            </a:extLst>
          </p:cNvPr>
          <p:cNvSpPr/>
          <p:nvPr/>
        </p:nvSpPr>
        <p:spPr>
          <a:xfrm>
            <a:off x="1835727" y="5289626"/>
            <a:ext cx="8229600" cy="1600438"/>
          </a:xfrm>
          <a:prstGeom prst="rect">
            <a:avLst/>
          </a:prstGeom>
        </p:spPr>
        <p:txBody>
          <a:bodyPr wrap="square">
            <a:spAutoFit/>
          </a:bodyPr>
          <a:lstStyle/>
          <a:p>
            <a:pPr marL="171450" indent="-171450" defTabSz="457200">
              <a:buFont typeface="Arial" panose="020B0604020202020204" pitchFamily="34" charset="0"/>
              <a:buChar char="•"/>
            </a:pPr>
            <a:r>
              <a:rPr lang="en-US" sz="1400" dirty="0">
                <a:solidFill>
                  <a:srgbClr val="0432FF"/>
                </a:solidFill>
                <a:latin typeface="Arial" panose="020B0604020202020204" pitchFamily="34" charset="0"/>
                <a:cs typeface="Arial" panose="020B0604020202020204" pitchFamily="34" charset="0"/>
              </a:rPr>
              <a:t>From the code snippet we can see that:</a:t>
            </a:r>
          </a:p>
          <a:p>
            <a:pPr marL="628650" lvl="1" indent="-171450" defTabSz="457200">
              <a:buFont typeface="Arial" panose="020B0604020202020204" pitchFamily="34" charset="0"/>
              <a:buChar char="•"/>
            </a:pPr>
            <a:r>
              <a:rPr lang="en-US" sz="1400" dirty="0">
                <a:solidFill>
                  <a:srgbClr val="0432FF"/>
                </a:solidFill>
                <a:latin typeface="Arial" panose="020B0604020202020204" pitchFamily="34" charset="0"/>
                <a:cs typeface="Arial" panose="020B0604020202020204" pitchFamily="34" charset="0"/>
              </a:rPr>
              <a:t>TLS record’s size = 0x0029 (not including the record header), which is the size of the payload in the TLS record</a:t>
            </a:r>
          </a:p>
          <a:p>
            <a:pPr marL="628650" lvl="1" indent="-171450" defTabSz="457200">
              <a:buFont typeface="Arial" panose="020B0604020202020204" pitchFamily="34" charset="0"/>
              <a:buChar char="•"/>
            </a:pPr>
            <a:r>
              <a:rPr lang="en-US" sz="1400" dirty="0">
                <a:solidFill>
                  <a:srgbClr val="0432FF"/>
                </a:solidFill>
                <a:latin typeface="Arial" panose="020B0604020202020204" pitchFamily="34" charset="0"/>
                <a:cs typeface="Arial" panose="020B0604020202020204" pitchFamily="34" charset="0"/>
              </a:rPr>
              <a:t>The payload contains a Heartbeat request packet, and has its own header (3 bytes) payload (22 bytes) and paddings (16 bytes)</a:t>
            </a:r>
          </a:p>
          <a:p>
            <a:pPr marL="628650" lvl="1" indent="-171450">
              <a:buFont typeface="Arial" panose="020B0604020202020204" pitchFamily="34" charset="0"/>
              <a:buChar char="•"/>
              <a:defRPr/>
            </a:pPr>
            <a:r>
              <a:rPr lang="en-US" sz="1400" dirty="0">
                <a:solidFill>
                  <a:srgbClr val="0432FF"/>
                </a:solidFill>
                <a:latin typeface="Arial" panose="020B0604020202020204" pitchFamily="34" charset="0"/>
                <a:cs typeface="Arial" panose="020B0604020202020204" pitchFamily="34" charset="0"/>
              </a:rPr>
              <a:t>The value 0x0016 is the value that exactly matches with the actual payload (22 bytes), so we will not be able to get any additional data from the server</a:t>
            </a:r>
          </a:p>
        </p:txBody>
      </p:sp>
    </p:spTree>
    <p:extLst>
      <p:ext uri="{BB962C8B-B14F-4D97-AF65-F5344CB8AC3E}">
        <p14:creationId xmlns:p14="http://schemas.microsoft.com/office/powerpoint/2010/main" val="2570886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0" y="1231323"/>
            <a:ext cx="6858000" cy="3310199"/>
          </a:xfrm>
          <a:prstGeom prst="rect">
            <a:avLst/>
          </a:prstGeom>
        </p:spPr>
      </p:pic>
      <p:sp>
        <p:nvSpPr>
          <p:cNvPr id="8" name="TextBox 7"/>
          <p:cNvSpPr txBox="1"/>
          <p:nvPr/>
        </p:nvSpPr>
        <p:spPr>
          <a:xfrm>
            <a:off x="1752600" y="2904280"/>
            <a:ext cx="1428750" cy="1708160"/>
          </a:xfrm>
          <a:prstGeom prst="rect">
            <a:avLst/>
          </a:prstGeom>
          <a:noFill/>
          <a:ln>
            <a:solidFill>
              <a:schemeClr val="tx1"/>
            </a:solidFill>
          </a:ln>
        </p:spPr>
        <p:txBody>
          <a:bodyPr wrap="square" rtlCol="0">
            <a:spAutoFit/>
          </a:bodyPr>
          <a:lstStyle/>
          <a:p>
            <a:pPr algn="r" defTabSz="457200"/>
            <a:r>
              <a:rPr lang="en-US" sz="2100" dirty="0">
                <a:solidFill>
                  <a:prstClr val="black"/>
                </a:solidFill>
                <a:latin typeface="Arial" panose="020B0604020202020204" pitchFamily="34" charset="0"/>
                <a:cs typeface="Arial" panose="020B0604020202020204" pitchFamily="34" charset="0"/>
              </a:rPr>
              <a:t>We got some secret from the server</a:t>
            </a:r>
          </a:p>
        </p:txBody>
      </p:sp>
      <p:cxnSp>
        <p:nvCxnSpPr>
          <p:cNvPr id="10" name="Straight Arrow Connector 9"/>
          <p:cNvCxnSpPr/>
          <p:nvPr/>
        </p:nvCxnSpPr>
        <p:spPr>
          <a:xfrm>
            <a:off x="3181350" y="3745921"/>
            <a:ext cx="285750" cy="6286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295650" y="1117021"/>
            <a:ext cx="5657850" cy="40005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350">
              <a:solidFill>
                <a:prstClr val="white"/>
              </a:solidFill>
              <a:latin typeface="Calibri"/>
            </a:endParaRPr>
          </a:p>
        </p:txBody>
      </p:sp>
      <p:sp>
        <p:nvSpPr>
          <p:cNvPr id="9" name="Title 1">
            <a:extLst>
              <a:ext uri="{FF2B5EF4-FFF2-40B4-BE49-F238E27FC236}">
                <a16:creationId xmlns:a16="http://schemas.microsoft.com/office/drawing/2014/main" id="{142CD588-8F1A-9845-8C3E-2FAD5D9B6856}"/>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Launch the Heartbleed Attack</a:t>
            </a:r>
            <a:endParaRPr lang="en-US" sz="3800" dirty="0">
              <a:solidFill>
                <a:srgbClr val="0432FF"/>
              </a:solidFill>
            </a:endParaRPr>
          </a:p>
        </p:txBody>
      </p:sp>
      <p:sp>
        <p:nvSpPr>
          <p:cNvPr id="12" name="Slide Number Placeholder 5">
            <a:extLst>
              <a:ext uri="{FF2B5EF4-FFF2-40B4-BE49-F238E27FC236}">
                <a16:creationId xmlns:a16="http://schemas.microsoft.com/office/drawing/2014/main" id="{F7A5FCB1-7A25-DB48-AAFE-14963F6FA85A}"/>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119</a:t>
            </a:fld>
            <a:endParaRPr lang="en-US" dirty="0">
              <a:solidFill>
                <a:prstClr val="black">
                  <a:tint val="75000"/>
                </a:prstClr>
              </a:solidFill>
            </a:endParaRPr>
          </a:p>
        </p:txBody>
      </p:sp>
      <p:sp>
        <p:nvSpPr>
          <p:cNvPr id="13" name="Rectangle 12">
            <a:extLst>
              <a:ext uri="{FF2B5EF4-FFF2-40B4-BE49-F238E27FC236}">
                <a16:creationId xmlns:a16="http://schemas.microsoft.com/office/drawing/2014/main" id="{A3760733-DA83-4B48-89B2-324548746785}"/>
              </a:ext>
            </a:extLst>
          </p:cNvPr>
          <p:cNvSpPr/>
          <p:nvPr/>
        </p:nvSpPr>
        <p:spPr>
          <a:xfrm>
            <a:off x="1761582" y="4940760"/>
            <a:ext cx="8229600" cy="1600438"/>
          </a:xfrm>
          <a:prstGeom prst="rect">
            <a:avLst/>
          </a:prstGeom>
        </p:spPr>
        <p:txBody>
          <a:bodyPr wrap="square">
            <a:spAutoFit/>
          </a:bodyPr>
          <a:lstStyle/>
          <a:p>
            <a:pPr marL="171450" indent="-171450" defTabSz="457200">
              <a:buFont typeface="Arial" panose="020B0604020202020204" pitchFamily="34" charset="0"/>
              <a:buChar char="•"/>
            </a:pPr>
            <a:r>
              <a:rPr lang="en-US" sz="1400" dirty="0">
                <a:solidFill>
                  <a:srgbClr val="0432FF"/>
                </a:solidFill>
                <a:latin typeface="Arial" panose="020B0604020202020204" pitchFamily="34" charset="0"/>
                <a:cs typeface="Arial" panose="020B0604020202020204" pitchFamily="34" charset="0"/>
              </a:rPr>
              <a:t>We increase this value to higher values (e.g. 0x4000 i.e., 16K; much larger than the actual payload size -&gt; 22 bytes) and start getting larger packets back</a:t>
            </a:r>
          </a:p>
          <a:p>
            <a:pPr marL="171450" indent="-171450" defTabSz="457200">
              <a:buFont typeface="Arial" panose="020B0604020202020204" pitchFamily="34" charset="0"/>
              <a:buChar char="•"/>
            </a:pPr>
            <a:r>
              <a:rPr lang="en-US" sz="1400" dirty="0">
                <a:solidFill>
                  <a:srgbClr val="0432FF"/>
                </a:solidFill>
                <a:latin typeface="Arial" panose="020B0604020202020204" pitchFamily="34" charset="0"/>
                <a:cs typeface="Arial" panose="020B0604020202020204" pitchFamily="34" charset="0"/>
              </a:rPr>
              <a:t>The </a:t>
            </a:r>
            <a:r>
              <a:rPr lang="en-US" sz="1400" dirty="0" err="1">
                <a:solidFill>
                  <a:srgbClr val="0432FF"/>
                </a:solidFill>
                <a:latin typeface="Arial" panose="020B0604020202020204" pitchFamily="34" charset="0"/>
                <a:cs typeface="Arial" panose="020B0604020202020204" pitchFamily="34" charset="0"/>
              </a:rPr>
              <a:t>attack.py</a:t>
            </a:r>
            <a:r>
              <a:rPr lang="en-US" sz="1400" dirty="0">
                <a:solidFill>
                  <a:srgbClr val="0432FF"/>
                </a:solidFill>
                <a:latin typeface="Arial" panose="020B0604020202020204" pitchFamily="34" charset="0"/>
                <a:cs typeface="Arial" panose="020B0604020202020204" pitchFamily="34" charset="0"/>
              </a:rPr>
              <a:t> program prints out the payload data in the response packet</a:t>
            </a:r>
          </a:p>
          <a:p>
            <a:pPr marL="171450" indent="-171450" defTabSz="457200">
              <a:buFont typeface="Arial" panose="020B0604020202020204" pitchFamily="34" charset="0"/>
              <a:buChar char="•"/>
            </a:pPr>
            <a:r>
              <a:rPr lang="en-US" sz="1400" dirty="0">
                <a:solidFill>
                  <a:srgbClr val="0432FF"/>
                </a:solidFill>
                <a:latin typeface="Arial" panose="020B0604020202020204" pitchFamily="34" charset="0"/>
                <a:cs typeface="Arial" panose="020B0604020202020204" pitchFamily="34" charset="0"/>
              </a:rPr>
              <a:t>If no user has logged into the server yet before the attack, there will not be much useful data stored in memory</a:t>
            </a:r>
          </a:p>
          <a:p>
            <a:pPr marL="171450" indent="-171450" defTabSz="457200">
              <a:buFont typeface="Arial" panose="020B0604020202020204" pitchFamily="34" charset="0"/>
              <a:buChar char="•"/>
            </a:pPr>
            <a:r>
              <a:rPr lang="en-US" sz="1400" dirty="0">
                <a:solidFill>
                  <a:srgbClr val="0432FF"/>
                </a:solidFill>
                <a:latin typeface="Arial" panose="020B0604020202020204" pitchFamily="34" charset="0"/>
                <a:cs typeface="Arial" panose="020B0604020202020204" pitchFamily="34" charset="0"/>
              </a:rPr>
              <a:t>When running the attack multiple times, we may get back different data, because each request packet might be stored at a different memory address</a:t>
            </a:r>
          </a:p>
        </p:txBody>
      </p:sp>
    </p:spTree>
    <p:extLst>
      <p:ext uri="{BB962C8B-B14F-4D97-AF65-F5344CB8AC3E}">
        <p14:creationId xmlns:p14="http://schemas.microsoft.com/office/powerpoint/2010/main" val="1039379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1835700" y="366342"/>
            <a:ext cx="8520600" cy="572700"/>
          </a:xfrm>
          <a:prstGeom prst="rect">
            <a:avLst/>
          </a:prstGeom>
        </p:spPr>
        <p:txBody>
          <a:bodyPr vert="horz" wrap="square" lIns="91425" tIns="91425" rIns="91425" bIns="91425" rtlCol="0" anchor="t" anchorCtr="0">
            <a:noAutofit/>
          </a:bodyPr>
          <a:lstStyle/>
          <a:p>
            <a:r>
              <a:rPr lang="en-GB" dirty="0"/>
              <a:t>TCP Header</a:t>
            </a:r>
          </a:p>
        </p:txBody>
      </p:sp>
      <p:pic>
        <p:nvPicPr>
          <p:cNvPr id="126" name="Shape 126"/>
          <p:cNvPicPr preferRelativeResize="0"/>
          <p:nvPr/>
        </p:nvPicPr>
        <p:blipFill>
          <a:blip r:embed="rId3">
            <a:alphaModFix/>
          </a:blip>
          <a:stretch>
            <a:fillRect/>
          </a:stretch>
        </p:blipFill>
        <p:spPr>
          <a:xfrm>
            <a:off x="1779275" y="1823150"/>
            <a:ext cx="5009824" cy="2720792"/>
          </a:xfrm>
          <a:prstGeom prst="rect">
            <a:avLst/>
          </a:prstGeom>
          <a:noFill/>
          <a:ln>
            <a:noFill/>
          </a:ln>
        </p:spPr>
      </p:pic>
      <p:sp>
        <p:nvSpPr>
          <p:cNvPr id="127" name="Shape 127"/>
          <p:cNvSpPr txBox="1"/>
          <p:nvPr/>
        </p:nvSpPr>
        <p:spPr>
          <a:xfrm>
            <a:off x="6680225" y="2001700"/>
            <a:ext cx="3930900" cy="3854400"/>
          </a:xfrm>
          <a:prstGeom prst="rect">
            <a:avLst/>
          </a:prstGeom>
          <a:noFill/>
          <a:ln>
            <a:noFill/>
          </a:ln>
        </p:spPr>
        <p:txBody>
          <a:bodyPr wrap="square" lIns="91425" tIns="91425" rIns="91425" bIns="91425" anchor="t" anchorCtr="0">
            <a:noAutofit/>
          </a:bodyPr>
          <a:lstStyle/>
          <a:p>
            <a:r>
              <a:rPr lang="en-GB" i="1" dirty="0">
                <a:latin typeface="Arial" panose="020B0604020202020204" pitchFamily="34" charset="0"/>
                <a:cs typeface="Arial" panose="020B0604020202020204" pitchFamily="34" charset="0"/>
              </a:rPr>
              <a:t>TCP Segment: TCP Header + Data.</a:t>
            </a:r>
            <a:r>
              <a:rPr lang="en-GB" dirty="0">
                <a:latin typeface="Arial" panose="020B0604020202020204" pitchFamily="34" charset="0"/>
                <a:cs typeface="Arial" panose="020B0604020202020204" pitchFamily="34" charset="0"/>
              </a:rPr>
              <a:t> </a:t>
            </a:r>
          </a:p>
          <a:p>
            <a:endParaRPr dirty="0">
              <a:latin typeface="Arial" panose="020B0604020202020204" pitchFamily="34" charset="0"/>
              <a:cs typeface="Arial" panose="020B0604020202020204" pitchFamily="34" charset="0"/>
            </a:endParaRPr>
          </a:p>
          <a:p>
            <a:r>
              <a:rPr lang="en-GB" i="1" u="sng" dirty="0">
                <a:latin typeface="Arial" panose="020B0604020202020204" pitchFamily="34" charset="0"/>
                <a:cs typeface="Arial" panose="020B0604020202020204" pitchFamily="34" charset="0"/>
              </a:rPr>
              <a:t>Source and Destination port (16 bits each)</a:t>
            </a:r>
            <a:r>
              <a:rPr lang="en-GB" u="sng" dirty="0">
                <a:latin typeface="Arial" panose="020B0604020202020204" pitchFamily="34" charset="0"/>
                <a:cs typeface="Arial" panose="020B0604020202020204" pitchFamily="34" charset="0"/>
              </a:rPr>
              <a:t>:</a:t>
            </a:r>
            <a:r>
              <a:rPr lang="en-GB" dirty="0">
                <a:latin typeface="Arial" panose="020B0604020202020204" pitchFamily="34" charset="0"/>
                <a:cs typeface="Arial" panose="020B0604020202020204" pitchFamily="34" charset="0"/>
              </a:rPr>
              <a:t> Specify port numbers of the sender and the receiver.</a:t>
            </a:r>
          </a:p>
          <a:p>
            <a:endParaRPr dirty="0">
              <a:latin typeface="Arial" panose="020B0604020202020204" pitchFamily="34" charset="0"/>
              <a:cs typeface="Arial" panose="020B0604020202020204" pitchFamily="34" charset="0"/>
            </a:endParaRPr>
          </a:p>
          <a:p>
            <a:r>
              <a:rPr lang="en-GB" i="1" u="sng" dirty="0">
                <a:latin typeface="Arial" panose="020B0604020202020204" pitchFamily="34" charset="0"/>
                <a:cs typeface="Arial" panose="020B0604020202020204" pitchFamily="34" charset="0"/>
              </a:rPr>
              <a:t>Sequence number (32 bits) </a:t>
            </a:r>
            <a:r>
              <a:rPr lang="en-GB" u="sng"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Specifies the sequence number of the first octet in the TCP segment. If SYN bit is set, it is the initial sequence number.</a:t>
            </a:r>
          </a:p>
        </p:txBody>
      </p:sp>
      <p:sp>
        <p:nvSpPr>
          <p:cNvPr id="128" name="Shape 128"/>
          <p:cNvSpPr txBox="1"/>
          <p:nvPr/>
        </p:nvSpPr>
        <p:spPr>
          <a:xfrm>
            <a:off x="2043868" y="5189975"/>
            <a:ext cx="4849800" cy="1531500"/>
          </a:xfrm>
          <a:prstGeom prst="rect">
            <a:avLst/>
          </a:prstGeom>
          <a:noFill/>
          <a:ln>
            <a:noFill/>
          </a:ln>
        </p:spPr>
        <p:txBody>
          <a:bodyPr wrap="square" lIns="91425" tIns="91425" rIns="91425" bIns="91425" anchor="t" anchorCtr="0">
            <a:noAutofit/>
          </a:bodyPr>
          <a:lstStyle/>
          <a:p>
            <a:pPr indent="-69850">
              <a:buClr>
                <a:schemeClr val="dk1"/>
              </a:buClr>
              <a:buSzPts val="1100"/>
            </a:pPr>
            <a:r>
              <a:rPr lang="en-GB" i="1" u="sng" dirty="0">
                <a:solidFill>
                  <a:schemeClr val="dk1"/>
                </a:solidFill>
                <a:latin typeface="Arial" panose="020B0604020202020204" pitchFamily="34" charset="0"/>
                <a:cs typeface="Arial" panose="020B0604020202020204" pitchFamily="34" charset="0"/>
              </a:rPr>
              <a:t>Acknowledgement number (32 bits)</a:t>
            </a:r>
            <a:r>
              <a:rPr lang="en-GB" u="sng" dirty="0">
                <a:solidFill>
                  <a:schemeClr val="dk1"/>
                </a:solidFill>
                <a:latin typeface="Arial" panose="020B0604020202020204" pitchFamily="34" charset="0"/>
                <a:cs typeface="Arial" panose="020B0604020202020204" pitchFamily="34" charset="0"/>
              </a:rPr>
              <a:t>: </a:t>
            </a:r>
            <a:r>
              <a:rPr lang="en-GB" dirty="0">
                <a:solidFill>
                  <a:schemeClr val="dk1"/>
                </a:solidFill>
                <a:latin typeface="Arial" panose="020B0604020202020204" pitchFamily="34" charset="0"/>
                <a:cs typeface="Arial" panose="020B0604020202020204" pitchFamily="34" charset="0"/>
              </a:rPr>
              <a:t>Contains the value of the next sequence number expected by the sender of this segment. Valid only if ACK bit is set.</a:t>
            </a:r>
          </a:p>
        </p:txBody>
      </p:sp>
      <p:sp>
        <p:nvSpPr>
          <p:cNvPr id="6" name="Slide Number Placeholder 5">
            <a:extLst>
              <a:ext uri="{FF2B5EF4-FFF2-40B4-BE49-F238E27FC236}">
                <a16:creationId xmlns:a16="http://schemas.microsoft.com/office/drawing/2014/main" id="{B61810A3-5BD8-5241-8DC4-8904020E844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12</a:t>
            </a:fld>
            <a:endParaRPr lang="en-US" dirty="0"/>
          </a:p>
        </p:txBody>
      </p:sp>
    </p:spTree>
    <p:extLst>
      <p:ext uri="{BB962C8B-B14F-4D97-AF65-F5344CB8AC3E}">
        <p14:creationId xmlns:p14="http://schemas.microsoft.com/office/powerpoint/2010/main" val="27128661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2057400"/>
            <a:ext cx="8058150" cy="3771900"/>
          </a:xfrm>
        </p:spPr>
        <p:txBody>
          <a:bodyPr>
            <a:normAutofit/>
          </a:bodyPr>
          <a:lstStyle/>
          <a:p>
            <a:r>
              <a:rPr lang="en-US" dirty="0"/>
              <a:t>Simply update your system’s </a:t>
            </a:r>
            <a:r>
              <a:rPr lang="en-US" dirty="0" err="1"/>
              <a:t>OpenSSL</a:t>
            </a:r>
            <a:r>
              <a:rPr lang="en-US" dirty="0"/>
              <a:t> library. The following two commands can be used for it:</a:t>
            </a:r>
            <a:endParaRPr lang="en-US" dirty="0">
              <a:latin typeface="Consolas" pitchFamily="49" charset="0"/>
            </a:endParaRPr>
          </a:p>
          <a:p>
            <a:pPr marL="0" indent="0">
              <a:buNone/>
            </a:pPr>
            <a:endParaRPr lang="en-US" sz="2100" dirty="0">
              <a:solidFill>
                <a:srgbClr val="FF0000"/>
              </a:solidFill>
              <a:latin typeface="Consolas" pitchFamily="49" charset="0"/>
            </a:endParaRPr>
          </a:p>
          <a:p>
            <a:pPr marL="0" indent="0">
              <a:buNone/>
            </a:pPr>
            <a:endParaRPr lang="en-US" sz="2100" dirty="0">
              <a:solidFill>
                <a:srgbClr val="FF0000"/>
              </a:solidFill>
              <a:latin typeface="Consolas" pitchFamily="49" charset="0"/>
            </a:endParaRPr>
          </a:p>
          <a:p>
            <a:endParaRPr lang="en-US" sz="825" dirty="0"/>
          </a:p>
          <a:p>
            <a:r>
              <a:rPr lang="en-US" dirty="0"/>
              <a:t>The following code shows how the </a:t>
            </a:r>
            <a:r>
              <a:rPr lang="en-US" dirty="0" err="1"/>
              <a:t>OpenSSL</a:t>
            </a:r>
            <a:r>
              <a:rPr lang="en-US" dirty="0"/>
              <a:t> library is fixed</a:t>
            </a:r>
            <a:endParaRPr lang="en-US" dirty="0">
              <a:solidFill>
                <a:srgbClr val="FF0000"/>
              </a:solidFill>
              <a:latin typeface="Consolas" pitchFamily="49" charset="0"/>
            </a:endParaRPr>
          </a:p>
          <a:p>
            <a:pPr marL="0" indent="0">
              <a:buNone/>
            </a:pPr>
            <a:endParaRPr lang="en-US" sz="1500" dirty="0">
              <a:latin typeface="Consolas" pitchFamily="49"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1" y="3028951"/>
            <a:ext cx="3467078" cy="604353"/>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0553" y="4457700"/>
            <a:ext cx="5811994" cy="1031566"/>
          </a:xfrm>
          <a:prstGeom prst="rect">
            <a:avLst/>
          </a:prstGeom>
        </p:spPr>
      </p:pic>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Fixing the Heartbleed Bug</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120</a:t>
            </a:fld>
            <a:endParaRPr lang="en-US" dirty="0">
              <a:solidFill>
                <a:prstClr val="black">
                  <a:tint val="75000"/>
                </a:prstClr>
              </a:solidFill>
            </a:endParaRPr>
          </a:p>
        </p:txBody>
      </p:sp>
    </p:spTree>
    <p:extLst>
      <p:ext uri="{BB962C8B-B14F-4D97-AF65-F5344CB8AC3E}">
        <p14:creationId xmlns:p14="http://schemas.microsoft.com/office/powerpoint/2010/main" val="19133906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fontScale="77500" lnSpcReduction="20000"/>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Fixing the Heartbleed Bug – Use Bounds Checking</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121</a:t>
            </a:fld>
            <a:endParaRPr lang="en-US" dirty="0">
              <a:solidFill>
                <a:prstClr val="black">
                  <a:tint val="75000"/>
                </a:prstClr>
              </a:solidFill>
            </a:endParaRPr>
          </a:p>
        </p:txBody>
      </p:sp>
      <p:sp>
        <p:nvSpPr>
          <p:cNvPr id="5" name="Content Placeholder 4">
            <a:extLst>
              <a:ext uri="{FF2B5EF4-FFF2-40B4-BE49-F238E27FC236}">
                <a16:creationId xmlns:a16="http://schemas.microsoft.com/office/drawing/2014/main" id="{D8BA0B61-AABA-934F-BF80-A96209B0E967}"/>
              </a:ext>
            </a:extLst>
          </p:cNvPr>
          <p:cNvSpPr>
            <a:spLocks noGrp="1"/>
          </p:cNvSpPr>
          <p:nvPr>
            <p:ph idx="1"/>
          </p:nvPr>
        </p:nvSpPr>
        <p:spPr>
          <a:xfrm>
            <a:off x="1981200" y="1322513"/>
            <a:ext cx="8229600" cy="4525963"/>
          </a:xfrm>
        </p:spPr>
        <p:txBody>
          <a:bodyPr>
            <a:normAutofit fontScale="92500" lnSpcReduction="10000"/>
          </a:bodyPr>
          <a:lstStyle/>
          <a:p>
            <a:r>
              <a:rPr lang="en-US" dirty="0"/>
              <a:t>Comparing the shown code with the vulnerable version shown earlier, </a:t>
            </a:r>
          </a:p>
          <a:p>
            <a:pPr lvl="1"/>
            <a:r>
              <a:rPr lang="en-US" dirty="0">
                <a:solidFill>
                  <a:srgbClr val="00B050"/>
                </a:solidFill>
              </a:rPr>
              <a:t>An if statement is added</a:t>
            </a:r>
          </a:p>
          <a:p>
            <a:pPr lvl="2"/>
            <a:r>
              <a:rPr lang="en-US" dirty="0"/>
              <a:t>s </a:t>
            </a:r>
            <a:r>
              <a:rPr lang="en-US" dirty="0">
                <a:sym typeface="Wingdings" pitchFamily="2" charset="2"/>
              </a:rPr>
              <a:t></a:t>
            </a:r>
            <a:r>
              <a:rPr lang="en-US" dirty="0"/>
              <a:t> s3 </a:t>
            </a:r>
            <a:r>
              <a:rPr lang="en-US" dirty="0">
                <a:sym typeface="Wingdings" pitchFamily="2" charset="2"/>
              </a:rPr>
              <a:t></a:t>
            </a:r>
            <a:r>
              <a:rPr lang="en-US" dirty="0"/>
              <a:t> </a:t>
            </a:r>
            <a:r>
              <a:rPr lang="en-US" dirty="0" err="1"/>
              <a:t>rrec.length</a:t>
            </a:r>
            <a:r>
              <a:rPr lang="en-US" dirty="0"/>
              <a:t> is the total number of bytes in the request packet; this is the actual length and not the one declared in the request packet</a:t>
            </a:r>
          </a:p>
          <a:p>
            <a:pPr lvl="2"/>
            <a:r>
              <a:rPr lang="en-US" dirty="0"/>
              <a:t>Constant 1 </a:t>
            </a:r>
            <a:r>
              <a:rPr lang="en-US" dirty="0">
                <a:sym typeface="Wingdings" pitchFamily="2" charset="2"/>
              </a:rPr>
              <a:t></a:t>
            </a:r>
            <a:r>
              <a:rPr lang="en-US" dirty="0"/>
              <a:t> size of type field</a:t>
            </a:r>
          </a:p>
          <a:p>
            <a:pPr lvl="2"/>
            <a:r>
              <a:rPr lang="en-US" dirty="0"/>
              <a:t>Constant 2 </a:t>
            </a:r>
            <a:r>
              <a:rPr lang="en-US" dirty="0">
                <a:sym typeface="Wingdings" pitchFamily="2" charset="2"/>
              </a:rPr>
              <a:t></a:t>
            </a:r>
            <a:r>
              <a:rPr lang="en-US" dirty="0"/>
              <a:t> size of length field</a:t>
            </a:r>
          </a:p>
          <a:p>
            <a:pPr lvl="2"/>
            <a:r>
              <a:rPr lang="en-US" dirty="0"/>
              <a:t>Constant 16 </a:t>
            </a:r>
            <a:r>
              <a:rPr lang="en-US" dirty="0">
                <a:sym typeface="Wingdings" pitchFamily="2" charset="2"/>
              </a:rPr>
              <a:t></a:t>
            </a:r>
            <a:r>
              <a:rPr lang="en-US" dirty="0"/>
              <a:t> minimum padding length</a:t>
            </a:r>
          </a:p>
          <a:p>
            <a:pPr marL="0" indent="0">
              <a:buNone/>
            </a:pPr>
            <a:endParaRPr lang="en-US" dirty="0"/>
          </a:p>
          <a:p>
            <a:r>
              <a:rPr lang="en-US" dirty="0"/>
              <a:t>The if statement compares whether the declared payload length plus a constant (19) is larger than the actual size of the request packet</a:t>
            </a:r>
          </a:p>
          <a:p>
            <a:pPr lvl="1"/>
            <a:r>
              <a:rPr lang="en-US" dirty="0">
                <a:solidFill>
                  <a:srgbClr val="00B050"/>
                </a:solidFill>
              </a:rPr>
              <a:t>If larger, the packet is discarded and there will be no reply</a:t>
            </a:r>
          </a:p>
          <a:p>
            <a:pPr lvl="1"/>
            <a:r>
              <a:rPr lang="en-US" dirty="0"/>
              <a:t>If attacker send a request packet with larger declared length value, the packet won’t have any effect</a:t>
            </a:r>
          </a:p>
        </p:txBody>
      </p:sp>
      <p:sp>
        <p:nvSpPr>
          <p:cNvPr id="3" name="TextBox 2">
            <a:extLst>
              <a:ext uri="{FF2B5EF4-FFF2-40B4-BE49-F238E27FC236}">
                <a16:creationId xmlns:a16="http://schemas.microsoft.com/office/drawing/2014/main" id="{64DF9FEE-8FB5-5ABE-6C84-DEFA2BA8AC46}"/>
              </a:ext>
            </a:extLst>
          </p:cNvPr>
          <p:cNvSpPr txBox="1"/>
          <p:nvPr/>
        </p:nvSpPr>
        <p:spPr>
          <a:xfrm>
            <a:off x="5641910" y="5951766"/>
            <a:ext cx="6096000" cy="369332"/>
          </a:xfrm>
          <a:prstGeom prst="rect">
            <a:avLst/>
          </a:prstGeom>
          <a:noFill/>
        </p:spPr>
        <p:txBody>
          <a:bodyPr wrap="square">
            <a:spAutoFit/>
          </a:bodyPr>
          <a:lstStyle/>
          <a:p>
            <a:r>
              <a:rPr lang="en-US" sz="1800" dirty="0"/>
              <a:t>Story: Bounds Checking and Game Design </a:t>
            </a:r>
            <a:endParaRPr lang="en-US" dirty="0"/>
          </a:p>
        </p:txBody>
      </p:sp>
    </p:spTree>
    <p:extLst>
      <p:ext uri="{BB962C8B-B14F-4D97-AF65-F5344CB8AC3E}">
        <p14:creationId xmlns:p14="http://schemas.microsoft.com/office/powerpoint/2010/main" val="37427670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err="1"/>
              <a:t>Cryptojacking</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122</a:t>
            </a:fld>
            <a:endParaRPr lang="en-US" dirty="0">
              <a:solidFill>
                <a:prstClr val="black">
                  <a:tint val="75000"/>
                </a:prstClr>
              </a:solidFill>
            </a:endParaRPr>
          </a:p>
        </p:txBody>
      </p:sp>
      <p:sp>
        <p:nvSpPr>
          <p:cNvPr id="5" name="Content Placeholder 4">
            <a:extLst>
              <a:ext uri="{FF2B5EF4-FFF2-40B4-BE49-F238E27FC236}">
                <a16:creationId xmlns:a16="http://schemas.microsoft.com/office/drawing/2014/main" id="{D8BA0B61-AABA-934F-BF80-A96209B0E967}"/>
              </a:ext>
            </a:extLst>
          </p:cNvPr>
          <p:cNvSpPr>
            <a:spLocks noGrp="1"/>
          </p:cNvSpPr>
          <p:nvPr>
            <p:ph idx="1"/>
          </p:nvPr>
        </p:nvSpPr>
        <p:spPr>
          <a:xfrm>
            <a:off x="1981200" y="1465119"/>
            <a:ext cx="8229600" cy="4759037"/>
          </a:xfrm>
        </p:spPr>
        <p:txBody>
          <a:bodyPr>
            <a:normAutofit fontScale="92500" lnSpcReduction="10000"/>
          </a:bodyPr>
          <a:lstStyle/>
          <a:p>
            <a:r>
              <a:rPr lang="en-US" dirty="0" err="1"/>
              <a:t>Cryptojacking</a:t>
            </a:r>
            <a:r>
              <a:rPr lang="en-US" dirty="0"/>
              <a:t> is the unauthorized use (i.e., hijacking) of someone else’s computer processing power to mine cryptocurrency</a:t>
            </a:r>
          </a:p>
          <a:p>
            <a:endParaRPr lang="en-US" dirty="0"/>
          </a:p>
          <a:p>
            <a:r>
              <a:rPr lang="en-US" dirty="0"/>
              <a:t>Hackers do this by either:</a:t>
            </a:r>
          </a:p>
          <a:p>
            <a:pPr marL="914400" lvl="1" indent="-457200">
              <a:buFont typeface="+mj-lt"/>
              <a:buAutoNum type="arabicPeriod"/>
            </a:pPr>
            <a:r>
              <a:rPr lang="en-US" b="1" dirty="0"/>
              <a:t>Social Engineering / Malware: </a:t>
            </a:r>
            <a:r>
              <a:rPr lang="en-US" dirty="0"/>
              <a:t>Getting the victim to click on a malicious link (phishing) in an email that loads </a:t>
            </a:r>
            <a:r>
              <a:rPr lang="en-US" dirty="0" err="1"/>
              <a:t>cryptomining</a:t>
            </a:r>
            <a:r>
              <a:rPr lang="en-US" dirty="0"/>
              <a:t> code (malware) on the computer, or </a:t>
            </a:r>
          </a:p>
          <a:p>
            <a:pPr marL="914400" lvl="1" indent="-457200">
              <a:buFont typeface="+mj-lt"/>
              <a:buAutoNum type="arabicPeriod"/>
            </a:pPr>
            <a:r>
              <a:rPr lang="en-US" b="1" dirty="0"/>
              <a:t>Browser-based Attacks: </a:t>
            </a:r>
            <a:r>
              <a:rPr lang="en-US" dirty="0"/>
              <a:t>By infecting a website or online ad with JavaScript code that auto-executes once loaded in the victim’s browser (mining will take place as long as browser/tab is open)</a:t>
            </a:r>
          </a:p>
          <a:p>
            <a:endParaRPr lang="en-US" dirty="0"/>
          </a:p>
          <a:p>
            <a:r>
              <a:rPr lang="en-US" dirty="0"/>
              <a:t>Either way, the </a:t>
            </a:r>
            <a:r>
              <a:rPr lang="en-US" dirty="0" err="1"/>
              <a:t>cryptomining</a:t>
            </a:r>
            <a:r>
              <a:rPr lang="en-US" dirty="0"/>
              <a:t> code then works in the background as unsuspecting victims use their computers normally </a:t>
            </a:r>
          </a:p>
          <a:p>
            <a:pPr lvl="1"/>
            <a:r>
              <a:rPr lang="en-US" dirty="0"/>
              <a:t>Symptoms: overheating of device, high processor usage, slower performance or lags in execution</a:t>
            </a:r>
          </a:p>
        </p:txBody>
      </p:sp>
    </p:spTree>
    <p:extLst>
      <p:ext uri="{BB962C8B-B14F-4D97-AF65-F5344CB8AC3E}">
        <p14:creationId xmlns:p14="http://schemas.microsoft.com/office/powerpoint/2010/main" val="12108797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Latest </a:t>
            </a:r>
            <a:r>
              <a:rPr lang="en-US" sz="4000" dirty="0" err="1"/>
              <a:t>Cryptojacking</a:t>
            </a:r>
            <a:r>
              <a:rPr lang="en-US" sz="4000" dirty="0"/>
              <a:t> News</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123</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707515EF-26A1-B844-B110-0A45037D54EC}"/>
              </a:ext>
            </a:extLst>
          </p:cNvPr>
          <p:cNvPicPr>
            <a:picLocks noChangeAspect="1"/>
          </p:cNvPicPr>
          <p:nvPr/>
        </p:nvPicPr>
        <p:blipFill>
          <a:blip r:embed="rId3"/>
          <a:stretch>
            <a:fillRect/>
          </a:stretch>
        </p:blipFill>
        <p:spPr>
          <a:xfrm>
            <a:off x="1900723" y="1549736"/>
            <a:ext cx="5282933" cy="2166003"/>
          </a:xfrm>
          <a:prstGeom prst="rect">
            <a:avLst/>
          </a:prstGeom>
        </p:spPr>
      </p:pic>
      <p:pic>
        <p:nvPicPr>
          <p:cNvPr id="7" name="Picture 6">
            <a:extLst>
              <a:ext uri="{FF2B5EF4-FFF2-40B4-BE49-F238E27FC236}">
                <a16:creationId xmlns:a16="http://schemas.microsoft.com/office/drawing/2014/main" id="{325F5B64-A68F-F44D-8FE2-4E7225A9C050}"/>
              </a:ext>
            </a:extLst>
          </p:cNvPr>
          <p:cNvPicPr>
            <a:picLocks noChangeAspect="1"/>
          </p:cNvPicPr>
          <p:nvPr/>
        </p:nvPicPr>
        <p:blipFill>
          <a:blip r:embed="rId4"/>
          <a:stretch>
            <a:fillRect/>
          </a:stretch>
        </p:blipFill>
        <p:spPr>
          <a:xfrm>
            <a:off x="2113280" y="1239855"/>
            <a:ext cx="1239520" cy="309880"/>
          </a:xfrm>
          <a:prstGeom prst="rect">
            <a:avLst/>
          </a:prstGeom>
        </p:spPr>
      </p:pic>
      <p:sp>
        <p:nvSpPr>
          <p:cNvPr id="8" name="Rectangle 7">
            <a:extLst>
              <a:ext uri="{FF2B5EF4-FFF2-40B4-BE49-F238E27FC236}">
                <a16:creationId xmlns:a16="http://schemas.microsoft.com/office/drawing/2014/main" id="{8B979F13-A991-2149-81F5-0531299B3147}"/>
              </a:ext>
            </a:extLst>
          </p:cNvPr>
          <p:cNvSpPr/>
          <p:nvPr/>
        </p:nvSpPr>
        <p:spPr>
          <a:xfrm>
            <a:off x="1676242" y="1023142"/>
            <a:ext cx="6006164" cy="307777"/>
          </a:xfrm>
          <a:prstGeom prst="rect">
            <a:avLst/>
          </a:prstGeom>
        </p:spPr>
        <p:txBody>
          <a:bodyPr wrap="square">
            <a:spAutoFit/>
          </a:bodyPr>
          <a:lstStyle/>
          <a:p>
            <a:pPr defTabSz="457200"/>
            <a:r>
              <a:rPr lang="en-US" sz="1400" dirty="0">
                <a:solidFill>
                  <a:prstClr val="black"/>
                </a:solidFill>
                <a:latin typeface="Arial" panose="020B0604020202020204" pitchFamily="34" charset="0"/>
                <a:cs typeface="Arial" panose="020B0604020202020204" pitchFamily="34" charset="0"/>
                <a:hlinkClick r:id="rId5"/>
              </a:rPr>
              <a:t>https://news.bitcoin.com/cryptojacking-a-rising-threat-to-all-internet-users</a:t>
            </a:r>
            <a:r>
              <a:rPr lang="en-US" sz="1400" dirty="0">
                <a:solidFill>
                  <a:prstClr val="black"/>
                </a:solidFill>
                <a:latin typeface="Arial" panose="020B0604020202020204" pitchFamily="34" charset="0"/>
                <a:cs typeface="Arial" panose="020B0604020202020204" pitchFamily="34" charset="0"/>
              </a:rPr>
              <a:t> </a:t>
            </a:r>
          </a:p>
        </p:txBody>
      </p:sp>
      <p:sp>
        <p:nvSpPr>
          <p:cNvPr id="10" name="Rectangle 9">
            <a:extLst>
              <a:ext uri="{FF2B5EF4-FFF2-40B4-BE49-F238E27FC236}">
                <a16:creationId xmlns:a16="http://schemas.microsoft.com/office/drawing/2014/main" id="{46A83008-97C3-3C41-82EB-53F0C1256B56}"/>
              </a:ext>
            </a:extLst>
          </p:cNvPr>
          <p:cNvSpPr/>
          <p:nvPr/>
        </p:nvSpPr>
        <p:spPr>
          <a:xfrm>
            <a:off x="7512678" y="1305621"/>
            <a:ext cx="3099199" cy="2462213"/>
          </a:xfrm>
          <a:prstGeom prst="rect">
            <a:avLst/>
          </a:prstGeom>
        </p:spPr>
        <p:txBody>
          <a:bodyPr wrap="square">
            <a:spAutoFit/>
          </a:bodyPr>
          <a:lstStyle/>
          <a:p>
            <a:pPr defTabSz="457200"/>
            <a:r>
              <a:rPr lang="en-US" sz="1400" i="1" dirty="0">
                <a:solidFill>
                  <a:srgbClr val="FF0000"/>
                </a:solidFill>
                <a:latin typeface="Arial" panose="020B0604020202020204" pitchFamily="34" charset="0"/>
                <a:cs typeface="Arial" panose="020B0604020202020204" pitchFamily="34" charset="0"/>
              </a:rPr>
              <a:t>Hackers are increasingly turning to </a:t>
            </a:r>
            <a:r>
              <a:rPr lang="en-US" sz="1400" i="1" dirty="0" err="1">
                <a:solidFill>
                  <a:srgbClr val="FF0000"/>
                </a:solidFill>
                <a:latin typeface="Arial" panose="020B0604020202020204" pitchFamily="34" charset="0"/>
                <a:cs typeface="Arial" panose="020B0604020202020204" pitchFamily="34" charset="0"/>
              </a:rPr>
              <a:t>cryptojacking</a:t>
            </a:r>
            <a:r>
              <a:rPr lang="en-US" sz="1400" i="1" dirty="0">
                <a:solidFill>
                  <a:srgbClr val="FF0000"/>
                </a:solidFill>
                <a:latin typeface="Arial" panose="020B0604020202020204" pitchFamily="34" charset="0"/>
                <a:cs typeface="Arial" panose="020B0604020202020204" pitchFamily="34" charset="0"/>
              </a:rPr>
              <a:t> because it’s low-risk, low-investment, and an easy way to get steady and large profits…</a:t>
            </a:r>
          </a:p>
          <a:p>
            <a:pPr defTabSz="457200"/>
            <a:endParaRPr lang="en-US" sz="1400" i="1" dirty="0">
              <a:solidFill>
                <a:srgbClr val="FF0000"/>
              </a:solidFill>
              <a:latin typeface="Arial" panose="020B0604020202020204" pitchFamily="34" charset="0"/>
              <a:cs typeface="Arial" panose="020B0604020202020204" pitchFamily="34" charset="0"/>
            </a:endParaRPr>
          </a:p>
          <a:p>
            <a:pPr defTabSz="457200"/>
            <a:r>
              <a:rPr lang="en-US" sz="1400" i="1" dirty="0">
                <a:solidFill>
                  <a:srgbClr val="FF0000"/>
                </a:solidFill>
                <a:latin typeface="Arial" panose="020B0604020202020204" pitchFamily="34" charset="0"/>
                <a:cs typeface="Arial" panose="020B0604020202020204" pitchFamily="34" charset="0"/>
              </a:rPr>
              <a:t>Unlike other types of malware, like ransomware, where there is no guarantee the fraudsters will get paid, </a:t>
            </a:r>
            <a:r>
              <a:rPr lang="en-US" sz="1400" i="1" dirty="0" err="1">
                <a:solidFill>
                  <a:srgbClr val="FF0000"/>
                </a:solidFill>
                <a:latin typeface="Arial" panose="020B0604020202020204" pitchFamily="34" charset="0"/>
                <a:cs typeface="Arial" panose="020B0604020202020204" pitchFamily="34" charset="0"/>
              </a:rPr>
              <a:t>cryptojacking</a:t>
            </a:r>
            <a:r>
              <a:rPr lang="en-US" sz="1400" i="1" dirty="0">
                <a:solidFill>
                  <a:srgbClr val="FF0000"/>
                </a:solidFill>
                <a:latin typeface="Arial" panose="020B0604020202020204" pitchFamily="34" charset="0"/>
                <a:cs typeface="Arial" panose="020B0604020202020204" pitchFamily="34" charset="0"/>
              </a:rPr>
              <a:t> ensures they will make money without calling too much attention…</a:t>
            </a:r>
          </a:p>
        </p:txBody>
      </p:sp>
      <p:pic>
        <p:nvPicPr>
          <p:cNvPr id="11" name="Picture 10">
            <a:extLst>
              <a:ext uri="{FF2B5EF4-FFF2-40B4-BE49-F238E27FC236}">
                <a16:creationId xmlns:a16="http://schemas.microsoft.com/office/drawing/2014/main" id="{0A8FDA71-F2DB-554B-B89A-6807784910B7}"/>
              </a:ext>
            </a:extLst>
          </p:cNvPr>
          <p:cNvPicPr>
            <a:picLocks noChangeAspect="1"/>
          </p:cNvPicPr>
          <p:nvPr/>
        </p:nvPicPr>
        <p:blipFill>
          <a:blip r:embed="rId6"/>
          <a:stretch>
            <a:fillRect/>
          </a:stretch>
        </p:blipFill>
        <p:spPr>
          <a:xfrm>
            <a:off x="1676242" y="3874522"/>
            <a:ext cx="3921754" cy="2400032"/>
          </a:xfrm>
          <a:prstGeom prst="rect">
            <a:avLst/>
          </a:prstGeom>
        </p:spPr>
      </p:pic>
      <p:sp>
        <p:nvSpPr>
          <p:cNvPr id="12" name="Rectangle 11">
            <a:extLst>
              <a:ext uri="{FF2B5EF4-FFF2-40B4-BE49-F238E27FC236}">
                <a16:creationId xmlns:a16="http://schemas.microsoft.com/office/drawing/2014/main" id="{2D1A802E-B003-954D-B941-0876EDF3B39F}"/>
              </a:ext>
            </a:extLst>
          </p:cNvPr>
          <p:cNvSpPr/>
          <p:nvPr/>
        </p:nvSpPr>
        <p:spPr>
          <a:xfrm>
            <a:off x="1676242" y="6269809"/>
            <a:ext cx="4572000" cy="523220"/>
          </a:xfrm>
          <a:prstGeom prst="rect">
            <a:avLst/>
          </a:prstGeom>
        </p:spPr>
        <p:txBody>
          <a:bodyPr>
            <a:spAutoFit/>
          </a:bodyPr>
          <a:lstStyle/>
          <a:p>
            <a:pPr defTabSz="457200"/>
            <a:r>
              <a:rPr lang="en-US" sz="1400" dirty="0">
                <a:solidFill>
                  <a:prstClr val="black"/>
                </a:solidFill>
                <a:latin typeface="Arial" panose="020B0604020202020204" pitchFamily="34" charset="0"/>
                <a:cs typeface="Arial" panose="020B0604020202020204" pitchFamily="34" charset="0"/>
                <a:hlinkClick r:id="rId7"/>
              </a:rPr>
              <a:t>https://cointelegraph.com/news/browser-based-cryptojacking-is-back-as-attacks-spike-163</a:t>
            </a:r>
            <a:r>
              <a:rPr lang="en-US" sz="1400" dirty="0">
                <a:solidFill>
                  <a:prstClr val="black"/>
                </a:solidFill>
                <a:latin typeface="Arial" panose="020B0604020202020204" pitchFamily="34" charset="0"/>
                <a:cs typeface="Arial" panose="020B0604020202020204" pitchFamily="34" charset="0"/>
              </a:rPr>
              <a:t> </a:t>
            </a:r>
          </a:p>
        </p:txBody>
      </p:sp>
      <p:pic>
        <p:nvPicPr>
          <p:cNvPr id="13" name="Picture 12">
            <a:extLst>
              <a:ext uri="{FF2B5EF4-FFF2-40B4-BE49-F238E27FC236}">
                <a16:creationId xmlns:a16="http://schemas.microsoft.com/office/drawing/2014/main" id="{9686EA2F-5E02-D941-B813-DF284497FA12}"/>
              </a:ext>
            </a:extLst>
          </p:cNvPr>
          <p:cNvPicPr>
            <a:picLocks noChangeAspect="1"/>
          </p:cNvPicPr>
          <p:nvPr/>
        </p:nvPicPr>
        <p:blipFill>
          <a:blip r:embed="rId8"/>
          <a:stretch>
            <a:fillRect/>
          </a:stretch>
        </p:blipFill>
        <p:spPr>
          <a:xfrm>
            <a:off x="3962242" y="4401836"/>
            <a:ext cx="1406996" cy="393959"/>
          </a:xfrm>
          <a:prstGeom prst="rect">
            <a:avLst/>
          </a:prstGeom>
        </p:spPr>
      </p:pic>
      <p:sp>
        <p:nvSpPr>
          <p:cNvPr id="14" name="Rectangle 13">
            <a:extLst>
              <a:ext uri="{FF2B5EF4-FFF2-40B4-BE49-F238E27FC236}">
                <a16:creationId xmlns:a16="http://schemas.microsoft.com/office/drawing/2014/main" id="{BD8E2431-23A8-FE4A-A95E-F5CF037C2EAB}"/>
              </a:ext>
            </a:extLst>
          </p:cNvPr>
          <p:cNvSpPr/>
          <p:nvPr/>
        </p:nvSpPr>
        <p:spPr>
          <a:xfrm>
            <a:off x="5653240" y="4105119"/>
            <a:ext cx="4779348" cy="3108543"/>
          </a:xfrm>
          <a:prstGeom prst="rect">
            <a:avLst/>
          </a:prstGeom>
        </p:spPr>
        <p:txBody>
          <a:bodyPr wrap="square">
            <a:spAutoFit/>
          </a:bodyPr>
          <a:lstStyle/>
          <a:p>
            <a:pPr defTabSz="457200"/>
            <a:r>
              <a:rPr lang="en-US" sz="1400" i="1" dirty="0">
                <a:solidFill>
                  <a:srgbClr val="FF0000"/>
                </a:solidFill>
                <a:latin typeface="Arial" panose="020B0604020202020204" pitchFamily="34" charset="0"/>
                <a:cs typeface="Arial" panose="020B0604020202020204" pitchFamily="34" charset="0"/>
              </a:rPr>
              <a:t>The crypto price surge is usually accompanied by a wave of </a:t>
            </a:r>
            <a:r>
              <a:rPr lang="en-US" sz="1400" i="1" dirty="0" err="1">
                <a:solidFill>
                  <a:srgbClr val="FF0000"/>
                </a:solidFill>
                <a:latin typeface="Arial" panose="020B0604020202020204" pitchFamily="34" charset="0"/>
                <a:cs typeface="Arial" panose="020B0604020202020204" pitchFamily="34" charset="0"/>
              </a:rPr>
              <a:t>cryptojacking</a:t>
            </a:r>
            <a:r>
              <a:rPr lang="en-US" sz="1400" i="1" dirty="0">
                <a:solidFill>
                  <a:srgbClr val="FF0000"/>
                </a:solidFill>
                <a:latin typeface="Arial" panose="020B0604020202020204" pitchFamily="34" charset="0"/>
                <a:cs typeface="Arial" panose="020B0604020202020204" pitchFamily="34" charset="0"/>
              </a:rPr>
              <a:t> attacks according to research published by cybersecurity firm Symantec…</a:t>
            </a:r>
          </a:p>
          <a:p>
            <a:pPr defTabSz="457200"/>
            <a:endParaRPr lang="en-US" sz="1400" i="1" dirty="0">
              <a:solidFill>
                <a:srgbClr val="FF0000"/>
              </a:solidFill>
              <a:latin typeface="Arial" panose="020B0604020202020204" pitchFamily="34" charset="0"/>
              <a:cs typeface="Arial" panose="020B0604020202020204" pitchFamily="34" charset="0"/>
            </a:endParaRPr>
          </a:p>
          <a:p>
            <a:pPr defTabSz="457200"/>
            <a:r>
              <a:rPr lang="en-US" sz="1400" i="1" dirty="0" err="1">
                <a:solidFill>
                  <a:srgbClr val="FF0000"/>
                </a:solidFill>
                <a:latin typeface="Arial" panose="020B0604020202020204" pitchFamily="34" charset="0"/>
                <a:cs typeface="Arial" panose="020B0604020202020204" pitchFamily="34" charset="0"/>
              </a:rPr>
              <a:t>Cryptojacking</a:t>
            </a:r>
            <a:r>
              <a:rPr lang="en-US" sz="1400" i="1" dirty="0">
                <a:solidFill>
                  <a:srgbClr val="FF0000"/>
                </a:solidFill>
                <a:latin typeface="Arial" panose="020B0604020202020204" pitchFamily="34" charset="0"/>
                <a:cs typeface="Arial" panose="020B0604020202020204" pitchFamily="34" charset="0"/>
              </a:rPr>
              <a:t> had previously been in a steep decline from March 2019 due to the shutdown of the mining script maker, </a:t>
            </a:r>
            <a:r>
              <a:rPr lang="en-US" sz="1400" i="1" dirty="0" err="1">
                <a:solidFill>
                  <a:srgbClr val="FF0000"/>
                </a:solidFill>
                <a:latin typeface="Arial" panose="020B0604020202020204" pitchFamily="34" charset="0"/>
                <a:cs typeface="Arial" panose="020B0604020202020204" pitchFamily="34" charset="0"/>
              </a:rPr>
              <a:t>CoinHive</a:t>
            </a:r>
            <a:endParaRPr lang="en-US" sz="1400" i="1" dirty="0">
              <a:solidFill>
                <a:srgbClr val="FF0000"/>
              </a:solidFill>
              <a:latin typeface="Arial" panose="020B0604020202020204" pitchFamily="34" charset="0"/>
              <a:cs typeface="Arial" panose="020B0604020202020204" pitchFamily="34" charset="0"/>
            </a:endParaRPr>
          </a:p>
          <a:p>
            <a:pPr defTabSz="457200"/>
            <a:endParaRPr lang="en-US" sz="1400" i="1" dirty="0">
              <a:solidFill>
                <a:srgbClr val="FF0000"/>
              </a:solidFill>
              <a:latin typeface="Arial" panose="020B0604020202020204" pitchFamily="34" charset="0"/>
              <a:cs typeface="Arial" panose="020B0604020202020204" pitchFamily="34" charset="0"/>
            </a:endParaRPr>
          </a:p>
          <a:p>
            <a:pPr defTabSz="457200"/>
            <a:r>
              <a:rPr lang="en-US" sz="1400" i="1" dirty="0">
                <a:solidFill>
                  <a:srgbClr val="FF0000"/>
                </a:solidFill>
                <a:latin typeface="Arial" panose="020B0604020202020204" pitchFamily="34" charset="0"/>
                <a:cs typeface="Arial" panose="020B0604020202020204" pitchFamily="34" charset="0"/>
              </a:rPr>
              <a:t>In January 2018, researchers discovered the </a:t>
            </a:r>
            <a:r>
              <a:rPr lang="en-US" sz="1400" i="1" dirty="0" err="1">
                <a:solidFill>
                  <a:srgbClr val="FF0000"/>
                </a:solidFill>
                <a:latin typeface="Arial" panose="020B0604020202020204" pitchFamily="34" charset="0"/>
                <a:cs typeface="Arial" panose="020B0604020202020204" pitchFamily="34" charset="0"/>
              </a:rPr>
              <a:t>Smominru</a:t>
            </a:r>
            <a:r>
              <a:rPr lang="en-US" sz="1400" i="1" dirty="0">
                <a:solidFill>
                  <a:srgbClr val="FF0000"/>
                </a:solidFill>
                <a:latin typeface="Arial" panose="020B0604020202020204" pitchFamily="34" charset="0"/>
                <a:cs typeface="Arial" panose="020B0604020202020204" pitchFamily="34" charset="0"/>
              </a:rPr>
              <a:t> </a:t>
            </a:r>
            <a:r>
              <a:rPr lang="en-US" sz="1400" i="1" dirty="0" err="1">
                <a:solidFill>
                  <a:srgbClr val="FF0000"/>
                </a:solidFill>
                <a:latin typeface="Arial" panose="020B0604020202020204" pitchFamily="34" charset="0"/>
                <a:cs typeface="Arial" panose="020B0604020202020204" pitchFamily="34" charset="0"/>
              </a:rPr>
              <a:t>cryptomining</a:t>
            </a:r>
            <a:r>
              <a:rPr lang="en-US" sz="1400" i="1" dirty="0">
                <a:solidFill>
                  <a:srgbClr val="FF0000"/>
                </a:solidFill>
                <a:latin typeface="Arial" panose="020B0604020202020204" pitchFamily="34" charset="0"/>
                <a:cs typeface="Arial" panose="020B0604020202020204" pitchFamily="34" charset="0"/>
              </a:rPr>
              <a:t> botnet, which infected more than a half-million machines, mostly in Russia, India, and Taiwan (extracted ~$3.6 million in value within a month)</a:t>
            </a:r>
          </a:p>
          <a:p>
            <a:pPr defTabSz="457200"/>
            <a:endParaRPr lang="en-US" sz="1400" i="1" dirty="0">
              <a:solidFill>
                <a:srgbClr val="FF0000"/>
              </a:solidFill>
              <a:latin typeface="Arial" panose="020B0604020202020204" pitchFamily="34" charset="0"/>
              <a:cs typeface="Arial" panose="020B0604020202020204" pitchFamily="34" charset="0"/>
            </a:endParaRPr>
          </a:p>
          <a:p>
            <a:pPr defTabSz="457200"/>
            <a:endParaRPr lang="en-US" sz="1400" i="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1505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How </a:t>
            </a:r>
            <a:r>
              <a:rPr lang="en-US" sz="4000" dirty="0" err="1"/>
              <a:t>Cryptojacking</a:t>
            </a:r>
            <a:r>
              <a:rPr lang="en-US" sz="4000" dirty="0"/>
              <a:t> Works</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124</a:t>
            </a:fld>
            <a:endParaRPr lang="en-US" dirty="0">
              <a:solidFill>
                <a:prstClr val="black">
                  <a:tint val="75000"/>
                </a:prstClr>
              </a:solidFill>
            </a:endParaRPr>
          </a:p>
        </p:txBody>
      </p:sp>
      <p:pic>
        <p:nvPicPr>
          <p:cNvPr id="3074" name="Picture 2" descr="Cryptojacking Bot &quot;Digimine&quot; Spreading Via FB Messenger in Google Chrome  Desktop">
            <a:extLst>
              <a:ext uri="{FF2B5EF4-FFF2-40B4-BE49-F238E27FC236}">
                <a16:creationId xmlns:a16="http://schemas.microsoft.com/office/drawing/2014/main" id="{DF92CFCC-FDF0-064E-9BE6-7E0A64823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381" y="3429000"/>
            <a:ext cx="4790019" cy="34370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77D561B-8CB8-E84E-8FB7-43BF40772B2C}"/>
              </a:ext>
            </a:extLst>
          </p:cNvPr>
          <p:cNvSpPr>
            <a:spLocks noGrp="1"/>
          </p:cNvSpPr>
          <p:nvPr>
            <p:ph idx="1"/>
          </p:nvPr>
        </p:nvSpPr>
        <p:spPr>
          <a:xfrm>
            <a:off x="1981200" y="1166019"/>
            <a:ext cx="8229600" cy="2414580"/>
          </a:xfrm>
        </p:spPr>
        <p:txBody>
          <a:bodyPr>
            <a:normAutofit lnSpcReduction="10000"/>
          </a:bodyPr>
          <a:lstStyle/>
          <a:p>
            <a:r>
              <a:rPr lang="en-US" dirty="0"/>
              <a:t>Hackers inject a </a:t>
            </a:r>
            <a:r>
              <a:rPr lang="en-US" dirty="0" err="1"/>
              <a:t>cryptomining</a:t>
            </a:r>
            <a:r>
              <a:rPr lang="en-US" dirty="0"/>
              <a:t> script on a website or in an Ad that is placed on multiple sites</a:t>
            </a:r>
          </a:p>
          <a:p>
            <a:r>
              <a:rPr lang="en-US" dirty="0"/>
              <a:t>When the victim visits the infected website, or if the malicious Ad pops up in the victim’s browser, the script automatically executes</a:t>
            </a:r>
          </a:p>
          <a:p>
            <a:r>
              <a:rPr lang="en-US" dirty="0"/>
              <a:t>No code is stored on the victim’s computer and no damage is done to computers or victims’ data</a:t>
            </a:r>
          </a:p>
          <a:p>
            <a:endParaRPr lang="en-US" dirty="0"/>
          </a:p>
        </p:txBody>
      </p:sp>
      <p:sp>
        <p:nvSpPr>
          <p:cNvPr id="2" name="TextBox 1">
            <a:extLst>
              <a:ext uri="{FF2B5EF4-FFF2-40B4-BE49-F238E27FC236}">
                <a16:creationId xmlns:a16="http://schemas.microsoft.com/office/drawing/2014/main" id="{0AE0172F-E824-AA40-8829-38C00C66CD4A}"/>
              </a:ext>
            </a:extLst>
          </p:cNvPr>
          <p:cNvSpPr txBox="1"/>
          <p:nvPr/>
        </p:nvSpPr>
        <p:spPr>
          <a:xfrm>
            <a:off x="8418576" y="6089905"/>
            <a:ext cx="1572606" cy="584775"/>
          </a:xfrm>
          <a:prstGeom prst="rect">
            <a:avLst/>
          </a:prstGeom>
          <a:noFill/>
        </p:spPr>
        <p:txBody>
          <a:bodyPr wrap="square" rtlCol="0">
            <a:spAutoFit/>
          </a:bodyPr>
          <a:lstStyle/>
          <a:p>
            <a:pPr defTabSz="457200"/>
            <a:r>
              <a:rPr lang="en-US" sz="1600" dirty="0">
                <a:solidFill>
                  <a:srgbClr val="FF0000"/>
                </a:solidFill>
                <a:latin typeface="Arial" panose="020B0604020202020204" pitchFamily="34" charset="0"/>
                <a:cs typeface="Arial" panose="020B0604020202020204" pitchFamily="34" charset="0"/>
              </a:rPr>
              <a:t>Interaction with mining pool</a:t>
            </a:r>
          </a:p>
        </p:txBody>
      </p:sp>
    </p:spTree>
    <p:extLst>
      <p:ext uri="{BB962C8B-B14F-4D97-AF65-F5344CB8AC3E}">
        <p14:creationId xmlns:p14="http://schemas.microsoft.com/office/powerpoint/2010/main" val="34038939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Prevention of </a:t>
            </a:r>
            <a:r>
              <a:rPr lang="en-US" sz="4000" dirty="0" err="1"/>
              <a:t>Cryptojacking</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125</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277D561B-8CB8-E84E-8FB7-43BF40772B2C}"/>
              </a:ext>
            </a:extLst>
          </p:cNvPr>
          <p:cNvSpPr>
            <a:spLocks noGrp="1"/>
          </p:cNvSpPr>
          <p:nvPr>
            <p:ph idx="1"/>
          </p:nvPr>
        </p:nvSpPr>
        <p:spPr>
          <a:xfrm>
            <a:off x="1981200" y="1799865"/>
            <a:ext cx="8229600" cy="4525963"/>
          </a:xfrm>
        </p:spPr>
        <p:txBody>
          <a:bodyPr/>
          <a:lstStyle/>
          <a:p>
            <a:r>
              <a:rPr lang="en-US" dirty="0"/>
              <a:t>Use VPN to encrypt internet connections and hide IP address</a:t>
            </a:r>
          </a:p>
          <a:p>
            <a:r>
              <a:rPr lang="en-US" dirty="0"/>
              <a:t>Awareness and Training to thwart social engineering scams</a:t>
            </a:r>
          </a:p>
          <a:p>
            <a:r>
              <a:rPr lang="en-US" dirty="0"/>
              <a:t>Install an Ad-blocking or anti-</a:t>
            </a:r>
            <a:r>
              <a:rPr lang="en-US" dirty="0" err="1"/>
              <a:t>cryptomining</a:t>
            </a:r>
            <a:r>
              <a:rPr lang="en-US" dirty="0"/>
              <a:t> extension on web browsers</a:t>
            </a:r>
          </a:p>
          <a:p>
            <a:r>
              <a:rPr lang="en-US" dirty="0"/>
              <a:t>Use end-point protection that is capable of detecting known crypto miners</a:t>
            </a:r>
          </a:p>
          <a:p>
            <a:r>
              <a:rPr lang="en-US" dirty="0"/>
              <a:t>Keep your web filtering tools up to date</a:t>
            </a:r>
          </a:p>
          <a:p>
            <a:r>
              <a:rPr lang="en-US" dirty="0"/>
              <a:t>Maintain browser extensions</a:t>
            </a:r>
          </a:p>
          <a:p>
            <a:r>
              <a:rPr lang="en-US" dirty="0"/>
              <a:t>Use a mobile device management (MDM) solution to better control what’s on users’ devices</a:t>
            </a:r>
          </a:p>
          <a:p>
            <a:endParaRPr lang="en-US" dirty="0"/>
          </a:p>
        </p:txBody>
      </p:sp>
    </p:spTree>
    <p:extLst>
      <p:ext uri="{BB962C8B-B14F-4D97-AF65-F5344CB8AC3E}">
        <p14:creationId xmlns:p14="http://schemas.microsoft.com/office/powerpoint/2010/main" val="16687540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solidFill>
                  <a:srgbClr val="0432FF"/>
                </a:solidFill>
              </a:rPr>
              <a:t>DNS and Attacks</a:t>
            </a: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60292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126</a:t>
            </a:fld>
            <a:endParaRPr lang="en-US" dirty="0">
              <a:solidFill>
                <a:prstClr val="black">
                  <a:tint val="75000"/>
                </a:prstClr>
              </a:solidFill>
            </a:endParaRPr>
          </a:p>
        </p:txBody>
      </p:sp>
      <p:sp>
        <p:nvSpPr>
          <p:cNvPr id="7" name="Content Placeholder 2">
            <a:extLst>
              <a:ext uri="{FF2B5EF4-FFF2-40B4-BE49-F238E27FC236}">
                <a16:creationId xmlns:a16="http://schemas.microsoft.com/office/drawing/2014/main" id="{B022393E-18D0-5B4B-9194-1C65874CE771}"/>
              </a:ext>
            </a:extLst>
          </p:cNvPr>
          <p:cNvSpPr>
            <a:spLocks noGrp="1"/>
          </p:cNvSpPr>
          <p:nvPr>
            <p:ph idx="1"/>
          </p:nvPr>
        </p:nvSpPr>
        <p:spPr>
          <a:xfrm>
            <a:off x="1899386" y="1414914"/>
            <a:ext cx="8162223" cy="4985886"/>
          </a:xfrm>
        </p:spPr>
        <p:txBody>
          <a:bodyPr>
            <a:normAutofit/>
          </a:bodyPr>
          <a:lstStyle/>
          <a:p>
            <a:r>
              <a:rPr lang="en-US" dirty="0"/>
              <a:t>DNS Hierarchy, Zones, and Servers</a:t>
            </a:r>
          </a:p>
          <a:p>
            <a:endParaRPr lang="en-US" dirty="0"/>
          </a:p>
          <a:p>
            <a:r>
              <a:rPr lang="en-US" dirty="0"/>
              <a:t>DNS Query Process</a:t>
            </a:r>
          </a:p>
          <a:p>
            <a:endParaRPr lang="en-US" dirty="0"/>
          </a:p>
          <a:p>
            <a:r>
              <a:rPr lang="en-US" dirty="0"/>
              <a:t>DNS Attacks: Overview</a:t>
            </a:r>
          </a:p>
          <a:p>
            <a:endParaRPr lang="en-US" dirty="0"/>
          </a:p>
          <a:p>
            <a:r>
              <a:rPr lang="en-US" dirty="0"/>
              <a:t>Local DNS Cache Poisoning Attack</a:t>
            </a:r>
          </a:p>
          <a:p>
            <a:endParaRPr lang="en-US" dirty="0"/>
          </a:p>
          <a:p>
            <a:r>
              <a:rPr lang="en-US" dirty="0"/>
              <a:t>Defense against DNS spoofing attacks</a:t>
            </a:r>
          </a:p>
          <a:p>
            <a:pPr marL="0" indent="0">
              <a:buNone/>
            </a:pPr>
            <a:endParaRPr lang="en-US" dirty="0"/>
          </a:p>
          <a:p>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567887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solidFill>
                  <a:srgbClr val="0432FF"/>
                </a:solidFill>
              </a:rPr>
              <a:t>DNS Domain Hierarchy</a:t>
            </a: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127</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A5A0E9EF-960F-EA44-BEA5-2FCE717A3440}"/>
              </a:ext>
            </a:extLst>
          </p:cNvPr>
          <p:cNvSpPr>
            <a:spLocks noGrp="1"/>
          </p:cNvSpPr>
          <p:nvPr>
            <p:ph idx="1"/>
          </p:nvPr>
        </p:nvSpPr>
        <p:spPr>
          <a:xfrm>
            <a:off x="1990826" y="5081412"/>
            <a:ext cx="8000357" cy="1367877"/>
          </a:xfrm>
        </p:spPr>
        <p:txBody>
          <a:bodyPr>
            <a:normAutofit fontScale="85000" lnSpcReduction="10000"/>
          </a:bodyPr>
          <a:lstStyle/>
          <a:p>
            <a:r>
              <a:rPr lang="en-US" dirty="0"/>
              <a:t>Below ROOT, we have Top-Level Domain (TLD). Ex: In </a:t>
            </a:r>
            <a:r>
              <a:rPr lang="en-US" dirty="0" err="1"/>
              <a:t>www.example.com</a:t>
            </a:r>
            <a:r>
              <a:rPr lang="en-US" dirty="0"/>
              <a:t>, the TLD is .com</a:t>
            </a:r>
          </a:p>
          <a:p>
            <a:r>
              <a:rPr lang="en-US" dirty="0"/>
              <a:t>The next level of domain hierarchy is second-level domain which are usually assigned to specific entities such as companies, schools etc.</a:t>
            </a:r>
          </a:p>
          <a:p>
            <a:endParaRPr lang="en-US" dirty="0"/>
          </a:p>
          <a:p>
            <a:endParaRPr lang="en-US" dirty="0"/>
          </a:p>
        </p:txBody>
      </p:sp>
      <p:sp>
        <p:nvSpPr>
          <p:cNvPr id="13" name="Content Placeholder 2">
            <a:extLst>
              <a:ext uri="{FF2B5EF4-FFF2-40B4-BE49-F238E27FC236}">
                <a16:creationId xmlns:a16="http://schemas.microsoft.com/office/drawing/2014/main" id="{627AD68C-1460-DF42-8767-D75ADF73D76B}"/>
              </a:ext>
            </a:extLst>
          </p:cNvPr>
          <p:cNvSpPr txBox="1">
            <a:spLocks/>
          </p:cNvSpPr>
          <p:nvPr/>
        </p:nvSpPr>
        <p:spPr>
          <a:xfrm>
            <a:off x="6969758" y="2178389"/>
            <a:ext cx="3698243" cy="25012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00" dirty="0">
                <a:solidFill>
                  <a:prstClr val="black"/>
                </a:solidFill>
              </a:rPr>
              <a:t>Domain (</a:t>
            </a:r>
            <a:r>
              <a:rPr lang="en-US" sz="1900" dirty="0">
                <a:solidFill>
                  <a:srgbClr val="C00000"/>
                </a:solidFill>
              </a:rPr>
              <a:t>nameserver</a:t>
            </a:r>
            <a:r>
              <a:rPr lang="en-US" sz="1900" dirty="0">
                <a:solidFill>
                  <a:prstClr val="black"/>
                </a:solidFill>
              </a:rPr>
              <a:t>) namespace is organized in a </a:t>
            </a:r>
            <a:r>
              <a:rPr lang="en-US" sz="1900" dirty="0">
                <a:solidFill>
                  <a:srgbClr val="C00000"/>
                </a:solidFill>
              </a:rPr>
              <a:t>hierarchical tree-like structure</a:t>
            </a:r>
          </a:p>
          <a:p>
            <a:r>
              <a:rPr lang="en-US" sz="1900" dirty="0">
                <a:solidFill>
                  <a:prstClr val="black"/>
                </a:solidFill>
              </a:rPr>
              <a:t>Each node is called a domain, or subdomain.</a:t>
            </a:r>
          </a:p>
          <a:p>
            <a:r>
              <a:rPr lang="en-US" sz="1900" dirty="0">
                <a:solidFill>
                  <a:prstClr val="black"/>
                </a:solidFill>
              </a:rPr>
              <a:t>The root of the domain is called ROOT, denoted as ‘ . ‘</a:t>
            </a:r>
          </a:p>
          <a:p>
            <a:endParaRPr lang="en-US" sz="2000" dirty="0">
              <a:solidFill>
                <a:prstClr val="black"/>
              </a:solidFill>
            </a:endParaRPr>
          </a:p>
        </p:txBody>
      </p:sp>
      <p:pic>
        <p:nvPicPr>
          <p:cNvPr id="14" name="Shape 67">
            <a:extLst>
              <a:ext uri="{FF2B5EF4-FFF2-40B4-BE49-F238E27FC236}">
                <a16:creationId xmlns:a16="http://schemas.microsoft.com/office/drawing/2014/main" id="{7D28CB0F-179A-EB4C-A488-53FE6DF54266}"/>
              </a:ext>
            </a:extLst>
          </p:cNvPr>
          <p:cNvPicPr preferRelativeResize="0"/>
          <p:nvPr/>
        </p:nvPicPr>
        <p:blipFill>
          <a:blip r:embed="rId3">
            <a:alphaModFix/>
          </a:blip>
          <a:stretch>
            <a:fillRect/>
          </a:stretch>
        </p:blipFill>
        <p:spPr>
          <a:xfrm>
            <a:off x="1764633" y="2541199"/>
            <a:ext cx="5205125" cy="2138413"/>
          </a:xfrm>
          <a:prstGeom prst="rect">
            <a:avLst/>
          </a:prstGeom>
          <a:noFill/>
          <a:ln>
            <a:noFill/>
          </a:ln>
        </p:spPr>
      </p:pic>
      <p:sp>
        <p:nvSpPr>
          <p:cNvPr id="4" name="TextBox 3">
            <a:extLst>
              <a:ext uri="{FF2B5EF4-FFF2-40B4-BE49-F238E27FC236}">
                <a16:creationId xmlns:a16="http://schemas.microsoft.com/office/drawing/2014/main" id="{D3253DAF-A2E7-CB4F-A53A-B18A088D4271}"/>
              </a:ext>
            </a:extLst>
          </p:cNvPr>
          <p:cNvSpPr txBox="1"/>
          <p:nvPr/>
        </p:nvSpPr>
        <p:spPr>
          <a:xfrm>
            <a:off x="2148571" y="2610180"/>
            <a:ext cx="4437247" cy="369332"/>
          </a:xfrm>
          <a:prstGeom prst="rect">
            <a:avLst/>
          </a:prstGeom>
          <a:noFill/>
        </p:spPr>
        <p:txBody>
          <a:bodyPr wrap="square" rtlCol="0">
            <a:spAutoFit/>
          </a:bodyPr>
          <a:lstStyle/>
          <a:p>
            <a:pPr defTabSz="457200"/>
            <a:r>
              <a:rPr lang="en-US" dirty="0">
                <a:solidFill>
                  <a:srgbClr val="C00000"/>
                </a:solidFill>
                <a:latin typeface="Arial" panose="020B0604020202020204" pitchFamily="34" charset="0"/>
                <a:cs typeface="Arial" panose="020B0604020202020204" pitchFamily="34" charset="0"/>
              </a:rPr>
              <a:t>Internet Assigned Name Authority (IANA) </a:t>
            </a:r>
          </a:p>
        </p:txBody>
      </p:sp>
      <p:sp>
        <p:nvSpPr>
          <p:cNvPr id="5" name="Rectangle 4">
            <a:extLst>
              <a:ext uri="{FF2B5EF4-FFF2-40B4-BE49-F238E27FC236}">
                <a16:creationId xmlns:a16="http://schemas.microsoft.com/office/drawing/2014/main" id="{1D27FB64-E3A4-AC49-B3C4-ED251B849F78}"/>
              </a:ext>
            </a:extLst>
          </p:cNvPr>
          <p:cNvSpPr/>
          <p:nvPr/>
        </p:nvSpPr>
        <p:spPr>
          <a:xfrm>
            <a:off x="2009540" y="1259135"/>
            <a:ext cx="8172921" cy="677108"/>
          </a:xfrm>
          <a:prstGeom prst="rect">
            <a:avLst/>
          </a:prstGeom>
        </p:spPr>
        <p:txBody>
          <a:bodyPr wrap="square">
            <a:spAutoFit/>
          </a:bodyPr>
          <a:lstStyle/>
          <a:p>
            <a:pPr defTabSz="457200"/>
            <a:r>
              <a:rPr lang="en-US" sz="1900" b="1" dirty="0">
                <a:solidFill>
                  <a:prstClr val="black"/>
                </a:solidFill>
                <a:latin typeface="Arial" panose="020B0604020202020204" pitchFamily="34" charset="0"/>
                <a:cs typeface="Arial" panose="020B0604020202020204" pitchFamily="34" charset="0"/>
              </a:rPr>
              <a:t>Domain Name System (DNS)</a:t>
            </a:r>
            <a:r>
              <a:rPr lang="en-US" sz="1900" dirty="0">
                <a:solidFill>
                  <a:prstClr val="black"/>
                </a:solidFill>
                <a:latin typeface="Arial" panose="020B0604020202020204" pitchFamily="34" charset="0"/>
                <a:cs typeface="Arial" panose="020B0604020202020204" pitchFamily="34" charset="0"/>
              </a:rPr>
              <a:t> is a phonebook of the Internet – enables mapping of domain names to IP addresses of machines </a:t>
            </a:r>
          </a:p>
        </p:txBody>
      </p:sp>
    </p:spTree>
    <p:extLst>
      <p:ext uri="{BB962C8B-B14F-4D97-AF65-F5344CB8AC3E}">
        <p14:creationId xmlns:p14="http://schemas.microsoft.com/office/powerpoint/2010/main" val="964068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solidFill>
                  <a:srgbClr val="0432FF"/>
                </a:solidFill>
              </a:rPr>
              <a:t>DNS Zone</a:t>
            </a: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128</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A5A0E9EF-960F-EA44-BEA5-2FCE717A3440}"/>
              </a:ext>
            </a:extLst>
          </p:cNvPr>
          <p:cNvSpPr>
            <a:spLocks noGrp="1"/>
          </p:cNvSpPr>
          <p:nvPr>
            <p:ph idx="1"/>
          </p:nvPr>
        </p:nvSpPr>
        <p:spPr>
          <a:xfrm>
            <a:off x="1990825" y="5177736"/>
            <a:ext cx="8515174" cy="1262655"/>
          </a:xfrm>
        </p:spPr>
        <p:txBody>
          <a:bodyPr>
            <a:noAutofit/>
          </a:bodyPr>
          <a:lstStyle/>
          <a:p>
            <a:r>
              <a:rPr lang="en-US" sz="1800" dirty="0">
                <a:solidFill>
                  <a:srgbClr val="C00000"/>
                </a:solidFill>
              </a:rPr>
              <a:t>Hierarchy tree </a:t>
            </a:r>
            <a:r>
              <a:rPr lang="en-US" sz="1800" dirty="0"/>
              <a:t>structure depicts subdomains within </a:t>
            </a:r>
            <a:r>
              <a:rPr lang="en-US" sz="1800" dirty="0" err="1"/>
              <a:t>example.com</a:t>
            </a:r>
            <a:r>
              <a:rPr lang="en-US" sz="1800" dirty="0"/>
              <a:t> domain</a:t>
            </a:r>
          </a:p>
          <a:p>
            <a:r>
              <a:rPr lang="en-US" sz="1800" dirty="0"/>
              <a:t>In this case, there are multiple DNS zones one for each country; </a:t>
            </a:r>
            <a:r>
              <a:rPr lang="en-US" sz="1800" dirty="0">
                <a:solidFill>
                  <a:srgbClr val="C00000"/>
                </a:solidFill>
              </a:rPr>
              <a:t>the zone keeps records of who the management authority is for each of its subdomains</a:t>
            </a:r>
          </a:p>
          <a:p>
            <a:r>
              <a:rPr lang="en-US" sz="1800" dirty="0"/>
              <a:t>For scalability, you have sub-domains on different name servers</a:t>
            </a:r>
          </a:p>
          <a:p>
            <a:pPr marL="0" indent="0">
              <a:buNone/>
            </a:pPr>
            <a:endParaRPr lang="en-US" sz="1800" dirty="0"/>
          </a:p>
        </p:txBody>
      </p:sp>
      <p:sp>
        <p:nvSpPr>
          <p:cNvPr id="13" name="Content Placeholder 2">
            <a:extLst>
              <a:ext uri="{FF2B5EF4-FFF2-40B4-BE49-F238E27FC236}">
                <a16:creationId xmlns:a16="http://schemas.microsoft.com/office/drawing/2014/main" id="{627AD68C-1460-DF42-8767-D75ADF73D76B}"/>
              </a:ext>
            </a:extLst>
          </p:cNvPr>
          <p:cNvSpPr txBox="1">
            <a:spLocks/>
          </p:cNvSpPr>
          <p:nvPr/>
        </p:nvSpPr>
        <p:spPr>
          <a:xfrm>
            <a:off x="6969757" y="1405430"/>
            <a:ext cx="3536242" cy="254092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prstClr val="black"/>
                </a:solidFill>
              </a:rPr>
              <a:t>DNS is organized according to zones </a:t>
            </a:r>
          </a:p>
          <a:p>
            <a:endParaRPr lang="en-US" sz="1800" dirty="0">
              <a:solidFill>
                <a:prstClr val="black"/>
              </a:solidFill>
            </a:endParaRPr>
          </a:p>
          <a:p>
            <a:r>
              <a:rPr lang="en-US" sz="1800" dirty="0">
                <a:solidFill>
                  <a:prstClr val="black"/>
                </a:solidFill>
              </a:rPr>
              <a:t>A zone groups contiguous domains and subdomains on the domain tree and assign management authority to an entity</a:t>
            </a:r>
          </a:p>
        </p:txBody>
      </p:sp>
      <p:pic>
        <p:nvPicPr>
          <p:cNvPr id="7" name="Shape 75">
            <a:extLst>
              <a:ext uri="{FF2B5EF4-FFF2-40B4-BE49-F238E27FC236}">
                <a16:creationId xmlns:a16="http://schemas.microsoft.com/office/drawing/2014/main" id="{CB082CA4-7DE9-FB43-8D55-991B31129449}"/>
              </a:ext>
            </a:extLst>
          </p:cNvPr>
          <p:cNvPicPr preferRelativeResize="0"/>
          <p:nvPr/>
        </p:nvPicPr>
        <p:blipFill>
          <a:blip r:embed="rId3">
            <a:alphaModFix/>
          </a:blip>
          <a:stretch>
            <a:fillRect/>
          </a:stretch>
        </p:blipFill>
        <p:spPr>
          <a:xfrm>
            <a:off x="1524001" y="1680264"/>
            <a:ext cx="5283756" cy="2160216"/>
          </a:xfrm>
          <a:prstGeom prst="rect">
            <a:avLst/>
          </a:prstGeom>
          <a:noFill/>
          <a:ln>
            <a:noFill/>
          </a:ln>
        </p:spPr>
      </p:pic>
      <p:sp>
        <p:nvSpPr>
          <p:cNvPr id="2" name="Rectangle 1">
            <a:extLst>
              <a:ext uri="{FF2B5EF4-FFF2-40B4-BE49-F238E27FC236}">
                <a16:creationId xmlns:a16="http://schemas.microsoft.com/office/drawing/2014/main" id="{6B3AB9B1-BBD1-E94F-8FF5-BAB04AF741D0}"/>
              </a:ext>
            </a:extLst>
          </p:cNvPr>
          <p:cNvSpPr/>
          <p:nvPr/>
        </p:nvSpPr>
        <p:spPr>
          <a:xfrm>
            <a:off x="1701940" y="3721364"/>
            <a:ext cx="4927878" cy="954107"/>
          </a:xfrm>
          <a:prstGeom prst="rect">
            <a:avLst/>
          </a:prstGeom>
        </p:spPr>
        <p:txBody>
          <a:bodyPr wrap="square">
            <a:spAutoFit/>
          </a:bodyPr>
          <a:lstStyle/>
          <a:p>
            <a:pPr defTabSz="457200"/>
            <a:r>
              <a:rPr lang="en-US" sz="1400" i="1" dirty="0" err="1">
                <a:solidFill>
                  <a:srgbClr val="0432FF"/>
                </a:solidFill>
                <a:latin typeface="Arial" panose="020B0604020202020204" pitchFamily="34" charset="0"/>
                <a:cs typeface="Arial" panose="020B0604020202020204" pitchFamily="34" charset="0"/>
              </a:rPr>
              <a:t>usa.example.com</a:t>
            </a:r>
            <a:r>
              <a:rPr lang="en-US" sz="1400" i="1" dirty="0">
                <a:solidFill>
                  <a:srgbClr val="0432FF"/>
                </a:solidFill>
                <a:latin typeface="Arial" panose="020B0604020202020204" pitchFamily="34" charset="0"/>
                <a:cs typeface="Arial" panose="020B0604020202020204" pitchFamily="34" charset="0"/>
              </a:rPr>
              <a:t> is a domain with subdomains as </a:t>
            </a:r>
            <a:r>
              <a:rPr lang="en-US" sz="1400" i="1" dirty="0" err="1">
                <a:solidFill>
                  <a:srgbClr val="0432FF"/>
                </a:solidFill>
                <a:latin typeface="Arial" panose="020B0604020202020204" pitchFamily="34" charset="0"/>
                <a:cs typeface="Arial" panose="020B0604020202020204" pitchFamily="34" charset="0"/>
              </a:rPr>
              <a:t>boston</a:t>
            </a:r>
            <a:r>
              <a:rPr lang="en-US" sz="1400" i="1" dirty="0">
                <a:solidFill>
                  <a:srgbClr val="0432FF"/>
                </a:solidFill>
                <a:latin typeface="Arial" panose="020B0604020202020204" pitchFamily="34" charset="0"/>
                <a:cs typeface="Arial" panose="020B0604020202020204" pitchFamily="34" charset="0"/>
              </a:rPr>
              <a:t>, </a:t>
            </a:r>
            <a:r>
              <a:rPr lang="en-US" sz="1400" i="1" dirty="0" err="1">
                <a:solidFill>
                  <a:srgbClr val="0432FF"/>
                </a:solidFill>
                <a:latin typeface="Arial" panose="020B0604020202020204" pitchFamily="34" charset="0"/>
                <a:cs typeface="Arial" panose="020B0604020202020204" pitchFamily="34" charset="0"/>
              </a:rPr>
              <a:t>nyc</a:t>
            </a:r>
            <a:r>
              <a:rPr lang="en-US" sz="1400" i="1" dirty="0">
                <a:solidFill>
                  <a:srgbClr val="0432FF"/>
                </a:solidFill>
                <a:latin typeface="Arial" panose="020B0604020202020204" pitchFamily="34" charset="0"/>
                <a:cs typeface="Arial" panose="020B0604020202020204" pitchFamily="34" charset="0"/>
              </a:rPr>
              <a:t> and </a:t>
            </a:r>
            <a:r>
              <a:rPr lang="en-US" sz="1400" i="1" dirty="0" err="1">
                <a:solidFill>
                  <a:srgbClr val="0432FF"/>
                </a:solidFill>
                <a:latin typeface="Arial" panose="020B0604020202020204" pitchFamily="34" charset="0"/>
                <a:cs typeface="Arial" panose="020B0604020202020204" pitchFamily="34" charset="0"/>
              </a:rPr>
              <a:t>chicago</a:t>
            </a:r>
            <a:r>
              <a:rPr lang="en-US" sz="1400" i="1" dirty="0">
                <a:solidFill>
                  <a:srgbClr val="0432FF"/>
                </a:solidFill>
                <a:latin typeface="Arial" panose="020B0604020202020204" pitchFamily="34" charset="0"/>
                <a:cs typeface="Arial" panose="020B0604020202020204" pitchFamily="34" charset="0"/>
              </a:rPr>
              <a:t>; Two zones are created for </a:t>
            </a:r>
            <a:r>
              <a:rPr lang="en-US" sz="1400" i="1" dirty="0" err="1">
                <a:solidFill>
                  <a:srgbClr val="0432FF"/>
                </a:solidFill>
                <a:latin typeface="Arial" panose="020B0604020202020204" pitchFamily="34" charset="0"/>
                <a:cs typeface="Arial" panose="020B0604020202020204" pitchFamily="34" charset="0"/>
              </a:rPr>
              <a:t>usa.example.com</a:t>
            </a:r>
            <a:r>
              <a:rPr lang="en-US" sz="1400" i="1" dirty="0">
                <a:solidFill>
                  <a:srgbClr val="0432FF"/>
                </a:solidFill>
                <a:latin typeface="Arial" panose="020B0604020202020204" pitchFamily="34" charset="0"/>
                <a:cs typeface="Arial" panose="020B0604020202020204" pitchFamily="34" charset="0"/>
              </a:rPr>
              <a:t> - First contains </a:t>
            </a:r>
            <a:r>
              <a:rPr lang="en-US" sz="1400" i="1" dirty="0" err="1">
                <a:solidFill>
                  <a:srgbClr val="0432FF"/>
                </a:solidFill>
                <a:latin typeface="Arial" panose="020B0604020202020204" pitchFamily="34" charset="0"/>
                <a:cs typeface="Arial" panose="020B0604020202020204" pitchFamily="34" charset="0"/>
              </a:rPr>
              <a:t>usa</a:t>
            </a:r>
            <a:r>
              <a:rPr lang="en-US" sz="1400" i="1" dirty="0">
                <a:solidFill>
                  <a:srgbClr val="0432FF"/>
                </a:solidFill>
                <a:latin typeface="Arial" panose="020B0604020202020204" pitchFamily="34" charset="0"/>
                <a:cs typeface="Arial" panose="020B0604020202020204" pitchFamily="34" charset="0"/>
              </a:rPr>
              <a:t> domain, </a:t>
            </a:r>
            <a:r>
              <a:rPr lang="en-US" sz="1400" i="1" dirty="0" err="1">
                <a:solidFill>
                  <a:srgbClr val="0432FF"/>
                </a:solidFill>
                <a:latin typeface="Arial" panose="020B0604020202020204" pitchFamily="34" charset="0"/>
                <a:cs typeface="Arial" panose="020B0604020202020204" pitchFamily="34" charset="0"/>
              </a:rPr>
              <a:t>chicago</a:t>
            </a:r>
            <a:r>
              <a:rPr lang="en-US" sz="1400" i="1" dirty="0">
                <a:solidFill>
                  <a:srgbClr val="0432FF"/>
                </a:solidFill>
                <a:latin typeface="Arial" panose="020B0604020202020204" pitchFamily="34" charset="0"/>
                <a:cs typeface="Arial" panose="020B0604020202020204" pitchFamily="34" charset="0"/>
              </a:rPr>
              <a:t> and </a:t>
            </a:r>
            <a:r>
              <a:rPr lang="en-US" sz="1400" i="1" dirty="0" err="1">
                <a:solidFill>
                  <a:srgbClr val="0432FF"/>
                </a:solidFill>
                <a:latin typeface="Arial" panose="020B0604020202020204" pitchFamily="34" charset="0"/>
                <a:cs typeface="Arial" panose="020B0604020202020204" pitchFamily="34" charset="0"/>
              </a:rPr>
              <a:t>boston</a:t>
            </a:r>
            <a:r>
              <a:rPr lang="en-US" sz="1400" i="1" dirty="0">
                <a:solidFill>
                  <a:srgbClr val="0432FF"/>
                </a:solidFill>
                <a:latin typeface="Arial" panose="020B0604020202020204" pitchFamily="34" charset="0"/>
                <a:cs typeface="Arial" panose="020B0604020202020204" pitchFamily="34" charset="0"/>
              </a:rPr>
              <a:t> subdomain and second contains </a:t>
            </a:r>
            <a:r>
              <a:rPr lang="en-US" sz="1400" i="1" dirty="0" err="1">
                <a:solidFill>
                  <a:srgbClr val="0432FF"/>
                </a:solidFill>
                <a:latin typeface="Arial" panose="020B0604020202020204" pitchFamily="34" charset="0"/>
                <a:cs typeface="Arial" panose="020B0604020202020204" pitchFamily="34" charset="0"/>
              </a:rPr>
              <a:t>nyc</a:t>
            </a:r>
            <a:r>
              <a:rPr lang="en-US" sz="1400" i="1" dirty="0">
                <a:solidFill>
                  <a:srgbClr val="0432FF"/>
                </a:solidFill>
                <a:latin typeface="Arial" panose="020B0604020202020204" pitchFamily="34" charset="0"/>
                <a:cs typeface="Arial" panose="020B0604020202020204" pitchFamily="34" charset="0"/>
              </a:rPr>
              <a:t> subdomain</a:t>
            </a:r>
          </a:p>
        </p:txBody>
      </p:sp>
    </p:spTree>
    <p:extLst>
      <p:ext uri="{BB962C8B-B14F-4D97-AF65-F5344CB8AC3E}">
        <p14:creationId xmlns:p14="http://schemas.microsoft.com/office/powerpoint/2010/main" val="41545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solidFill>
                  <a:srgbClr val="0432FF"/>
                </a:solidFill>
              </a:rPr>
              <a:t>Zone vs Domain</a:t>
            </a: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129</a:t>
            </a:fld>
            <a:endParaRPr lang="en-US" dirty="0">
              <a:solidFill>
                <a:prstClr val="black">
                  <a:tint val="75000"/>
                </a:prstClr>
              </a:solidFill>
            </a:endParaRPr>
          </a:p>
        </p:txBody>
      </p:sp>
      <p:sp>
        <p:nvSpPr>
          <p:cNvPr id="13" name="Content Placeholder 2">
            <a:extLst>
              <a:ext uri="{FF2B5EF4-FFF2-40B4-BE49-F238E27FC236}">
                <a16:creationId xmlns:a16="http://schemas.microsoft.com/office/drawing/2014/main" id="{627AD68C-1460-DF42-8767-D75ADF73D76B}"/>
              </a:ext>
            </a:extLst>
          </p:cNvPr>
          <p:cNvSpPr txBox="1">
            <a:spLocks/>
          </p:cNvSpPr>
          <p:nvPr/>
        </p:nvSpPr>
        <p:spPr>
          <a:xfrm>
            <a:off x="1870510" y="1405430"/>
            <a:ext cx="8296977" cy="45044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prstClr val="black"/>
                </a:solidFill>
              </a:rPr>
              <a:t>A DNS zone only contains a portion of the DNS data for a domain</a:t>
            </a:r>
          </a:p>
          <a:p>
            <a:r>
              <a:rPr lang="en-US" sz="2000" dirty="0">
                <a:solidFill>
                  <a:prstClr val="black"/>
                </a:solidFill>
              </a:rPr>
              <a:t>If a domain is not divided into subdomains, the zone and domain are essentially the same, because the zone contains all the DNS data for the domain</a:t>
            </a:r>
          </a:p>
          <a:p>
            <a:r>
              <a:rPr lang="en-US" sz="2000" dirty="0">
                <a:solidFill>
                  <a:srgbClr val="C00000"/>
                </a:solidFill>
              </a:rPr>
              <a:t>When a domain is big, it is divided into subdomains</a:t>
            </a:r>
          </a:p>
          <a:p>
            <a:pPr lvl="1"/>
            <a:r>
              <a:rPr lang="en-US" sz="1800" dirty="0">
                <a:solidFill>
                  <a:prstClr val="black"/>
                </a:solidFill>
              </a:rPr>
              <a:t>Their DNS data can still be put in the same zone, so domain and zone are still the same</a:t>
            </a:r>
            <a:endParaRPr lang="en-US" dirty="0">
              <a:solidFill>
                <a:prstClr val="black"/>
              </a:solidFill>
            </a:endParaRPr>
          </a:p>
          <a:p>
            <a:r>
              <a:rPr lang="en-US" sz="2000" dirty="0">
                <a:solidFill>
                  <a:prstClr val="black"/>
                </a:solidFill>
              </a:rPr>
              <a:t>But subdomains can have their own zones</a:t>
            </a:r>
          </a:p>
          <a:p>
            <a:pPr marL="0" indent="0">
              <a:buNone/>
            </a:pPr>
            <a:endParaRPr lang="en-US" sz="1800" dirty="0">
              <a:solidFill>
                <a:prstClr val="black"/>
              </a:solidFill>
            </a:endParaRPr>
          </a:p>
        </p:txBody>
      </p:sp>
    </p:spTree>
    <p:extLst>
      <p:ext uri="{BB962C8B-B14F-4D97-AF65-F5344CB8AC3E}">
        <p14:creationId xmlns:p14="http://schemas.microsoft.com/office/powerpoint/2010/main" val="3333933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835700" y="446241"/>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TCP Header</a:t>
            </a:r>
          </a:p>
        </p:txBody>
      </p:sp>
      <p:sp>
        <p:nvSpPr>
          <p:cNvPr id="134" name="Shape 134"/>
          <p:cNvSpPr txBox="1">
            <a:spLocks noGrp="1"/>
          </p:cNvSpPr>
          <p:nvPr>
            <p:ph type="body" idx="1"/>
          </p:nvPr>
        </p:nvSpPr>
        <p:spPr>
          <a:xfrm>
            <a:off x="1835700" y="1455248"/>
            <a:ext cx="8520600" cy="4956511"/>
          </a:xfrm>
          <a:prstGeom prst="rect">
            <a:avLst/>
          </a:prstGeom>
        </p:spPr>
        <p:txBody>
          <a:bodyPr vert="horz" wrap="square" lIns="91425" tIns="91425" rIns="91425" bIns="91425" rtlCol="0" anchor="t" anchorCtr="0">
            <a:noAutofit/>
          </a:bodyPr>
          <a:lstStyle/>
          <a:p>
            <a:pPr marL="0" indent="0">
              <a:buNone/>
            </a:pPr>
            <a:r>
              <a:rPr lang="en-GB" sz="1800" i="1" u="sng" dirty="0">
                <a:solidFill>
                  <a:srgbClr val="000000"/>
                </a:solidFill>
              </a:rPr>
              <a:t>Header length (4 bits): </a:t>
            </a:r>
            <a:r>
              <a:rPr lang="en-GB" sz="1800" dirty="0">
                <a:solidFill>
                  <a:srgbClr val="000000"/>
                </a:solidFill>
              </a:rPr>
              <a:t>Length of TCP header is measured by the number of 32-bit words in the header, so we multiply by 4 to get number of octets in the header.</a:t>
            </a:r>
          </a:p>
          <a:p>
            <a:pPr marL="0" indent="0">
              <a:buNone/>
            </a:pPr>
            <a:r>
              <a:rPr lang="en-GB" sz="1800" i="1" u="sng" dirty="0">
                <a:solidFill>
                  <a:srgbClr val="000000"/>
                </a:solidFill>
              </a:rPr>
              <a:t>Reserved (6 bits): </a:t>
            </a:r>
            <a:r>
              <a:rPr lang="en-GB" sz="1800" dirty="0">
                <a:solidFill>
                  <a:srgbClr val="000000"/>
                </a:solidFill>
              </a:rPr>
              <a:t>This field is not used.</a:t>
            </a:r>
          </a:p>
          <a:p>
            <a:pPr marL="0" indent="0">
              <a:buNone/>
            </a:pPr>
            <a:r>
              <a:rPr lang="en-GB" sz="1800" i="1" u="sng" dirty="0">
                <a:solidFill>
                  <a:srgbClr val="000000"/>
                </a:solidFill>
              </a:rPr>
              <a:t>Code bits (6 bits):</a:t>
            </a:r>
            <a:r>
              <a:rPr lang="en-GB" sz="1800" dirty="0">
                <a:solidFill>
                  <a:srgbClr val="000000"/>
                </a:solidFill>
              </a:rPr>
              <a:t> There are six code bits, including SYN,FIN,ACK,RST,PSH and URG.</a:t>
            </a:r>
          </a:p>
          <a:p>
            <a:pPr marL="0" indent="0">
              <a:buNone/>
            </a:pPr>
            <a:r>
              <a:rPr lang="en-GB" sz="1800" i="1" u="sng" dirty="0">
                <a:solidFill>
                  <a:srgbClr val="000000"/>
                </a:solidFill>
              </a:rPr>
              <a:t>Window (16 bits):</a:t>
            </a:r>
            <a:r>
              <a:rPr lang="en-GB" sz="1800" dirty="0">
                <a:solidFill>
                  <a:srgbClr val="000000"/>
                </a:solidFill>
              </a:rPr>
              <a:t> Window advertisement to specify the number of octets that the sender of this TCP segment is willing to accept. The purpose of this field is for </a:t>
            </a:r>
            <a:r>
              <a:rPr lang="en-GB" sz="1800" b="1" dirty="0">
                <a:solidFill>
                  <a:srgbClr val="000000"/>
                </a:solidFill>
              </a:rPr>
              <a:t>flow control</a:t>
            </a:r>
            <a:r>
              <a:rPr lang="en-GB" sz="1800" dirty="0">
                <a:solidFill>
                  <a:srgbClr val="000000"/>
                </a:solidFill>
              </a:rPr>
              <a:t>.</a:t>
            </a:r>
          </a:p>
          <a:p>
            <a:pPr marL="0" indent="0">
              <a:buNone/>
            </a:pPr>
            <a:r>
              <a:rPr lang="en-GB" sz="1800" i="1" u="sng" dirty="0">
                <a:solidFill>
                  <a:srgbClr val="000000"/>
                </a:solidFill>
              </a:rPr>
              <a:t>Checksum (16 bits):</a:t>
            </a:r>
            <a:r>
              <a:rPr lang="en-GB" sz="1800" dirty="0">
                <a:solidFill>
                  <a:srgbClr val="000000"/>
                </a:solidFill>
              </a:rPr>
              <a:t> The checksum is calculated using part of IP header, TCP header and TCP data.</a:t>
            </a:r>
          </a:p>
          <a:p>
            <a:pPr marL="0" indent="0">
              <a:buNone/>
            </a:pPr>
            <a:r>
              <a:rPr lang="en-GB" sz="1800" i="1" u="sng" dirty="0">
                <a:solidFill>
                  <a:srgbClr val="000000"/>
                </a:solidFill>
              </a:rPr>
              <a:t>Urgent Pointer (16 bits):</a:t>
            </a:r>
            <a:r>
              <a:rPr lang="en-GB" sz="1800" dirty="0">
                <a:solidFill>
                  <a:srgbClr val="000000"/>
                </a:solidFill>
              </a:rPr>
              <a:t> If the URG code bit is set, the first part of the data contains urgent data (do not consume sequence numbers). The urgent pointer specifies where the urgent data ends and the normal TCP data starts. Urgent data is for priority purposes as they do not wait in line in the receive buffer, and will be delivered to the applications immediately.</a:t>
            </a:r>
          </a:p>
          <a:p>
            <a:pPr marL="0" indent="0">
              <a:buNone/>
            </a:pPr>
            <a:r>
              <a:rPr lang="en-GB" sz="1800" i="1" u="sng" dirty="0">
                <a:solidFill>
                  <a:srgbClr val="000000"/>
                </a:solidFill>
              </a:rPr>
              <a:t>Options (0-320 bits, divisible by 32):</a:t>
            </a:r>
            <a:r>
              <a:rPr lang="en-GB" sz="1800" dirty="0">
                <a:solidFill>
                  <a:srgbClr val="000000"/>
                </a:solidFill>
              </a:rPr>
              <a:t> TCP segments can carry a variable length of options which provide a way to deal with the limitations of the original header.</a:t>
            </a:r>
          </a:p>
        </p:txBody>
      </p:sp>
      <p:sp>
        <p:nvSpPr>
          <p:cNvPr id="4" name="Slide Number Placeholder 5">
            <a:extLst>
              <a:ext uri="{FF2B5EF4-FFF2-40B4-BE49-F238E27FC236}">
                <a16:creationId xmlns:a16="http://schemas.microsoft.com/office/drawing/2014/main" id="{64A064A5-10C0-774F-9C5B-3A07594D5A36}"/>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13</a:t>
            </a:fld>
            <a:endParaRPr lang="en-US" dirty="0"/>
          </a:p>
        </p:txBody>
      </p:sp>
    </p:spTree>
    <p:extLst>
      <p:ext uri="{BB962C8B-B14F-4D97-AF65-F5344CB8AC3E}">
        <p14:creationId xmlns:p14="http://schemas.microsoft.com/office/powerpoint/2010/main" val="11802616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solidFill>
                  <a:srgbClr val="0432FF"/>
                </a:solidFill>
              </a:rPr>
              <a:t>Authoritative Name Servers</a:t>
            </a: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130</a:t>
            </a:fld>
            <a:endParaRPr lang="en-US" dirty="0">
              <a:solidFill>
                <a:prstClr val="black">
                  <a:tint val="75000"/>
                </a:prstClr>
              </a:solidFill>
            </a:endParaRPr>
          </a:p>
        </p:txBody>
      </p:sp>
      <p:sp>
        <p:nvSpPr>
          <p:cNvPr id="13" name="Content Placeholder 2">
            <a:extLst>
              <a:ext uri="{FF2B5EF4-FFF2-40B4-BE49-F238E27FC236}">
                <a16:creationId xmlns:a16="http://schemas.microsoft.com/office/drawing/2014/main" id="{627AD68C-1460-DF42-8767-D75ADF73D76B}"/>
              </a:ext>
            </a:extLst>
          </p:cNvPr>
          <p:cNvSpPr txBox="1">
            <a:spLocks/>
          </p:cNvSpPr>
          <p:nvPr/>
        </p:nvSpPr>
        <p:spPr>
          <a:xfrm>
            <a:off x="1870510" y="1405430"/>
            <a:ext cx="8296977" cy="517793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prstClr val="black"/>
                </a:solidFill>
              </a:rPr>
              <a:t>Each DNS zone has at least one authoritative </a:t>
            </a:r>
            <a:r>
              <a:rPr lang="en-US" sz="2000" dirty="0">
                <a:solidFill>
                  <a:srgbClr val="C00000"/>
                </a:solidFill>
              </a:rPr>
              <a:t>nameserver</a:t>
            </a:r>
            <a:r>
              <a:rPr lang="en-US" sz="2000" dirty="0">
                <a:solidFill>
                  <a:prstClr val="black"/>
                </a:solidFill>
              </a:rPr>
              <a:t> that publishes information about the zone</a:t>
            </a:r>
          </a:p>
          <a:p>
            <a:endParaRPr lang="en-US" sz="2000" dirty="0">
              <a:solidFill>
                <a:prstClr val="black"/>
              </a:solidFill>
            </a:endParaRPr>
          </a:p>
          <a:p>
            <a:r>
              <a:rPr lang="en-US" sz="2000" dirty="0">
                <a:solidFill>
                  <a:prstClr val="black"/>
                </a:solidFill>
              </a:rPr>
              <a:t>It provides the original and definitive answers to DNS queries</a:t>
            </a:r>
          </a:p>
          <a:p>
            <a:endParaRPr lang="en-US" sz="2000" dirty="0">
              <a:solidFill>
                <a:prstClr val="black"/>
              </a:solidFill>
            </a:endParaRPr>
          </a:p>
          <a:p>
            <a:r>
              <a:rPr lang="en-US" sz="2000" dirty="0">
                <a:solidFill>
                  <a:prstClr val="black"/>
                </a:solidFill>
              </a:rPr>
              <a:t>An authoritative name server can be a master server (primary) or slave server (secondary)</a:t>
            </a:r>
          </a:p>
          <a:p>
            <a:endParaRPr lang="en-US" sz="2000" dirty="0">
              <a:solidFill>
                <a:prstClr val="black"/>
              </a:solidFill>
            </a:endParaRPr>
          </a:p>
          <a:p>
            <a:r>
              <a:rPr lang="en-US" sz="2000" dirty="0">
                <a:solidFill>
                  <a:prstClr val="black"/>
                </a:solidFill>
              </a:rPr>
              <a:t>A master server stores the master copies of all zone records whereas a slave server uses an automatic updating mechanism to maintain an identical copy of the master records</a:t>
            </a:r>
          </a:p>
          <a:p>
            <a:endParaRPr lang="en-US" sz="1800" dirty="0">
              <a:solidFill>
                <a:prstClr val="black"/>
              </a:solidFill>
            </a:endParaRPr>
          </a:p>
          <a:p>
            <a:pPr marL="0" indent="0">
              <a:buNone/>
            </a:pPr>
            <a:endParaRPr lang="en-US" sz="1800" dirty="0">
              <a:solidFill>
                <a:prstClr val="black"/>
              </a:solidFill>
            </a:endParaRPr>
          </a:p>
        </p:txBody>
      </p:sp>
    </p:spTree>
    <p:extLst>
      <p:ext uri="{BB962C8B-B14F-4D97-AF65-F5344CB8AC3E}">
        <p14:creationId xmlns:p14="http://schemas.microsoft.com/office/powerpoint/2010/main" val="7152747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GB" sz="4000" dirty="0"/>
              <a:t>DNS ROOT Servers</a:t>
            </a:r>
            <a:endParaRPr lang="en-US" sz="40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131</a:t>
            </a:fld>
            <a:endParaRPr lang="en-US" dirty="0">
              <a:solidFill>
                <a:prstClr val="black">
                  <a:tint val="75000"/>
                </a:prstClr>
              </a:solidFill>
            </a:endParaRPr>
          </a:p>
        </p:txBody>
      </p:sp>
      <p:sp>
        <p:nvSpPr>
          <p:cNvPr id="13" name="Content Placeholder 2">
            <a:extLst>
              <a:ext uri="{FF2B5EF4-FFF2-40B4-BE49-F238E27FC236}">
                <a16:creationId xmlns:a16="http://schemas.microsoft.com/office/drawing/2014/main" id="{627AD68C-1460-DF42-8767-D75ADF73D76B}"/>
              </a:ext>
            </a:extLst>
          </p:cNvPr>
          <p:cNvSpPr txBox="1">
            <a:spLocks/>
          </p:cNvSpPr>
          <p:nvPr/>
        </p:nvSpPr>
        <p:spPr>
          <a:xfrm>
            <a:off x="1870510" y="1405430"/>
            <a:ext cx="8296977" cy="45044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prstClr val="black"/>
                </a:solidFill>
              </a:rPr>
              <a:t>The root zone is called ROOT</a:t>
            </a:r>
          </a:p>
          <a:p>
            <a:endParaRPr lang="en-US" sz="1800" dirty="0">
              <a:solidFill>
                <a:prstClr val="black"/>
              </a:solidFill>
            </a:endParaRPr>
          </a:p>
          <a:p>
            <a:r>
              <a:rPr lang="en-US" sz="1800" dirty="0">
                <a:solidFill>
                  <a:prstClr val="black"/>
                </a:solidFill>
              </a:rPr>
              <a:t>There are 13 authoritative nameservers (DNS root servers) for this zone</a:t>
            </a:r>
          </a:p>
          <a:p>
            <a:endParaRPr lang="en-US" sz="1800" dirty="0">
              <a:solidFill>
                <a:prstClr val="black"/>
              </a:solidFill>
            </a:endParaRPr>
          </a:p>
          <a:p>
            <a:r>
              <a:rPr lang="en-US" sz="1800" dirty="0">
                <a:solidFill>
                  <a:prstClr val="black"/>
                </a:solidFill>
              </a:rPr>
              <a:t>They provide the nameserver information about all top-level domains (TLDs)</a:t>
            </a:r>
          </a:p>
          <a:p>
            <a:endParaRPr lang="en-US" sz="1800" dirty="0">
              <a:solidFill>
                <a:prstClr val="black"/>
              </a:solidFill>
            </a:endParaRPr>
          </a:p>
          <a:p>
            <a:pPr lvl="1"/>
            <a:r>
              <a:rPr lang="en-US" sz="1600" dirty="0">
                <a:solidFill>
                  <a:prstClr val="black"/>
                </a:solidFill>
              </a:rPr>
              <a:t>https://</a:t>
            </a:r>
            <a:r>
              <a:rPr lang="en-US" sz="1600" dirty="0" err="1">
                <a:solidFill>
                  <a:prstClr val="black"/>
                </a:solidFill>
              </a:rPr>
              <a:t>www.internic.net</a:t>
            </a:r>
            <a:r>
              <a:rPr lang="en-US" sz="1600" dirty="0">
                <a:solidFill>
                  <a:prstClr val="black"/>
                </a:solidFill>
              </a:rPr>
              <a:t>/domain/</a:t>
            </a:r>
            <a:r>
              <a:rPr lang="en-US" sz="1600" dirty="0" err="1">
                <a:solidFill>
                  <a:prstClr val="black"/>
                </a:solidFill>
              </a:rPr>
              <a:t>root.zone</a:t>
            </a:r>
            <a:endParaRPr lang="en-US" sz="1600" dirty="0">
              <a:solidFill>
                <a:prstClr val="black"/>
              </a:solidFill>
            </a:endParaRPr>
          </a:p>
          <a:p>
            <a:endParaRPr lang="en-US" sz="1800" dirty="0">
              <a:solidFill>
                <a:prstClr val="black"/>
              </a:solidFill>
            </a:endParaRPr>
          </a:p>
          <a:p>
            <a:r>
              <a:rPr lang="en-US" sz="1800" dirty="0">
                <a:solidFill>
                  <a:prstClr val="black"/>
                </a:solidFill>
              </a:rPr>
              <a:t>They are the starting point of DNS queries</a:t>
            </a:r>
          </a:p>
          <a:p>
            <a:pPr marL="0" indent="0">
              <a:buNone/>
            </a:pPr>
            <a:endParaRPr lang="en-US" sz="1800" dirty="0">
              <a:solidFill>
                <a:prstClr val="black"/>
              </a:solidFill>
            </a:endParaRPr>
          </a:p>
        </p:txBody>
      </p:sp>
      <p:pic>
        <p:nvPicPr>
          <p:cNvPr id="5" name="Picture 4" descr="Screen Clipping">
            <a:extLst>
              <a:ext uri="{FF2B5EF4-FFF2-40B4-BE49-F238E27FC236}">
                <a16:creationId xmlns:a16="http://schemas.microsoft.com/office/drawing/2014/main" id="{B9510CAD-0F85-F54D-8A6F-FEEE945A7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10" y="4563598"/>
            <a:ext cx="5377911" cy="1777945"/>
          </a:xfrm>
          <a:prstGeom prst="rect">
            <a:avLst/>
          </a:prstGeom>
        </p:spPr>
      </p:pic>
    </p:spTree>
    <p:extLst>
      <p:ext uri="{BB962C8B-B14F-4D97-AF65-F5344CB8AC3E}">
        <p14:creationId xmlns:p14="http://schemas.microsoft.com/office/powerpoint/2010/main" val="2578682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GB" sz="4000" dirty="0"/>
              <a:t>13 DNS Root Servers</a:t>
            </a:r>
            <a:endParaRPr lang="en-US" sz="40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132</a:t>
            </a:fld>
            <a:endParaRPr lang="en-US" dirty="0">
              <a:solidFill>
                <a:prstClr val="black">
                  <a:tint val="75000"/>
                </a:prstClr>
              </a:solidFill>
            </a:endParaRPr>
          </a:p>
        </p:txBody>
      </p:sp>
      <p:sp>
        <p:nvSpPr>
          <p:cNvPr id="13" name="Content Placeholder 2">
            <a:extLst>
              <a:ext uri="{FF2B5EF4-FFF2-40B4-BE49-F238E27FC236}">
                <a16:creationId xmlns:a16="http://schemas.microsoft.com/office/drawing/2014/main" id="{627AD68C-1460-DF42-8767-D75ADF73D76B}"/>
              </a:ext>
            </a:extLst>
          </p:cNvPr>
          <p:cNvSpPr txBox="1">
            <a:spLocks/>
          </p:cNvSpPr>
          <p:nvPr/>
        </p:nvSpPr>
        <p:spPr>
          <a:xfrm>
            <a:off x="2207395" y="1124744"/>
            <a:ext cx="8210348" cy="45044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prstClr val="black"/>
                </a:solidFill>
              </a:rPr>
              <a:t>They are the most critical infrastructure on the Internet (they mirror the information by having multiple computers at different places in the world – accessible via anycast) </a:t>
            </a:r>
          </a:p>
          <a:p>
            <a:endParaRPr lang="en-US" sz="1800" dirty="0">
              <a:solidFill>
                <a:prstClr val="black"/>
              </a:solidFill>
            </a:endParaRPr>
          </a:p>
          <a:p>
            <a:pPr marL="0" indent="0">
              <a:buNone/>
            </a:pPr>
            <a:endParaRPr lang="en-US" sz="1800" dirty="0">
              <a:solidFill>
                <a:prstClr val="black"/>
              </a:solidFill>
            </a:endParaRPr>
          </a:p>
        </p:txBody>
      </p:sp>
      <p:pic>
        <p:nvPicPr>
          <p:cNvPr id="7" name="Picture 6" descr="Screen Clipping">
            <a:extLst>
              <a:ext uri="{FF2B5EF4-FFF2-40B4-BE49-F238E27FC236}">
                <a16:creationId xmlns:a16="http://schemas.microsoft.com/office/drawing/2014/main" id="{6D9D41C7-D6D6-0846-BAEB-6F7BED467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477" y="2078880"/>
            <a:ext cx="7410128" cy="4504482"/>
          </a:xfrm>
          <a:prstGeom prst="rect">
            <a:avLst/>
          </a:prstGeom>
        </p:spPr>
      </p:pic>
      <p:sp>
        <p:nvSpPr>
          <p:cNvPr id="2" name="TextBox 1">
            <a:extLst>
              <a:ext uri="{FF2B5EF4-FFF2-40B4-BE49-F238E27FC236}">
                <a16:creationId xmlns:a16="http://schemas.microsoft.com/office/drawing/2014/main" id="{35FED81E-C1A4-8D41-87EE-7A9145AB43A7}"/>
              </a:ext>
            </a:extLst>
          </p:cNvPr>
          <p:cNvSpPr txBox="1"/>
          <p:nvPr/>
        </p:nvSpPr>
        <p:spPr>
          <a:xfrm>
            <a:off x="5970872" y="1755715"/>
            <a:ext cx="3927107" cy="646331"/>
          </a:xfrm>
          <a:prstGeom prst="rect">
            <a:avLst/>
          </a:prstGeom>
          <a:noFill/>
        </p:spPr>
        <p:txBody>
          <a:bodyPr wrap="square" rtlCol="0">
            <a:spAutoFit/>
          </a:bodyPr>
          <a:lstStyle/>
          <a:p>
            <a:pPr defTabSz="457200"/>
            <a:r>
              <a:rPr lang="en-US" dirty="0">
                <a:solidFill>
                  <a:srgbClr val="FF0000"/>
                </a:solidFill>
                <a:latin typeface="Arial" panose="020B0604020202020204" pitchFamily="34" charset="0"/>
                <a:cs typeface="Arial" panose="020B0604020202020204" pitchFamily="34" charset="0"/>
              </a:rPr>
              <a:t>If you can bring down Root servers, the Internet will be down!</a:t>
            </a:r>
          </a:p>
        </p:txBody>
      </p:sp>
    </p:spTree>
    <p:extLst>
      <p:ext uri="{BB962C8B-B14F-4D97-AF65-F5344CB8AC3E}">
        <p14:creationId xmlns:p14="http://schemas.microsoft.com/office/powerpoint/2010/main" val="374634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GB" sz="4000" dirty="0"/>
              <a:t>Top Level Domain (TLD)</a:t>
            </a:r>
            <a:endParaRPr lang="en-US" sz="40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133</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08EFEC4F-0BB3-3C47-92FD-09F25EE7A23B}"/>
              </a:ext>
            </a:extLst>
          </p:cNvPr>
          <p:cNvSpPr txBox="1">
            <a:spLocks/>
          </p:cNvSpPr>
          <p:nvPr/>
        </p:nvSpPr>
        <p:spPr>
          <a:xfrm>
            <a:off x="1870510" y="1405430"/>
            <a:ext cx="8296977" cy="498574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prstClr val="black"/>
                </a:solidFill>
              </a:rPr>
              <a:t>Infrastructure TLD:  .</a:t>
            </a:r>
            <a:r>
              <a:rPr lang="en-US" sz="1800" dirty="0" err="1">
                <a:solidFill>
                  <a:prstClr val="black"/>
                </a:solidFill>
              </a:rPr>
              <a:t>arpa</a:t>
            </a:r>
            <a:endParaRPr lang="en-US" sz="1800" dirty="0">
              <a:solidFill>
                <a:prstClr val="black"/>
              </a:solidFill>
            </a:endParaRPr>
          </a:p>
          <a:p>
            <a:endParaRPr lang="en-US" sz="1800" dirty="0">
              <a:solidFill>
                <a:prstClr val="black"/>
              </a:solidFill>
            </a:endParaRPr>
          </a:p>
          <a:p>
            <a:r>
              <a:rPr lang="en-US" sz="1800" dirty="0">
                <a:solidFill>
                  <a:prstClr val="black"/>
                </a:solidFill>
              </a:rPr>
              <a:t>Generic TLD (gTLD): .com, </a:t>
            </a:r>
            <a:r>
              <a:rPr lang="en-US" sz="1800" dirty="0" err="1">
                <a:solidFill>
                  <a:prstClr val="black"/>
                </a:solidFill>
              </a:rPr>
              <a:t>.net</a:t>
            </a:r>
            <a:r>
              <a:rPr lang="en-US" sz="1800" dirty="0">
                <a:solidFill>
                  <a:prstClr val="black"/>
                </a:solidFill>
              </a:rPr>
              <a:t>, </a:t>
            </a:r>
          </a:p>
          <a:p>
            <a:endParaRPr lang="en-US" sz="1800" dirty="0">
              <a:solidFill>
                <a:prstClr val="black"/>
              </a:solidFill>
            </a:endParaRPr>
          </a:p>
          <a:p>
            <a:r>
              <a:rPr lang="en-US" sz="1800" dirty="0">
                <a:solidFill>
                  <a:prstClr val="black"/>
                </a:solidFill>
              </a:rPr>
              <a:t>Sponsored TLD (</a:t>
            </a:r>
            <a:r>
              <a:rPr lang="en-US" sz="1800" dirty="0" err="1">
                <a:solidFill>
                  <a:prstClr val="black"/>
                </a:solidFill>
              </a:rPr>
              <a:t>sTLD</a:t>
            </a:r>
            <a:r>
              <a:rPr lang="en-US" sz="1800" dirty="0">
                <a:solidFill>
                  <a:prstClr val="black"/>
                </a:solidFill>
              </a:rPr>
              <a:t>): These domains are proposed and sponsored by private agencies or organizations that establish and enforce rules restricting the eligibility to use the TLD:  .</a:t>
            </a:r>
            <a:r>
              <a:rPr lang="en-US" sz="1800" dirty="0" err="1">
                <a:solidFill>
                  <a:prstClr val="black"/>
                </a:solidFill>
              </a:rPr>
              <a:t>edu</a:t>
            </a:r>
            <a:r>
              <a:rPr lang="en-US" sz="1800" dirty="0">
                <a:solidFill>
                  <a:prstClr val="black"/>
                </a:solidFill>
              </a:rPr>
              <a:t>, .gov, .mil, .travel, .jobs</a:t>
            </a:r>
          </a:p>
          <a:p>
            <a:endParaRPr lang="en-US" sz="1800" dirty="0">
              <a:solidFill>
                <a:prstClr val="black"/>
              </a:solidFill>
            </a:endParaRPr>
          </a:p>
          <a:p>
            <a:r>
              <a:rPr lang="en-US" sz="1800" dirty="0">
                <a:solidFill>
                  <a:prstClr val="black"/>
                </a:solidFill>
              </a:rPr>
              <a:t>Country Code TLD (ccTLD): .au (Australia), .</a:t>
            </a:r>
            <a:r>
              <a:rPr lang="en-US" sz="1800" dirty="0" err="1">
                <a:solidFill>
                  <a:prstClr val="black"/>
                </a:solidFill>
              </a:rPr>
              <a:t>cn</a:t>
            </a:r>
            <a:r>
              <a:rPr lang="en-US" sz="1800" dirty="0">
                <a:solidFill>
                  <a:prstClr val="black"/>
                </a:solidFill>
              </a:rPr>
              <a:t> (China), .</a:t>
            </a:r>
            <a:r>
              <a:rPr lang="en-US" sz="1800" dirty="0" err="1">
                <a:solidFill>
                  <a:prstClr val="black"/>
                </a:solidFill>
              </a:rPr>
              <a:t>fr</a:t>
            </a:r>
            <a:r>
              <a:rPr lang="en-US" sz="1800" dirty="0">
                <a:solidFill>
                  <a:prstClr val="black"/>
                </a:solidFill>
              </a:rPr>
              <a:t> (France)</a:t>
            </a:r>
          </a:p>
          <a:p>
            <a:endParaRPr lang="en-US" sz="1800" dirty="0">
              <a:solidFill>
                <a:prstClr val="black"/>
              </a:solidFill>
            </a:endParaRPr>
          </a:p>
          <a:p>
            <a:r>
              <a:rPr lang="en-US" sz="1800" dirty="0">
                <a:solidFill>
                  <a:prstClr val="black"/>
                </a:solidFill>
              </a:rPr>
              <a:t>Reserved TLD: .example, .test, .localhost, .invalid</a:t>
            </a:r>
          </a:p>
          <a:p>
            <a:endParaRPr lang="en-US" sz="1800" dirty="0">
              <a:solidFill>
                <a:prstClr val="black"/>
              </a:solidFill>
            </a:endParaRPr>
          </a:p>
          <a:p>
            <a:pPr marL="0" indent="0">
              <a:buNone/>
            </a:pPr>
            <a:endParaRPr lang="en-US" sz="1800" dirty="0">
              <a:solidFill>
                <a:prstClr val="black"/>
              </a:solidFill>
            </a:endParaRPr>
          </a:p>
        </p:txBody>
      </p:sp>
    </p:spTree>
    <p:extLst>
      <p:ext uri="{BB962C8B-B14F-4D97-AF65-F5344CB8AC3E}">
        <p14:creationId xmlns:p14="http://schemas.microsoft.com/office/powerpoint/2010/main" val="35894731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GB" sz="4000" dirty="0"/>
              <a:t>DNS Query Process</a:t>
            </a:r>
            <a:endParaRPr lang="en-US" sz="40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134</a:t>
            </a:fld>
            <a:endParaRPr lang="en-US" dirty="0">
              <a:solidFill>
                <a:prstClr val="black">
                  <a:tint val="75000"/>
                </a:prstClr>
              </a:solidFill>
            </a:endParaRPr>
          </a:p>
        </p:txBody>
      </p:sp>
      <p:pic>
        <p:nvPicPr>
          <p:cNvPr id="5" name="Shape 100">
            <a:extLst>
              <a:ext uri="{FF2B5EF4-FFF2-40B4-BE49-F238E27FC236}">
                <a16:creationId xmlns:a16="http://schemas.microsoft.com/office/drawing/2014/main" id="{921EBE96-76B6-5449-9C2C-FC33CF009D67}"/>
              </a:ext>
            </a:extLst>
          </p:cNvPr>
          <p:cNvPicPr preferRelativeResize="0"/>
          <p:nvPr/>
        </p:nvPicPr>
        <p:blipFill>
          <a:blip r:embed="rId3">
            <a:alphaModFix/>
          </a:blip>
          <a:stretch>
            <a:fillRect/>
          </a:stretch>
        </p:blipFill>
        <p:spPr>
          <a:xfrm>
            <a:off x="1925670" y="1867302"/>
            <a:ext cx="7943433" cy="3781315"/>
          </a:xfrm>
          <a:prstGeom prst="rect">
            <a:avLst/>
          </a:prstGeom>
          <a:noFill/>
          <a:ln>
            <a:noFill/>
          </a:ln>
        </p:spPr>
      </p:pic>
      <p:sp>
        <p:nvSpPr>
          <p:cNvPr id="2" name="TextBox 1">
            <a:extLst>
              <a:ext uri="{FF2B5EF4-FFF2-40B4-BE49-F238E27FC236}">
                <a16:creationId xmlns:a16="http://schemas.microsoft.com/office/drawing/2014/main" id="{31A58F94-9F61-9945-8720-AF4EC2B2DBC4}"/>
              </a:ext>
            </a:extLst>
          </p:cNvPr>
          <p:cNvSpPr txBox="1"/>
          <p:nvPr/>
        </p:nvSpPr>
        <p:spPr>
          <a:xfrm>
            <a:off x="5297104" y="3696101"/>
            <a:ext cx="798897" cy="523220"/>
          </a:xfrm>
          <a:prstGeom prst="rect">
            <a:avLst/>
          </a:prstGeom>
          <a:noFill/>
        </p:spPr>
        <p:txBody>
          <a:bodyPr wrap="square" rtlCol="0">
            <a:spAutoFit/>
          </a:bodyPr>
          <a:lstStyle/>
          <a:p>
            <a:pPr defTabSz="457200"/>
            <a:r>
              <a:rPr lang="en-US" sz="1400" dirty="0">
                <a:solidFill>
                  <a:prstClr val="white"/>
                </a:solidFill>
                <a:latin typeface="Calibri"/>
              </a:rPr>
              <a:t>DNS Cache</a:t>
            </a:r>
          </a:p>
        </p:txBody>
      </p:sp>
      <p:sp>
        <p:nvSpPr>
          <p:cNvPr id="7" name="TextBox 6">
            <a:extLst>
              <a:ext uri="{FF2B5EF4-FFF2-40B4-BE49-F238E27FC236}">
                <a16:creationId xmlns:a16="http://schemas.microsoft.com/office/drawing/2014/main" id="{E23733A4-92B5-1049-A1DE-0EEE57AF18AA}"/>
              </a:ext>
            </a:extLst>
          </p:cNvPr>
          <p:cNvSpPr txBox="1"/>
          <p:nvPr/>
        </p:nvSpPr>
        <p:spPr>
          <a:xfrm>
            <a:off x="2515403" y="3887002"/>
            <a:ext cx="912796" cy="523220"/>
          </a:xfrm>
          <a:prstGeom prst="rect">
            <a:avLst/>
          </a:prstGeom>
          <a:noFill/>
        </p:spPr>
        <p:txBody>
          <a:bodyPr wrap="square" rtlCol="0">
            <a:spAutoFit/>
          </a:bodyPr>
          <a:lstStyle/>
          <a:p>
            <a:pPr defTabSz="457200"/>
            <a:r>
              <a:rPr lang="en-US" sz="1400" dirty="0">
                <a:solidFill>
                  <a:prstClr val="white"/>
                </a:solidFill>
                <a:latin typeface="Calibri"/>
              </a:rPr>
              <a:t>Local DNS Files</a:t>
            </a:r>
          </a:p>
        </p:txBody>
      </p:sp>
      <p:sp>
        <p:nvSpPr>
          <p:cNvPr id="10" name="TextBox 9">
            <a:extLst>
              <a:ext uri="{FF2B5EF4-FFF2-40B4-BE49-F238E27FC236}">
                <a16:creationId xmlns:a16="http://schemas.microsoft.com/office/drawing/2014/main" id="{EAB535C8-4380-A643-860E-84EA2CBC1D55}"/>
              </a:ext>
            </a:extLst>
          </p:cNvPr>
          <p:cNvSpPr txBox="1"/>
          <p:nvPr/>
        </p:nvSpPr>
        <p:spPr>
          <a:xfrm>
            <a:off x="3976839" y="4655420"/>
            <a:ext cx="912796" cy="307777"/>
          </a:xfrm>
          <a:prstGeom prst="rect">
            <a:avLst/>
          </a:prstGeom>
          <a:noFill/>
        </p:spPr>
        <p:txBody>
          <a:bodyPr wrap="square" rtlCol="0">
            <a:spAutoFit/>
          </a:bodyPr>
          <a:lstStyle/>
          <a:p>
            <a:pPr defTabSz="457200"/>
            <a:r>
              <a:rPr lang="en-US" sz="1400" i="1" dirty="0">
                <a:solidFill>
                  <a:srgbClr val="C00000"/>
                </a:solidFill>
                <a:latin typeface="Calibri"/>
              </a:rPr>
              <a:t>Recursive</a:t>
            </a:r>
          </a:p>
        </p:txBody>
      </p:sp>
      <p:sp>
        <p:nvSpPr>
          <p:cNvPr id="11" name="TextBox 10">
            <a:extLst>
              <a:ext uri="{FF2B5EF4-FFF2-40B4-BE49-F238E27FC236}">
                <a16:creationId xmlns:a16="http://schemas.microsoft.com/office/drawing/2014/main" id="{3B45634D-BE13-C243-8799-93CA09580FC9}"/>
              </a:ext>
            </a:extLst>
          </p:cNvPr>
          <p:cNvSpPr txBox="1"/>
          <p:nvPr/>
        </p:nvSpPr>
        <p:spPr>
          <a:xfrm>
            <a:off x="8067575" y="3649934"/>
            <a:ext cx="798897" cy="292388"/>
          </a:xfrm>
          <a:prstGeom prst="rect">
            <a:avLst/>
          </a:prstGeom>
          <a:noFill/>
        </p:spPr>
        <p:txBody>
          <a:bodyPr wrap="square" rtlCol="0">
            <a:spAutoFit/>
          </a:bodyPr>
          <a:lstStyle/>
          <a:p>
            <a:pPr defTabSz="457200"/>
            <a:r>
              <a:rPr lang="en-US" sz="1300" dirty="0">
                <a:solidFill>
                  <a:prstClr val="white"/>
                </a:solidFill>
                <a:latin typeface="Calibri"/>
              </a:rPr>
              <a:t>.com</a:t>
            </a:r>
          </a:p>
        </p:txBody>
      </p:sp>
    </p:spTree>
    <p:extLst>
      <p:ext uri="{BB962C8B-B14F-4D97-AF65-F5344CB8AC3E}">
        <p14:creationId xmlns:p14="http://schemas.microsoft.com/office/powerpoint/2010/main" val="35603845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GB" sz="4000" dirty="0"/>
              <a:t>Local DNS Files</a:t>
            </a:r>
            <a:endParaRPr lang="en-US" sz="40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135</a:t>
            </a:fld>
            <a:endParaRPr lang="en-US" dirty="0">
              <a:solidFill>
                <a:prstClr val="black">
                  <a:tint val="75000"/>
                </a:prstClr>
              </a:solidFill>
            </a:endParaRPr>
          </a:p>
        </p:txBody>
      </p:sp>
      <p:sp>
        <p:nvSpPr>
          <p:cNvPr id="5" name="Shape 106">
            <a:extLst>
              <a:ext uri="{FF2B5EF4-FFF2-40B4-BE49-F238E27FC236}">
                <a16:creationId xmlns:a16="http://schemas.microsoft.com/office/drawing/2014/main" id="{3BB4FFC2-10AB-B744-894F-D9B2A6685579}"/>
              </a:ext>
            </a:extLst>
          </p:cNvPr>
          <p:cNvSpPr txBox="1">
            <a:spLocks/>
          </p:cNvSpPr>
          <p:nvPr/>
        </p:nvSpPr>
        <p:spPr>
          <a:xfrm>
            <a:off x="1781950" y="1923239"/>
            <a:ext cx="8628100" cy="3335425"/>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indent="-285750">
              <a:buClr>
                <a:srgbClr val="000000"/>
              </a:buClr>
            </a:pPr>
            <a:r>
              <a:rPr lang="en-GB" b="1" dirty="0">
                <a:solidFill>
                  <a:srgbClr val="0070C0"/>
                </a:solidFill>
                <a:latin typeface="Courier New" panose="02070309020205020404" pitchFamily="49" charset="0"/>
                <a:cs typeface="Courier New" panose="02070309020205020404" pitchFamily="49" charset="0"/>
              </a:rPr>
              <a:t>/etc/host</a:t>
            </a:r>
            <a:r>
              <a:rPr lang="en-GB" dirty="0">
                <a:solidFill>
                  <a:srgbClr val="000000"/>
                </a:solidFill>
              </a:rPr>
              <a:t>: stores IP addresses for some hostnames. Before machine contacts the local DNS servers, it first looks into this file for the IP address.</a:t>
            </a:r>
          </a:p>
          <a:p>
            <a:pPr marL="400050" indent="-285750">
              <a:buClr>
                <a:srgbClr val="000000"/>
              </a:buClr>
            </a:pPr>
            <a:endParaRPr lang="en-GB" dirty="0">
              <a:solidFill>
                <a:srgbClr val="000000"/>
              </a:solidFill>
              <a:latin typeface="Courier New" panose="02070309020205020404" pitchFamily="49" charset="0"/>
              <a:cs typeface="Courier New" panose="02070309020205020404" pitchFamily="49" charset="0"/>
            </a:endParaRPr>
          </a:p>
          <a:p>
            <a:pPr marL="400050" indent="-285750">
              <a:buClr>
                <a:srgbClr val="000000"/>
              </a:buClr>
            </a:pPr>
            <a:endParaRPr lang="en-GB" dirty="0">
              <a:solidFill>
                <a:prstClr val="black"/>
              </a:solidFill>
              <a:latin typeface="Courier New" panose="02070309020205020404" pitchFamily="49" charset="0"/>
              <a:cs typeface="Courier New" panose="02070309020205020404" pitchFamily="49" charset="0"/>
            </a:endParaRPr>
          </a:p>
          <a:p>
            <a:pPr marL="400050" indent="-285750">
              <a:buClr>
                <a:srgbClr val="000000"/>
              </a:buClr>
            </a:pPr>
            <a:endParaRPr lang="en-GB" dirty="0">
              <a:solidFill>
                <a:prstClr val="black"/>
              </a:solidFill>
              <a:latin typeface="Courier New" panose="02070309020205020404" pitchFamily="49" charset="0"/>
              <a:cs typeface="Courier New" panose="02070309020205020404" pitchFamily="49" charset="0"/>
            </a:endParaRPr>
          </a:p>
          <a:p>
            <a:pPr marL="400050" indent="-285750">
              <a:buClr>
                <a:srgbClr val="000000"/>
              </a:buClr>
            </a:pPr>
            <a:endParaRPr lang="en-GB" dirty="0">
              <a:solidFill>
                <a:prstClr val="black"/>
              </a:solidFill>
              <a:latin typeface="Courier New" panose="02070309020205020404" pitchFamily="49" charset="0"/>
              <a:cs typeface="Courier New" panose="02070309020205020404" pitchFamily="49" charset="0"/>
            </a:endParaRPr>
          </a:p>
          <a:p>
            <a:pPr marL="400050" indent="-285750">
              <a:buClr>
                <a:srgbClr val="000000"/>
              </a:buClr>
            </a:pPr>
            <a:r>
              <a:rPr lang="en-GB" b="1" dirty="0">
                <a:solidFill>
                  <a:srgbClr val="0070C0"/>
                </a:solidFill>
                <a:latin typeface="Courier New" panose="02070309020205020404" pitchFamily="49" charset="0"/>
                <a:cs typeface="Courier New" panose="02070309020205020404" pitchFamily="49" charset="0"/>
              </a:rPr>
              <a:t>/etc/</a:t>
            </a:r>
            <a:r>
              <a:rPr lang="en-GB" b="1" dirty="0" err="1">
                <a:solidFill>
                  <a:srgbClr val="0070C0"/>
                </a:solidFill>
                <a:latin typeface="Courier New" panose="02070309020205020404" pitchFamily="49" charset="0"/>
                <a:cs typeface="Courier New" panose="02070309020205020404" pitchFamily="49" charset="0"/>
              </a:rPr>
              <a:t>resolv.conf</a:t>
            </a:r>
            <a:r>
              <a:rPr lang="en-GB" dirty="0">
                <a:solidFill>
                  <a:prstClr val="black"/>
                </a:solidFill>
              </a:rPr>
              <a:t>: provide information to the machine’s DNS resolver about the IP address of the local DNS server. The IP address of the local DNS server provided by DHCP is also stored here.</a:t>
            </a:r>
          </a:p>
        </p:txBody>
      </p:sp>
      <p:pic>
        <p:nvPicPr>
          <p:cNvPr id="7" name="Picture 6" descr="Screen Clipping">
            <a:extLst>
              <a:ext uri="{FF2B5EF4-FFF2-40B4-BE49-F238E27FC236}">
                <a16:creationId xmlns:a16="http://schemas.microsoft.com/office/drawing/2014/main" id="{CB61802B-C5C6-E84C-9E41-14B6AA3BE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135" y="3235521"/>
            <a:ext cx="4248745" cy="897622"/>
          </a:xfrm>
          <a:prstGeom prst="rect">
            <a:avLst/>
          </a:prstGeom>
        </p:spPr>
      </p:pic>
    </p:spTree>
    <p:extLst>
      <p:ext uri="{BB962C8B-B14F-4D97-AF65-F5344CB8AC3E}">
        <p14:creationId xmlns:p14="http://schemas.microsoft.com/office/powerpoint/2010/main" val="24178260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749073" y="272373"/>
            <a:ext cx="8520600" cy="1146751"/>
          </a:xfrm>
          <a:prstGeom prst="rect">
            <a:avLst/>
          </a:prstGeom>
        </p:spPr>
        <p:txBody>
          <a:bodyPr vert="horz" wrap="square" lIns="91425" tIns="91425" rIns="91425" bIns="91425" rtlCol="0" anchor="t" anchorCtr="0">
            <a:noAutofit/>
          </a:bodyPr>
          <a:lstStyle/>
          <a:p>
            <a:r>
              <a:rPr lang="en-GB" dirty="0"/>
              <a:t>Local DNS Server and Iterative Query Process</a:t>
            </a:r>
          </a:p>
        </p:txBody>
      </p:sp>
      <p:sp>
        <p:nvSpPr>
          <p:cNvPr id="117" name="Shape 117"/>
          <p:cNvSpPr txBox="1"/>
          <p:nvPr/>
        </p:nvSpPr>
        <p:spPr>
          <a:xfrm>
            <a:off x="7033925" y="2128425"/>
            <a:ext cx="3474300" cy="3528600"/>
          </a:xfrm>
          <a:prstGeom prst="rect">
            <a:avLst/>
          </a:prstGeom>
          <a:noFill/>
          <a:ln>
            <a:noFill/>
          </a:ln>
        </p:spPr>
        <p:txBody>
          <a:bodyPr wrap="square" lIns="91425" tIns="91425" rIns="91425" bIns="91425" anchor="t" anchorCtr="0">
            <a:noAutofit/>
          </a:bodyPr>
          <a:lstStyle/>
          <a:p>
            <a:pPr marL="400050" indent="-285750" defTabSz="457200">
              <a:buSzPts val="1800"/>
              <a:buFont typeface="Arial" panose="020B0604020202020204" pitchFamily="34" charset="0"/>
              <a:buChar char="•"/>
            </a:pPr>
            <a:r>
              <a:rPr lang="en-GB" dirty="0">
                <a:solidFill>
                  <a:prstClr val="black"/>
                </a:solidFill>
                <a:latin typeface="Arial" panose="020B0604020202020204" pitchFamily="34" charset="0"/>
                <a:cs typeface="Arial" panose="020B0604020202020204" pitchFamily="34" charset="0"/>
              </a:rPr>
              <a:t>The iterative process starts from the ROOT Server</a:t>
            </a:r>
          </a:p>
          <a:p>
            <a:pPr marL="400050" indent="-285750" defTabSz="457200">
              <a:buSzPts val="1800"/>
              <a:buFont typeface="Arial" panose="020B0604020202020204" pitchFamily="34" charset="0"/>
              <a:buChar char="•"/>
            </a:pPr>
            <a:endParaRPr lang="en-GB" dirty="0">
              <a:solidFill>
                <a:prstClr val="black"/>
              </a:solidFill>
              <a:latin typeface="Arial" panose="020B0604020202020204" pitchFamily="34" charset="0"/>
              <a:cs typeface="Arial" panose="020B0604020202020204" pitchFamily="34" charset="0"/>
            </a:endParaRPr>
          </a:p>
          <a:p>
            <a:pPr marL="400050" indent="-285750" defTabSz="457200">
              <a:buSzPts val="1800"/>
              <a:buFont typeface="Arial" panose="020B0604020202020204" pitchFamily="34" charset="0"/>
              <a:buChar char="•"/>
            </a:pPr>
            <a:r>
              <a:rPr lang="en-GB" dirty="0">
                <a:solidFill>
                  <a:prstClr val="black"/>
                </a:solidFill>
                <a:latin typeface="Arial" panose="020B0604020202020204" pitchFamily="34" charset="0"/>
                <a:cs typeface="Arial" panose="020B0604020202020204" pitchFamily="34" charset="0"/>
              </a:rPr>
              <a:t>If it doesn’t know the IP address, it sends back the IP address of the nameservers of the next level server (.NET server) and then the last level server (example.net) which provides the answer</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074" y="2128425"/>
            <a:ext cx="5206647" cy="3475866"/>
          </a:xfrm>
          <a:prstGeom prst="rect">
            <a:avLst/>
          </a:prstGeom>
        </p:spPr>
      </p:pic>
      <p:sp>
        <p:nvSpPr>
          <p:cNvPr id="5" name="Slide Number Placeholder 5">
            <a:extLst>
              <a:ext uri="{FF2B5EF4-FFF2-40B4-BE49-F238E27FC236}">
                <a16:creationId xmlns:a16="http://schemas.microsoft.com/office/drawing/2014/main" id="{4ED74AF1-DA1A-6748-9A32-4CE32BCE5186}"/>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136</a:t>
            </a:fld>
            <a:endParaRPr lang="en-US" dirty="0">
              <a:solidFill>
                <a:prstClr val="black">
                  <a:tint val="75000"/>
                </a:prstClr>
              </a:solidFill>
            </a:endParaRPr>
          </a:p>
        </p:txBody>
      </p:sp>
    </p:spTree>
    <p:extLst>
      <p:ext uri="{BB962C8B-B14F-4D97-AF65-F5344CB8AC3E}">
        <p14:creationId xmlns:p14="http://schemas.microsoft.com/office/powerpoint/2010/main" val="14879873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1588813" y="319382"/>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Emulating Local DNS Server </a:t>
            </a:r>
            <a:br>
              <a:rPr lang="en-GB" dirty="0"/>
            </a:br>
            <a:r>
              <a:rPr lang="en-GB" dirty="0"/>
              <a:t>(Step 1: Ask ROOT)</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939" y="2566963"/>
            <a:ext cx="6599462" cy="2888167"/>
          </a:xfrm>
          <a:prstGeom prst="rect">
            <a:avLst/>
          </a:prstGeom>
        </p:spPr>
      </p:pic>
      <p:sp>
        <p:nvSpPr>
          <p:cNvPr id="4" name="TextBox 3"/>
          <p:cNvSpPr txBox="1"/>
          <p:nvPr/>
        </p:nvSpPr>
        <p:spPr>
          <a:xfrm>
            <a:off x="5849114" y="2115692"/>
            <a:ext cx="4911922" cy="338554"/>
          </a:xfrm>
          <a:prstGeom prst="rect">
            <a:avLst/>
          </a:prstGeom>
          <a:noFill/>
        </p:spPr>
        <p:txBody>
          <a:bodyPr wrap="none" rtlCol="0">
            <a:spAutoFit/>
          </a:bodyPr>
          <a:lstStyle/>
          <a:p>
            <a:pPr defTabSz="457200"/>
            <a:r>
              <a:rPr lang="en-US" sz="1600" dirty="0">
                <a:solidFill>
                  <a:prstClr val="black"/>
                </a:solidFill>
                <a:latin typeface="Arial" panose="020B0604020202020204" pitchFamily="34" charset="0"/>
                <a:cs typeface="Arial" panose="020B0604020202020204" pitchFamily="34" charset="0"/>
              </a:rPr>
              <a:t>Directly send the query to one of the 13 root servers</a:t>
            </a:r>
          </a:p>
        </p:txBody>
      </p:sp>
      <p:sp>
        <p:nvSpPr>
          <p:cNvPr id="5" name="Right Arrow 4"/>
          <p:cNvSpPr/>
          <p:nvPr/>
        </p:nvSpPr>
        <p:spPr>
          <a:xfrm rot="9794900">
            <a:off x="5285118" y="2345640"/>
            <a:ext cx="552091" cy="163901"/>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a:endParaRPr>
          </a:p>
        </p:txBody>
      </p:sp>
      <p:cxnSp>
        <p:nvCxnSpPr>
          <p:cNvPr id="7" name="Straight Connector 6"/>
          <p:cNvCxnSpPr/>
          <p:nvPr/>
        </p:nvCxnSpPr>
        <p:spPr>
          <a:xfrm>
            <a:off x="3956649" y="2789567"/>
            <a:ext cx="178566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839201" y="2849952"/>
            <a:ext cx="1517101" cy="1077218"/>
          </a:xfrm>
          <a:prstGeom prst="rect">
            <a:avLst/>
          </a:prstGeom>
          <a:noFill/>
        </p:spPr>
        <p:txBody>
          <a:bodyPr wrap="square" rtlCol="0">
            <a:spAutoFit/>
          </a:bodyPr>
          <a:lstStyle/>
          <a:p>
            <a:pPr defTabSz="457200"/>
            <a:r>
              <a:rPr lang="en-US" sz="1600" dirty="0">
                <a:solidFill>
                  <a:prstClr val="black"/>
                </a:solidFill>
                <a:latin typeface="Arial" panose="020B0604020202020204" pitchFamily="34" charset="0"/>
                <a:cs typeface="Arial" panose="020B0604020202020204" pitchFamily="34" charset="0"/>
              </a:rPr>
              <a:t>No answer (the root does not know the answer)</a:t>
            </a:r>
          </a:p>
        </p:txBody>
      </p:sp>
      <p:sp>
        <p:nvSpPr>
          <p:cNvPr id="13" name="Right Arrow 12"/>
          <p:cNvSpPr/>
          <p:nvPr/>
        </p:nvSpPr>
        <p:spPr>
          <a:xfrm rot="10800000">
            <a:off x="7966252" y="3454218"/>
            <a:ext cx="829816" cy="10342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5" name="TextBox 14"/>
          <p:cNvSpPr txBox="1"/>
          <p:nvPr/>
        </p:nvSpPr>
        <p:spPr>
          <a:xfrm>
            <a:off x="8979365" y="4477329"/>
            <a:ext cx="1418397" cy="338554"/>
          </a:xfrm>
          <a:prstGeom prst="rect">
            <a:avLst/>
          </a:prstGeom>
          <a:noFill/>
        </p:spPr>
        <p:txBody>
          <a:bodyPr wrap="square" rtlCol="0">
            <a:spAutoFit/>
          </a:bodyPr>
          <a:lstStyle/>
          <a:p>
            <a:pPr defTabSz="457200"/>
            <a:r>
              <a:rPr lang="en-US" sz="1600" dirty="0">
                <a:solidFill>
                  <a:prstClr val="black"/>
                </a:solidFill>
                <a:latin typeface="Arial" panose="020B0604020202020204" pitchFamily="34" charset="0"/>
                <a:cs typeface="Arial" panose="020B0604020202020204" pitchFamily="34" charset="0"/>
              </a:rPr>
              <a:t>Go ask them!</a:t>
            </a:r>
          </a:p>
        </p:txBody>
      </p:sp>
      <p:sp>
        <p:nvSpPr>
          <p:cNvPr id="9" name="Right Brace 8"/>
          <p:cNvSpPr/>
          <p:nvPr/>
        </p:nvSpPr>
        <p:spPr>
          <a:xfrm>
            <a:off x="8485518" y="4011044"/>
            <a:ext cx="163902" cy="1375074"/>
          </a:xfrm>
          <a:prstGeom prst="rightBrace">
            <a:avLst>
              <a:gd name="adj1" fmla="val 87280"/>
              <a:gd name="adj2" fmla="val 46719"/>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a:solidFill>
                <a:prstClr val="black"/>
              </a:solidFill>
              <a:latin typeface="Calibri"/>
            </a:endParaRPr>
          </a:p>
        </p:txBody>
      </p:sp>
      <p:sp>
        <p:nvSpPr>
          <p:cNvPr id="17" name="Right Arrow 16"/>
          <p:cNvSpPr/>
          <p:nvPr/>
        </p:nvSpPr>
        <p:spPr>
          <a:xfrm rot="10800000">
            <a:off x="8754958" y="4573031"/>
            <a:ext cx="205853" cy="14715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2" name="Slide Number Placeholder 5">
            <a:extLst>
              <a:ext uri="{FF2B5EF4-FFF2-40B4-BE49-F238E27FC236}">
                <a16:creationId xmlns:a16="http://schemas.microsoft.com/office/drawing/2014/main" id="{31E15D88-7941-FA4E-80B7-790182BA4801}"/>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137</a:t>
            </a:fld>
            <a:endParaRPr lang="en-US" dirty="0">
              <a:solidFill>
                <a:prstClr val="black">
                  <a:tint val="75000"/>
                </a:prstClr>
              </a:solidFill>
            </a:endParaRPr>
          </a:p>
        </p:txBody>
      </p:sp>
    </p:spTree>
    <p:extLst>
      <p:ext uri="{BB962C8B-B14F-4D97-AF65-F5344CB8AC3E}">
        <p14:creationId xmlns:p14="http://schemas.microsoft.com/office/powerpoint/2010/main" val="24534241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1835700" y="494608"/>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Steps 2-3: Ask </a:t>
            </a:r>
            <a:r>
              <a:rPr lang="en-GB" dirty="0" err="1"/>
              <a:t>.net</a:t>
            </a:r>
            <a:r>
              <a:rPr lang="en-GB" dirty="0"/>
              <a:t> &amp; example.net servers</a:t>
            </a:r>
          </a:p>
        </p:txBody>
      </p:sp>
      <p:sp>
        <p:nvSpPr>
          <p:cNvPr id="140" name="Shape 140"/>
          <p:cNvSpPr txBox="1"/>
          <p:nvPr/>
        </p:nvSpPr>
        <p:spPr>
          <a:xfrm>
            <a:off x="7305513" y="2124824"/>
            <a:ext cx="2811600" cy="783724"/>
          </a:xfrm>
          <a:prstGeom prst="rect">
            <a:avLst/>
          </a:prstGeom>
          <a:noFill/>
          <a:ln>
            <a:noFill/>
          </a:ln>
        </p:spPr>
        <p:txBody>
          <a:bodyPr wrap="square" lIns="91425" tIns="91425" rIns="91425" bIns="91425" anchor="t" anchorCtr="0">
            <a:noAutofit/>
          </a:bodyPr>
          <a:lstStyle/>
          <a:p>
            <a:pPr marL="285750" indent="-285750" defTabSz="457200">
              <a:buBlip>
                <a:blip r:embed="rId3"/>
              </a:buBlip>
            </a:pPr>
            <a:r>
              <a:rPr lang="en-GB" sz="1600" dirty="0">
                <a:solidFill>
                  <a:prstClr val="black"/>
                </a:solidFill>
                <a:latin typeface="Arial" panose="020B0604020202020204" pitchFamily="34" charset="0"/>
                <a:cs typeface="Arial" panose="020B0604020202020204" pitchFamily="34" charset="0"/>
              </a:rPr>
              <a:t>Ask a </a:t>
            </a:r>
            <a:r>
              <a:rPr lang="en-GB" sz="1600" dirty="0" err="1">
                <a:solidFill>
                  <a:prstClr val="black"/>
                </a:solidFill>
                <a:latin typeface="Arial" panose="020B0604020202020204" pitchFamily="34" charset="0"/>
                <a:cs typeface="Arial" panose="020B0604020202020204" pitchFamily="34" charset="0"/>
              </a:rPr>
              <a:t>.net</a:t>
            </a:r>
            <a:r>
              <a:rPr lang="en-GB" sz="1600" dirty="0">
                <a:solidFill>
                  <a:prstClr val="black"/>
                </a:solidFill>
                <a:latin typeface="Arial" panose="020B0604020202020204" pitchFamily="34" charset="0"/>
                <a:cs typeface="Arial" panose="020B0604020202020204" pitchFamily="34" charset="0"/>
              </a:rPr>
              <a:t> nameservers. </a:t>
            </a:r>
          </a:p>
        </p:txBody>
      </p:sp>
      <p:sp>
        <p:nvSpPr>
          <p:cNvPr id="141" name="Shape 141"/>
          <p:cNvSpPr txBox="1"/>
          <p:nvPr/>
        </p:nvSpPr>
        <p:spPr>
          <a:xfrm>
            <a:off x="7329010" y="4187279"/>
            <a:ext cx="2881760" cy="554687"/>
          </a:xfrm>
          <a:prstGeom prst="rect">
            <a:avLst/>
          </a:prstGeom>
          <a:noFill/>
          <a:ln>
            <a:noFill/>
          </a:ln>
        </p:spPr>
        <p:txBody>
          <a:bodyPr wrap="square" lIns="91425" tIns="91425" rIns="91425" bIns="91425" anchor="t" anchorCtr="0">
            <a:noAutofit/>
          </a:bodyPr>
          <a:lstStyle/>
          <a:p>
            <a:pPr marL="285750" indent="-285750" defTabSz="457200">
              <a:buBlip>
                <a:blip r:embed="rId3"/>
              </a:buBlip>
            </a:pPr>
            <a:r>
              <a:rPr lang="en-GB" sz="1600" dirty="0">
                <a:solidFill>
                  <a:prstClr val="black"/>
                </a:solidFill>
                <a:latin typeface="Arial" panose="020B0604020202020204" pitchFamily="34" charset="0"/>
                <a:cs typeface="Arial" panose="020B0604020202020204" pitchFamily="34" charset="0"/>
              </a:rPr>
              <a:t>Ask an example.net nameservers. </a:t>
            </a:r>
          </a:p>
        </p:txBody>
      </p: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775" y="2143865"/>
            <a:ext cx="5377714" cy="1882200"/>
          </a:xfrm>
          <a:prstGeom prst="rect">
            <a:avLst/>
          </a:prstGeom>
        </p:spPr>
      </p:pic>
      <p:sp>
        <p:nvSpPr>
          <p:cNvPr id="8" name="TextBox 7"/>
          <p:cNvSpPr txBox="1"/>
          <p:nvPr/>
        </p:nvSpPr>
        <p:spPr>
          <a:xfrm>
            <a:off x="7668040" y="3347105"/>
            <a:ext cx="1538017" cy="338554"/>
          </a:xfrm>
          <a:prstGeom prst="rect">
            <a:avLst/>
          </a:prstGeom>
          <a:noFill/>
        </p:spPr>
        <p:txBody>
          <a:bodyPr wrap="square" rtlCol="0">
            <a:spAutoFit/>
          </a:bodyPr>
          <a:lstStyle/>
          <a:p>
            <a:pPr defTabSz="457200"/>
            <a:r>
              <a:rPr lang="en-US" sz="1600" dirty="0">
                <a:solidFill>
                  <a:prstClr val="black"/>
                </a:solidFill>
                <a:latin typeface="Arial" panose="020B0604020202020204" pitchFamily="34" charset="0"/>
                <a:cs typeface="Arial" panose="020B0604020202020204" pitchFamily="34" charset="0"/>
              </a:rPr>
              <a:t>Go ask them!</a:t>
            </a:r>
          </a:p>
        </p:txBody>
      </p:sp>
      <p:sp>
        <p:nvSpPr>
          <p:cNvPr id="9" name="Right Brace 8"/>
          <p:cNvSpPr/>
          <p:nvPr/>
        </p:nvSpPr>
        <p:spPr>
          <a:xfrm>
            <a:off x="7264540" y="3100119"/>
            <a:ext cx="81951" cy="925947"/>
          </a:xfrm>
          <a:prstGeom prst="rightBrace">
            <a:avLst>
              <a:gd name="adj1" fmla="val 87280"/>
              <a:gd name="adj2" fmla="val 46719"/>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a:solidFill>
                <a:prstClr val="black"/>
              </a:solidFill>
              <a:latin typeface="Calibri"/>
            </a:endParaRPr>
          </a:p>
        </p:txBody>
      </p:sp>
      <p:sp>
        <p:nvSpPr>
          <p:cNvPr id="10" name="Right Arrow 9"/>
          <p:cNvSpPr/>
          <p:nvPr/>
        </p:nvSpPr>
        <p:spPr>
          <a:xfrm rot="10800000">
            <a:off x="7438581" y="3458213"/>
            <a:ext cx="212238" cy="11635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a:endParaRPr>
          </a:p>
        </p:txBody>
      </p:sp>
      <p:pic>
        <p:nvPicPr>
          <p:cNvPr id="3" name="Picture 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775" y="4287970"/>
            <a:ext cx="5395942" cy="1187107"/>
          </a:xfrm>
          <a:prstGeom prst="rect">
            <a:avLst/>
          </a:prstGeom>
        </p:spPr>
      </p:pic>
      <p:sp>
        <p:nvSpPr>
          <p:cNvPr id="12" name="TextBox 11"/>
          <p:cNvSpPr txBox="1"/>
          <p:nvPr/>
        </p:nvSpPr>
        <p:spPr>
          <a:xfrm>
            <a:off x="7665410" y="5169660"/>
            <a:ext cx="2208960" cy="338554"/>
          </a:xfrm>
          <a:prstGeom prst="rect">
            <a:avLst/>
          </a:prstGeom>
          <a:noFill/>
        </p:spPr>
        <p:txBody>
          <a:bodyPr wrap="square" rtlCol="0">
            <a:spAutoFit/>
          </a:bodyPr>
          <a:lstStyle/>
          <a:p>
            <a:pPr defTabSz="457200"/>
            <a:r>
              <a:rPr lang="en-US" sz="1600" dirty="0">
                <a:solidFill>
                  <a:prstClr val="black"/>
                </a:solidFill>
                <a:latin typeface="Arial" panose="020B0604020202020204" pitchFamily="34" charset="0"/>
                <a:cs typeface="Arial" panose="020B0604020202020204" pitchFamily="34" charset="0"/>
              </a:rPr>
              <a:t>Finally got the answer</a:t>
            </a:r>
          </a:p>
        </p:txBody>
      </p:sp>
      <p:sp>
        <p:nvSpPr>
          <p:cNvPr id="13" name="Right Arrow 12"/>
          <p:cNvSpPr/>
          <p:nvPr/>
        </p:nvSpPr>
        <p:spPr>
          <a:xfrm rot="10800000">
            <a:off x="7435953" y="5280768"/>
            <a:ext cx="212238" cy="11635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4" name="Slide Number Placeholder 5">
            <a:extLst>
              <a:ext uri="{FF2B5EF4-FFF2-40B4-BE49-F238E27FC236}">
                <a16:creationId xmlns:a16="http://schemas.microsoft.com/office/drawing/2014/main" id="{2E621A7F-DC75-894D-9B89-A426A064B1AA}"/>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138</a:t>
            </a:fld>
            <a:endParaRPr lang="en-US" dirty="0">
              <a:solidFill>
                <a:prstClr val="black">
                  <a:tint val="75000"/>
                </a:prstClr>
              </a:solidFill>
            </a:endParaRPr>
          </a:p>
        </p:txBody>
      </p:sp>
    </p:spTree>
    <p:extLst>
      <p:ext uri="{BB962C8B-B14F-4D97-AF65-F5344CB8AC3E}">
        <p14:creationId xmlns:p14="http://schemas.microsoft.com/office/powerpoint/2010/main" val="21524577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768323" y="484128"/>
            <a:ext cx="8520600" cy="572700"/>
          </a:xfrm>
          <a:prstGeom prst="rect">
            <a:avLst/>
          </a:prstGeom>
        </p:spPr>
        <p:txBody>
          <a:bodyPr vert="horz" wrap="square" lIns="91425" tIns="91425" rIns="91425" bIns="91425" rtlCol="0" anchor="t" anchorCtr="0">
            <a:noAutofit/>
          </a:bodyPr>
          <a:lstStyle/>
          <a:p>
            <a:r>
              <a:rPr lang="en-GB" dirty="0"/>
              <a:t>DNS cache</a:t>
            </a:r>
          </a:p>
        </p:txBody>
      </p:sp>
      <p:sp>
        <p:nvSpPr>
          <p:cNvPr id="147" name="Shape 147"/>
          <p:cNvSpPr txBox="1">
            <a:spLocks noGrp="1"/>
          </p:cNvSpPr>
          <p:nvPr>
            <p:ph type="body" idx="1"/>
          </p:nvPr>
        </p:nvSpPr>
        <p:spPr>
          <a:xfrm>
            <a:off x="1780929" y="1530868"/>
            <a:ext cx="8520600" cy="1898132"/>
          </a:xfrm>
          <a:prstGeom prst="rect">
            <a:avLst/>
          </a:prstGeom>
        </p:spPr>
        <p:txBody>
          <a:bodyPr vert="horz" wrap="square" lIns="91425" tIns="91425" rIns="91425" bIns="91425" rtlCol="0" anchor="t" anchorCtr="0">
            <a:noAutofit/>
          </a:bodyPr>
          <a:lstStyle/>
          <a:p>
            <a:pPr marL="457200">
              <a:buClr>
                <a:srgbClr val="000000"/>
              </a:buClr>
            </a:pPr>
            <a:r>
              <a:rPr lang="en-GB" dirty="0">
                <a:solidFill>
                  <a:srgbClr val="000000"/>
                </a:solidFill>
              </a:rPr>
              <a:t>When the local DNS server gets information from other DNS servers, it caches the information</a:t>
            </a:r>
          </a:p>
          <a:p>
            <a:pPr marL="114300" indent="0">
              <a:buClr>
                <a:srgbClr val="000000"/>
              </a:buClr>
              <a:buNone/>
            </a:pPr>
            <a:endParaRPr lang="en-GB" dirty="0">
              <a:solidFill>
                <a:srgbClr val="000000"/>
              </a:solidFill>
            </a:endParaRPr>
          </a:p>
          <a:p>
            <a:pPr marL="457200">
              <a:buClr>
                <a:srgbClr val="000000"/>
              </a:buClr>
            </a:pPr>
            <a:r>
              <a:rPr lang="en-GB" dirty="0">
                <a:solidFill>
                  <a:srgbClr val="000000"/>
                </a:solidFill>
              </a:rPr>
              <a:t>Each piece of information in the cache has a time-to-live value, so it will be eventually time out and removed from the cache</a:t>
            </a:r>
          </a:p>
        </p:txBody>
      </p:sp>
      <p:sp>
        <p:nvSpPr>
          <p:cNvPr id="4" name="Slide Number Placeholder 5">
            <a:extLst>
              <a:ext uri="{FF2B5EF4-FFF2-40B4-BE49-F238E27FC236}">
                <a16:creationId xmlns:a16="http://schemas.microsoft.com/office/drawing/2014/main" id="{B2EF6956-0328-364F-834B-231601F1D9BD}"/>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139</a:t>
            </a:fld>
            <a:endParaRPr lang="en-US" dirty="0">
              <a:solidFill>
                <a:prstClr val="black">
                  <a:tint val="75000"/>
                </a:prstClr>
              </a:solidFill>
            </a:endParaRPr>
          </a:p>
        </p:txBody>
      </p:sp>
      <p:pic>
        <p:nvPicPr>
          <p:cNvPr id="2" name="Picture 1">
            <a:extLst>
              <a:ext uri="{FF2B5EF4-FFF2-40B4-BE49-F238E27FC236}">
                <a16:creationId xmlns:a16="http://schemas.microsoft.com/office/drawing/2014/main" id="{E42529E7-F60D-1947-950E-C46E5ADE99DE}"/>
              </a:ext>
            </a:extLst>
          </p:cNvPr>
          <p:cNvPicPr>
            <a:picLocks noChangeAspect="1"/>
          </p:cNvPicPr>
          <p:nvPr/>
        </p:nvPicPr>
        <p:blipFill>
          <a:blip r:embed="rId3"/>
          <a:stretch>
            <a:fillRect/>
          </a:stretch>
        </p:blipFill>
        <p:spPr>
          <a:xfrm>
            <a:off x="4481696" y="3907857"/>
            <a:ext cx="3741487" cy="2713782"/>
          </a:xfrm>
          <a:prstGeom prst="rect">
            <a:avLst/>
          </a:prstGeom>
        </p:spPr>
      </p:pic>
      <p:sp>
        <p:nvSpPr>
          <p:cNvPr id="3" name="TextBox 2">
            <a:extLst>
              <a:ext uri="{FF2B5EF4-FFF2-40B4-BE49-F238E27FC236}">
                <a16:creationId xmlns:a16="http://schemas.microsoft.com/office/drawing/2014/main" id="{C70DBC95-A154-9144-AD5B-46F9E356ED5A}"/>
              </a:ext>
            </a:extLst>
          </p:cNvPr>
          <p:cNvSpPr txBox="1"/>
          <p:nvPr/>
        </p:nvSpPr>
        <p:spPr>
          <a:xfrm>
            <a:off x="4030233" y="3345264"/>
            <a:ext cx="6380838" cy="646331"/>
          </a:xfrm>
          <a:prstGeom prst="rect">
            <a:avLst/>
          </a:prstGeom>
          <a:noFill/>
        </p:spPr>
        <p:txBody>
          <a:bodyPr wrap="square" rtlCol="0">
            <a:spAutoFit/>
          </a:bodyPr>
          <a:lstStyle/>
          <a:p>
            <a:pPr defTabSz="457200"/>
            <a:r>
              <a:rPr lang="en-US" dirty="0">
                <a:solidFill>
                  <a:srgbClr val="0432FF"/>
                </a:solidFill>
                <a:latin typeface="Arial" panose="020B0604020202020204" pitchFamily="34" charset="0"/>
                <a:cs typeface="Arial" panose="020B0604020202020204" pitchFamily="34" charset="0"/>
              </a:rPr>
              <a:t>Question: How local DNS server get’s root server IP? </a:t>
            </a:r>
          </a:p>
          <a:p>
            <a:pPr defTabSz="457200"/>
            <a:r>
              <a:rPr lang="en-US" dirty="0">
                <a:solidFill>
                  <a:srgbClr val="0432FF"/>
                </a:solidFill>
                <a:latin typeface="Arial" panose="020B0604020202020204" pitchFamily="34" charset="0"/>
                <a:cs typeface="Arial" panose="020B0604020202020204" pitchFamily="34" charset="0"/>
              </a:rPr>
              <a:t>Answer: The Zone file</a:t>
            </a:r>
          </a:p>
        </p:txBody>
      </p:sp>
    </p:spTree>
    <p:extLst>
      <p:ext uri="{BB962C8B-B14F-4D97-AF65-F5344CB8AC3E}">
        <p14:creationId xmlns:p14="http://schemas.microsoft.com/office/powerpoint/2010/main" val="210841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38D9F65E-54BE-FC4F-AE23-E35D6E6DE6EB}"/>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14</a:t>
            </a:fld>
            <a:endParaRPr lang="en-US" dirty="0"/>
          </a:p>
        </p:txBody>
      </p:sp>
      <p:grpSp>
        <p:nvGrpSpPr>
          <p:cNvPr id="4" name="Group 5">
            <a:extLst>
              <a:ext uri="{FF2B5EF4-FFF2-40B4-BE49-F238E27FC236}">
                <a16:creationId xmlns:a16="http://schemas.microsoft.com/office/drawing/2014/main" id="{668462BD-084C-B74F-9F3D-DBF410B8CF82}"/>
              </a:ext>
            </a:extLst>
          </p:cNvPr>
          <p:cNvGrpSpPr>
            <a:grpSpLocks noChangeAspect="1"/>
          </p:cNvGrpSpPr>
          <p:nvPr/>
        </p:nvGrpSpPr>
        <p:grpSpPr bwMode="auto">
          <a:xfrm>
            <a:off x="3787775" y="3706814"/>
            <a:ext cx="4636910" cy="2775189"/>
            <a:chOff x="1492" y="2390"/>
            <a:chExt cx="2538" cy="1519"/>
          </a:xfrm>
        </p:grpSpPr>
        <p:sp>
          <p:nvSpPr>
            <p:cNvPr id="5" name="Freeform 6">
              <a:extLst>
                <a:ext uri="{FF2B5EF4-FFF2-40B4-BE49-F238E27FC236}">
                  <a16:creationId xmlns:a16="http://schemas.microsoft.com/office/drawing/2014/main" id="{2C65F137-9257-5146-9ED4-19A68152CC62}"/>
                </a:ext>
              </a:extLst>
            </p:cNvPr>
            <p:cNvSpPr>
              <a:spLocks noChangeAspect="1"/>
            </p:cNvSpPr>
            <p:nvPr/>
          </p:nvSpPr>
          <p:spPr bwMode="auto">
            <a:xfrm>
              <a:off x="1607" y="3104"/>
              <a:ext cx="607" cy="307"/>
            </a:xfrm>
            <a:custGeom>
              <a:avLst/>
              <a:gdLst>
                <a:gd name="T0" fmla="*/ 607 w 607"/>
                <a:gd name="T1" fmla="*/ 22 h 307"/>
                <a:gd name="T2" fmla="*/ 607 w 607"/>
                <a:gd name="T3" fmla="*/ 0 h 307"/>
                <a:gd name="T4" fmla="*/ 0 w 607"/>
                <a:gd name="T5" fmla="*/ 0 h 307"/>
                <a:gd name="T6" fmla="*/ 0 w 607"/>
                <a:gd name="T7" fmla="*/ 307 h 307"/>
                <a:gd name="T8" fmla="*/ 21 w 607"/>
                <a:gd name="T9" fmla="*/ 307 h 307"/>
                <a:gd name="T10" fmla="*/ 607 w 607"/>
                <a:gd name="T11" fmla="*/ 307 h 307"/>
                <a:gd name="T12" fmla="*/ 607 w 607"/>
                <a:gd name="T13" fmla="*/ 22 h 307"/>
                <a:gd name="T14" fmla="*/ 0 60000 65536"/>
                <a:gd name="T15" fmla="*/ 0 60000 65536"/>
                <a:gd name="T16" fmla="*/ 0 60000 65536"/>
                <a:gd name="T17" fmla="*/ 0 60000 65536"/>
                <a:gd name="T18" fmla="*/ 0 60000 65536"/>
                <a:gd name="T19" fmla="*/ 0 60000 65536"/>
                <a:gd name="T20" fmla="*/ 0 60000 65536"/>
                <a:gd name="T21" fmla="*/ 0 w 607"/>
                <a:gd name="T22" fmla="*/ 0 h 307"/>
                <a:gd name="T23" fmla="*/ 607 w 607"/>
                <a:gd name="T24" fmla="*/ 307 h 3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7" h="307">
                  <a:moveTo>
                    <a:pt x="607" y="22"/>
                  </a:moveTo>
                  <a:lnTo>
                    <a:pt x="607" y="0"/>
                  </a:lnTo>
                  <a:lnTo>
                    <a:pt x="0" y="0"/>
                  </a:lnTo>
                  <a:lnTo>
                    <a:pt x="0" y="307"/>
                  </a:lnTo>
                  <a:lnTo>
                    <a:pt x="21" y="307"/>
                  </a:lnTo>
                  <a:lnTo>
                    <a:pt x="607" y="307"/>
                  </a:lnTo>
                  <a:lnTo>
                    <a:pt x="607" y="22"/>
                  </a:lnTo>
                  <a:close/>
                </a:path>
              </a:pathLst>
            </a:custGeom>
            <a:solidFill>
              <a:srgbClr val="FFFFFF"/>
            </a:solidFill>
            <a:ln w="7938">
              <a:solidFill>
                <a:srgbClr val="000000"/>
              </a:solidFill>
              <a:round/>
              <a:headEnd/>
              <a:tailEnd/>
            </a:ln>
          </p:spPr>
          <p:txBody>
            <a:bodyPr/>
            <a:lstStyle/>
            <a:p>
              <a:endParaRPr lang="en-US"/>
            </a:p>
          </p:txBody>
        </p:sp>
        <p:sp>
          <p:nvSpPr>
            <p:cNvPr id="6" name="Freeform 7">
              <a:extLst>
                <a:ext uri="{FF2B5EF4-FFF2-40B4-BE49-F238E27FC236}">
                  <a16:creationId xmlns:a16="http://schemas.microsoft.com/office/drawing/2014/main" id="{DDE36F38-DE8D-C340-B69D-731B06150034}"/>
                </a:ext>
              </a:extLst>
            </p:cNvPr>
            <p:cNvSpPr>
              <a:spLocks noChangeAspect="1"/>
            </p:cNvSpPr>
            <p:nvPr/>
          </p:nvSpPr>
          <p:spPr bwMode="auto">
            <a:xfrm>
              <a:off x="3296" y="3104"/>
              <a:ext cx="672" cy="307"/>
            </a:xfrm>
            <a:custGeom>
              <a:avLst/>
              <a:gdLst>
                <a:gd name="T0" fmla="*/ 672 w 672"/>
                <a:gd name="T1" fmla="*/ 22 h 307"/>
                <a:gd name="T2" fmla="*/ 672 w 672"/>
                <a:gd name="T3" fmla="*/ 0 h 307"/>
                <a:gd name="T4" fmla="*/ 0 w 672"/>
                <a:gd name="T5" fmla="*/ 0 h 307"/>
                <a:gd name="T6" fmla="*/ 0 w 672"/>
                <a:gd name="T7" fmla="*/ 307 h 307"/>
                <a:gd name="T8" fmla="*/ 21 w 672"/>
                <a:gd name="T9" fmla="*/ 307 h 307"/>
                <a:gd name="T10" fmla="*/ 672 w 672"/>
                <a:gd name="T11" fmla="*/ 307 h 307"/>
                <a:gd name="T12" fmla="*/ 672 w 672"/>
                <a:gd name="T13" fmla="*/ 22 h 307"/>
                <a:gd name="T14" fmla="*/ 0 60000 65536"/>
                <a:gd name="T15" fmla="*/ 0 60000 65536"/>
                <a:gd name="T16" fmla="*/ 0 60000 65536"/>
                <a:gd name="T17" fmla="*/ 0 60000 65536"/>
                <a:gd name="T18" fmla="*/ 0 60000 65536"/>
                <a:gd name="T19" fmla="*/ 0 60000 65536"/>
                <a:gd name="T20" fmla="*/ 0 60000 65536"/>
                <a:gd name="T21" fmla="*/ 0 w 672"/>
                <a:gd name="T22" fmla="*/ 0 h 307"/>
                <a:gd name="T23" fmla="*/ 672 w 672"/>
                <a:gd name="T24" fmla="*/ 307 h 3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2" h="307">
                  <a:moveTo>
                    <a:pt x="672" y="22"/>
                  </a:moveTo>
                  <a:lnTo>
                    <a:pt x="672" y="0"/>
                  </a:lnTo>
                  <a:lnTo>
                    <a:pt x="0" y="0"/>
                  </a:lnTo>
                  <a:lnTo>
                    <a:pt x="0" y="307"/>
                  </a:lnTo>
                  <a:lnTo>
                    <a:pt x="21" y="307"/>
                  </a:lnTo>
                  <a:lnTo>
                    <a:pt x="672" y="307"/>
                  </a:lnTo>
                  <a:lnTo>
                    <a:pt x="672" y="22"/>
                  </a:lnTo>
                  <a:close/>
                </a:path>
              </a:pathLst>
            </a:custGeom>
            <a:solidFill>
              <a:srgbClr val="FFFFFF"/>
            </a:solidFill>
            <a:ln w="7938">
              <a:solidFill>
                <a:srgbClr val="000000"/>
              </a:solidFill>
              <a:round/>
              <a:headEnd/>
              <a:tailEnd/>
            </a:ln>
          </p:spPr>
          <p:txBody>
            <a:bodyPr/>
            <a:lstStyle/>
            <a:p>
              <a:endParaRPr lang="en-US"/>
            </a:p>
          </p:txBody>
        </p:sp>
        <p:sp>
          <p:nvSpPr>
            <p:cNvPr id="8" name="Freeform 8">
              <a:extLst>
                <a:ext uri="{FF2B5EF4-FFF2-40B4-BE49-F238E27FC236}">
                  <a16:creationId xmlns:a16="http://schemas.microsoft.com/office/drawing/2014/main" id="{196343FC-EA38-C745-AC21-B26D6C9398B0}"/>
                </a:ext>
              </a:extLst>
            </p:cNvPr>
            <p:cNvSpPr>
              <a:spLocks noChangeAspect="1"/>
            </p:cNvSpPr>
            <p:nvPr/>
          </p:nvSpPr>
          <p:spPr bwMode="auto">
            <a:xfrm>
              <a:off x="1492" y="2390"/>
              <a:ext cx="810" cy="261"/>
            </a:xfrm>
            <a:custGeom>
              <a:avLst/>
              <a:gdLst>
                <a:gd name="T0" fmla="*/ 810 w 810"/>
                <a:gd name="T1" fmla="*/ 133 h 261"/>
                <a:gd name="T2" fmla="*/ 810 w 810"/>
                <a:gd name="T3" fmla="*/ 133 h 261"/>
                <a:gd name="T4" fmla="*/ 807 w 810"/>
                <a:gd name="T5" fmla="*/ 117 h 261"/>
                <a:gd name="T6" fmla="*/ 799 w 810"/>
                <a:gd name="T7" fmla="*/ 104 h 261"/>
                <a:gd name="T8" fmla="*/ 799 w 810"/>
                <a:gd name="T9" fmla="*/ 104 h 261"/>
                <a:gd name="T10" fmla="*/ 789 w 810"/>
                <a:gd name="T11" fmla="*/ 93 h 261"/>
                <a:gd name="T12" fmla="*/ 775 w 810"/>
                <a:gd name="T13" fmla="*/ 83 h 261"/>
                <a:gd name="T14" fmla="*/ 757 w 810"/>
                <a:gd name="T15" fmla="*/ 72 h 261"/>
                <a:gd name="T16" fmla="*/ 738 w 810"/>
                <a:gd name="T17" fmla="*/ 61 h 261"/>
                <a:gd name="T18" fmla="*/ 693 w 810"/>
                <a:gd name="T19" fmla="*/ 43 h 261"/>
                <a:gd name="T20" fmla="*/ 640 w 810"/>
                <a:gd name="T21" fmla="*/ 29 h 261"/>
                <a:gd name="T22" fmla="*/ 584 w 810"/>
                <a:gd name="T23" fmla="*/ 16 h 261"/>
                <a:gd name="T24" fmla="*/ 522 w 810"/>
                <a:gd name="T25" fmla="*/ 8 h 261"/>
                <a:gd name="T26" fmla="*/ 464 w 810"/>
                <a:gd name="T27" fmla="*/ 3 h 261"/>
                <a:gd name="T28" fmla="*/ 405 w 810"/>
                <a:gd name="T29" fmla="*/ 0 h 261"/>
                <a:gd name="T30" fmla="*/ 405 w 810"/>
                <a:gd name="T31" fmla="*/ 0 h 261"/>
                <a:gd name="T32" fmla="*/ 338 w 810"/>
                <a:gd name="T33" fmla="*/ 3 h 261"/>
                <a:gd name="T34" fmla="*/ 269 w 810"/>
                <a:gd name="T35" fmla="*/ 11 h 261"/>
                <a:gd name="T36" fmla="*/ 200 w 810"/>
                <a:gd name="T37" fmla="*/ 21 h 261"/>
                <a:gd name="T38" fmla="*/ 139 w 810"/>
                <a:gd name="T39" fmla="*/ 37 h 261"/>
                <a:gd name="T40" fmla="*/ 109 w 810"/>
                <a:gd name="T41" fmla="*/ 45 h 261"/>
                <a:gd name="T42" fmla="*/ 83 w 810"/>
                <a:gd name="T43" fmla="*/ 56 h 261"/>
                <a:gd name="T44" fmla="*/ 59 w 810"/>
                <a:gd name="T45" fmla="*/ 67 h 261"/>
                <a:gd name="T46" fmla="*/ 40 w 810"/>
                <a:gd name="T47" fmla="*/ 80 h 261"/>
                <a:gd name="T48" fmla="*/ 21 w 810"/>
                <a:gd name="T49" fmla="*/ 91 h 261"/>
                <a:gd name="T50" fmla="*/ 11 w 810"/>
                <a:gd name="T51" fmla="*/ 104 h 261"/>
                <a:gd name="T52" fmla="*/ 3 w 810"/>
                <a:gd name="T53" fmla="*/ 120 h 261"/>
                <a:gd name="T54" fmla="*/ 0 w 810"/>
                <a:gd name="T55" fmla="*/ 133 h 261"/>
                <a:gd name="T56" fmla="*/ 0 w 810"/>
                <a:gd name="T57" fmla="*/ 133 h 261"/>
                <a:gd name="T58" fmla="*/ 3 w 810"/>
                <a:gd name="T59" fmla="*/ 144 h 261"/>
                <a:gd name="T60" fmla="*/ 8 w 810"/>
                <a:gd name="T61" fmla="*/ 157 h 261"/>
                <a:gd name="T62" fmla="*/ 16 w 810"/>
                <a:gd name="T63" fmla="*/ 168 h 261"/>
                <a:gd name="T64" fmla="*/ 27 w 810"/>
                <a:gd name="T65" fmla="*/ 179 h 261"/>
                <a:gd name="T66" fmla="*/ 27 w 810"/>
                <a:gd name="T67" fmla="*/ 179 h 261"/>
                <a:gd name="T68" fmla="*/ 40 w 810"/>
                <a:gd name="T69" fmla="*/ 187 h 261"/>
                <a:gd name="T70" fmla="*/ 56 w 810"/>
                <a:gd name="T71" fmla="*/ 197 h 261"/>
                <a:gd name="T72" fmla="*/ 93 w 810"/>
                <a:gd name="T73" fmla="*/ 213 h 261"/>
                <a:gd name="T74" fmla="*/ 139 w 810"/>
                <a:gd name="T75" fmla="*/ 227 h 261"/>
                <a:gd name="T76" fmla="*/ 189 w 810"/>
                <a:gd name="T77" fmla="*/ 240 h 261"/>
                <a:gd name="T78" fmla="*/ 243 w 810"/>
                <a:gd name="T79" fmla="*/ 250 h 261"/>
                <a:gd name="T80" fmla="*/ 296 w 810"/>
                <a:gd name="T81" fmla="*/ 256 h 261"/>
                <a:gd name="T82" fmla="*/ 352 w 810"/>
                <a:gd name="T83" fmla="*/ 261 h 261"/>
                <a:gd name="T84" fmla="*/ 405 w 810"/>
                <a:gd name="T85" fmla="*/ 261 h 261"/>
                <a:gd name="T86" fmla="*/ 405 w 810"/>
                <a:gd name="T87" fmla="*/ 261 h 261"/>
                <a:gd name="T88" fmla="*/ 472 w 810"/>
                <a:gd name="T89" fmla="*/ 258 h 261"/>
                <a:gd name="T90" fmla="*/ 541 w 810"/>
                <a:gd name="T91" fmla="*/ 253 h 261"/>
                <a:gd name="T92" fmla="*/ 610 w 810"/>
                <a:gd name="T93" fmla="*/ 243 h 261"/>
                <a:gd name="T94" fmla="*/ 672 w 810"/>
                <a:gd name="T95" fmla="*/ 227 h 261"/>
                <a:gd name="T96" fmla="*/ 701 w 810"/>
                <a:gd name="T97" fmla="*/ 219 h 261"/>
                <a:gd name="T98" fmla="*/ 728 w 810"/>
                <a:gd name="T99" fmla="*/ 208 h 261"/>
                <a:gd name="T100" fmla="*/ 752 w 810"/>
                <a:gd name="T101" fmla="*/ 197 h 261"/>
                <a:gd name="T102" fmla="*/ 770 w 810"/>
                <a:gd name="T103" fmla="*/ 187 h 261"/>
                <a:gd name="T104" fmla="*/ 786 w 810"/>
                <a:gd name="T105" fmla="*/ 173 h 261"/>
                <a:gd name="T106" fmla="*/ 799 w 810"/>
                <a:gd name="T107" fmla="*/ 163 h 261"/>
                <a:gd name="T108" fmla="*/ 807 w 810"/>
                <a:gd name="T109" fmla="*/ 147 h 261"/>
                <a:gd name="T110" fmla="*/ 810 w 810"/>
                <a:gd name="T111" fmla="*/ 133 h 261"/>
                <a:gd name="T112" fmla="*/ 810 w 810"/>
                <a:gd name="T113" fmla="*/ 133 h 2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10"/>
                <a:gd name="T172" fmla="*/ 0 h 261"/>
                <a:gd name="T173" fmla="*/ 810 w 810"/>
                <a:gd name="T174" fmla="*/ 261 h 2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10" h="261">
                  <a:moveTo>
                    <a:pt x="810" y="133"/>
                  </a:moveTo>
                  <a:lnTo>
                    <a:pt x="810" y="133"/>
                  </a:lnTo>
                  <a:lnTo>
                    <a:pt x="807" y="117"/>
                  </a:lnTo>
                  <a:lnTo>
                    <a:pt x="799" y="104"/>
                  </a:lnTo>
                  <a:lnTo>
                    <a:pt x="789" y="93"/>
                  </a:lnTo>
                  <a:lnTo>
                    <a:pt x="775" y="83"/>
                  </a:lnTo>
                  <a:lnTo>
                    <a:pt x="757" y="72"/>
                  </a:lnTo>
                  <a:lnTo>
                    <a:pt x="738" y="61"/>
                  </a:lnTo>
                  <a:lnTo>
                    <a:pt x="693" y="43"/>
                  </a:lnTo>
                  <a:lnTo>
                    <a:pt x="640" y="29"/>
                  </a:lnTo>
                  <a:lnTo>
                    <a:pt x="584" y="16"/>
                  </a:lnTo>
                  <a:lnTo>
                    <a:pt x="522" y="8"/>
                  </a:lnTo>
                  <a:lnTo>
                    <a:pt x="464" y="3"/>
                  </a:lnTo>
                  <a:lnTo>
                    <a:pt x="405" y="0"/>
                  </a:lnTo>
                  <a:lnTo>
                    <a:pt x="338" y="3"/>
                  </a:lnTo>
                  <a:lnTo>
                    <a:pt x="269" y="11"/>
                  </a:lnTo>
                  <a:lnTo>
                    <a:pt x="200" y="21"/>
                  </a:lnTo>
                  <a:lnTo>
                    <a:pt x="139" y="37"/>
                  </a:lnTo>
                  <a:lnTo>
                    <a:pt x="109" y="45"/>
                  </a:lnTo>
                  <a:lnTo>
                    <a:pt x="83" y="56"/>
                  </a:lnTo>
                  <a:lnTo>
                    <a:pt x="59" y="67"/>
                  </a:lnTo>
                  <a:lnTo>
                    <a:pt x="40" y="80"/>
                  </a:lnTo>
                  <a:lnTo>
                    <a:pt x="21" y="91"/>
                  </a:lnTo>
                  <a:lnTo>
                    <a:pt x="11" y="104"/>
                  </a:lnTo>
                  <a:lnTo>
                    <a:pt x="3" y="120"/>
                  </a:lnTo>
                  <a:lnTo>
                    <a:pt x="0" y="133"/>
                  </a:lnTo>
                  <a:lnTo>
                    <a:pt x="3" y="144"/>
                  </a:lnTo>
                  <a:lnTo>
                    <a:pt x="8" y="157"/>
                  </a:lnTo>
                  <a:lnTo>
                    <a:pt x="16" y="168"/>
                  </a:lnTo>
                  <a:lnTo>
                    <a:pt x="27" y="179"/>
                  </a:lnTo>
                  <a:lnTo>
                    <a:pt x="40" y="187"/>
                  </a:lnTo>
                  <a:lnTo>
                    <a:pt x="56" y="197"/>
                  </a:lnTo>
                  <a:lnTo>
                    <a:pt x="93" y="213"/>
                  </a:lnTo>
                  <a:lnTo>
                    <a:pt x="139" y="227"/>
                  </a:lnTo>
                  <a:lnTo>
                    <a:pt x="189" y="240"/>
                  </a:lnTo>
                  <a:lnTo>
                    <a:pt x="243" y="250"/>
                  </a:lnTo>
                  <a:lnTo>
                    <a:pt x="296" y="256"/>
                  </a:lnTo>
                  <a:lnTo>
                    <a:pt x="352" y="261"/>
                  </a:lnTo>
                  <a:lnTo>
                    <a:pt x="405" y="261"/>
                  </a:lnTo>
                  <a:lnTo>
                    <a:pt x="472" y="258"/>
                  </a:lnTo>
                  <a:lnTo>
                    <a:pt x="541" y="253"/>
                  </a:lnTo>
                  <a:lnTo>
                    <a:pt x="610" y="243"/>
                  </a:lnTo>
                  <a:lnTo>
                    <a:pt x="672" y="227"/>
                  </a:lnTo>
                  <a:lnTo>
                    <a:pt x="701" y="219"/>
                  </a:lnTo>
                  <a:lnTo>
                    <a:pt x="728" y="208"/>
                  </a:lnTo>
                  <a:lnTo>
                    <a:pt x="752" y="197"/>
                  </a:lnTo>
                  <a:lnTo>
                    <a:pt x="770" y="187"/>
                  </a:lnTo>
                  <a:lnTo>
                    <a:pt x="786" y="173"/>
                  </a:lnTo>
                  <a:lnTo>
                    <a:pt x="799" y="163"/>
                  </a:lnTo>
                  <a:lnTo>
                    <a:pt x="807" y="147"/>
                  </a:lnTo>
                  <a:lnTo>
                    <a:pt x="810" y="133"/>
                  </a:lnTo>
                  <a:close/>
                </a:path>
              </a:pathLst>
            </a:custGeom>
            <a:solidFill>
              <a:srgbClr val="FFFFFF"/>
            </a:solidFill>
            <a:ln w="7938">
              <a:solidFill>
                <a:srgbClr val="000000"/>
              </a:solidFill>
              <a:round/>
              <a:headEnd/>
              <a:tailEnd/>
            </a:ln>
          </p:spPr>
          <p:txBody>
            <a:bodyPr/>
            <a:lstStyle/>
            <a:p>
              <a:endParaRPr lang="en-US"/>
            </a:p>
          </p:txBody>
        </p:sp>
        <p:sp>
          <p:nvSpPr>
            <p:cNvPr id="9" name="Freeform 9">
              <a:extLst>
                <a:ext uri="{FF2B5EF4-FFF2-40B4-BE49-F238E27FC236}">
                  <a16:creationId xmlns:a16="http://schemas.microsoft.com/office/drawing/2014/main" id="{E5A70F68-8DF4-2D46-B113-0D6034C4D636}"/>
                </a:ext>
              </a:extLst>
            </p:cNvPr>
            <p:cNvSpPr>
              <a:spLocks noChangeAspect="1"/>
            </p:cNvSpPr>
            <p:nvPr/>
          </p:nvSpPr>
          <p:spPr bwMode="auto">
            <a:xfrm>
              <a:off x="3214" y="2390"/>
              <a:ext cx="810" cy="261"/>
            </a:xfrm>
            <a:custGeom>
              <a:avLst/>
              <a:gdLst>
                <a:gd name="T0" fmla="*/ 810 w 810"/>
                <a:gd name="T1" fmla="*/ 133 h 261"/>
                <a:gd name="T2" fmla="*/ 810 w 810"/>
                <a:gd name="T3" fmla="*/ 133 h 261"/>
                <a:gd name="T4" fmla="*/ 807 w 810"/>
                <a:gd name="T5" fmla="*/ 117 h 261"/>
                <a:gd name="T6" fmla="*/ 799 w 810"/>
                <a:gd name="T7" fmla="*/ 104 h 261"/>
                <a:gd name="T8" fmla="*/ 799 w 810"/>
                <a:gd name="T9" fmla="*/ 104 h 261"/>
                <a:gd name="T10" fmla="*/ 788 w 810"/>
                <a:gd name="T11" fmla="*/ 93 h 261"/>
                <a:gd name="T12" fmla="*/ 775 w 810"/>
                <a:gd name="T13" fmla="*/ 83 h 261"/>
                <a:gd name="T14" fmla="*/ 756 w 810"/>
                <a:gd name="T15" fmla="*/ 72 h 261"/>
                <a:gd name="T16" fmla="*/ 738 w 810"/>
                <a:gd name="T17" fmla="*/ 61 h 261"/>
                <a:gd name="T18" fmla="*/ 692 w 810"/>
                <a:gd name="T19" fmla="*/ 43 h 261"/>
                <a:gd name="T20" fmla="*/ 639 w 810"/>
                <a:gd name="T21" fmla="*/ 29 h 261"/>
                <a:gd name="T22" fmla="*/ 583 w 810"/>
                <a:gd name="T23" fmla="*/ 16 h 261"/>
                <a:gd name="T24" fmla="*/ 522 w 810"/>
                <a:gd name="T25" fmla="*/ 8 h 261"/>
                <a:gd name="T26" fmla="*/ 463 w 810"/>
                <a:gd name="T27" fmla="*/ 3 h 261"/>
                <a:gd name="T28" fmla="*/ 405 w 810"/>
                <a:gd name="T29" fmla="*/ 0 h 261"/>
                <a:gd name="T30" fmla="*/ 405 w 810"/>
                <a:gd name="T31" fmla="*/ 0 h 261"/>
                <a:gd name="T32" fmla="*/ 338 w 810"/>
                <a:gd name="T33" fmla="*/ 3 h 261"/>
                <a:gd name="T34" fmla="*/ 269 w 810"/>
                <a:gd name="T35" fmla="*/ 11 h 261"/>
                <a:gd name="T36" fmla="*/ 199 w 810"/>
                <a:gd name="T37" fmla="*/ 21 h 261"/>
                <a:gd name="T38" fmla="*/ 138 w 810"/>
                <a:gd name="T39" fmla="*/ 37 h 261"/>
                <a:gd name="T40" fmla="*/ 109 w 810"/>
                <a:gd name="T41" fmla="*/ 45 h 261"/>
                <a:gd name="T42" fmla="*/ 82 w 810"/>
                <a:gd name="T43" fmla="*/ 56 h 261"/>
                <a:gd name="T44" fmla="*/ 58 w 810"/>
                <a:gd name="T45" fmla="*/ 67 h 261"/>
                <a:gd name="T46" fmla="*/ 40 w 810"/>
                <a:gd name="T47" fmla="*/ 80 h 261"/>
                <a:gd name="T48" fmla="*/ 21 w 810"/>
                <a:gd name="T49" fmla="*/ 91 h 261"/>
                <a:gd name="T50" fmla="*/ 10 w 810"/>
                <a:gd name="T51" fmla="*/ 104 h 261"/>
                <a:gd name="T52" fmla="*/ 2 w 810"/>
                <a:gd name="T53" fmla="*/ 120 h 261"/>
                <a:gd name="T54" fmla="*/ 0 w 810"/>
                <a:gd name="T55" fmla="*/ 133 h 261"/>
                <a:gd name="T56" fmla="*/ 0 w 810"/>
                <a:gd name="T57" fmla="*/ 133 h 261"/>
                <a:gd name="T58" fmla="*/ 2 w 810"/>
                <a:gd name="T59" fmla="*/ 144 h 261"/>
                <a:gd name="T60" fmla="*/ 8 w 810"/>
                <a:gd name="T61" fmla="*/ 157 h 261"/>
                <a:gd name="T62" fmla="*/ 16 w 810"/>
                <a:gd name="T63" fmla="*/ 168 h 261"/>
                <a:gd name="T64" fmla="*/ 26 w 810"/>
                <a:gd name="T65" fmla="*/ 179 h 261"/>
                <a:gd name="T66" fmla="*/ 26 w 810"/>
                <a:gd name="T67" fmla="*/ 179 h 261"/>
                <a:gd name="T68" fmla="*/ 40 w 810"/>
                <a:gd name="T69" fmla="*/ 187 h 261"/>
                <a:gd name="T70" fmla="*/ 56 w 810"/>
                <a:gd name="T71" fmla="*/ 197 h 261"/>
                <a:gd name="T72" fmla="*/ 93 w 810"/>
                <a:gd name="T73" fmla="*/ 213 h 261"/>
                <a:gd name="T74" fmla="*/ 138 w 810"/>
                <a:gd name="T75" fmla="*/ 227 h 261"/>
                <a:gd name="T76" fmla="*/ 189 w 810"/>
                <a:gd name="T77" fmla="*/ 240 h 261"/>
                <a:gd name="T78" fmla="*/ 242 w 810"/>
                <a:gd name="T79" fmla="*/ 250 h 261"/>
                <a:gd name="T80" fmla="*/ 295 w 810"/>
                <a:gd name="T81" fmla="*/ 256 h 261"/>
                <a:gd name="T82" fmla="*/ 351 w 810"/>
                <a:gd name="T83" fmla="*/ 261 h 261"/>
                <a:gd name="T84" fmla="*/ 405 w 810"/>
                <a:gd name="T85" fmla="*/ 261 h 261"/>
                <a:gd name="T86" fmla="*/ 405 w 810"/>
                <a:gd name="T87" fmla="*/ 261 h 261"/>
                <a:gd name="T88" fmla="*/ 471 w 810"/>
                <a:gd name="T89" fmla="*/ 258 h 261"/>
                <a:gd name="T90" fmla="*/ 541 w 810"/>
                <a:gd name="T91" fmla="*/ 253 h 261"/>
                <a:gd name="T92" fmla="*/ 610 w 810"/>
                <a:gd name="T93" fmla="*/ 243 h 261"/>
                <a:gd name="T94" fmla="*/ 671 w 810"/>
                <a:gd name="T95" fmla="*/ 227 h 261"/>
                <a:gd name="T96" fmla="*/ 700 w 810"/>
                <a:gd name="T97" fmla="*/ 219 h 261"/>
                <a:gd name="T98" fmla="*/ 727 w 810"/>
                <a:gd name="T99" fmla="*/ 208 h 261"/>
                <a:gd name="T100" fmla="*/ 751 w 810"/>
                <a:gd name="T101" fmla="*/ 197 h 261"/>
                <a:gd name="T102" fmla="*/ 770 w 810"/>
                <a:gd name="T103" fmla="*/ 187 h 261"/>
                <a:gd name="T104" fmla="*/ 786 w 810"/>
                <a:gd name="T105" fmla="*/ 173 h 261"/>
                <a:gd name="T106" fmla="*/ 799 w 810"/>
                <a:gd name="T107" fmla="*/ 163 h 261"/>
                <a:gd name="T108" fmla="*/ 807 w 810"/>
                <a:gd name="T109" fmla="*/ 147 h 261"/>
                <a:gd name="T110" fmla="*/ 810 w 810"/>
                <a:gd name="T111" fmla="*/ 133 h 261"/>
                <a:gd name="T112" fmla="*/ 810 w 810"/>
                <a:gd name="T113" fmla="*/ 133 h 2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10"/>
                <a:gd name="T172" fmla="*/ 0 h 261"/>
                <a:gd name="T173" fmla="*/ 810 w 810"/>
                <a:gd name="T174" fmla="*/ 261 h 2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10" h="261">
                  <a:moveTo>
                    <a:pt x="810" y="133"/>
                  </a:moveTo>
                  <a:lnTo>
                    <a:pt x="810" y="133"/>
                  </a:lnTo>
                  <a:lnTo>
                    <a:pt x="807" y="117"/>
                  </a:lnTo>
                  <a:lnTo>
                    <a:pt x="799" y="104"/>
                  </a:lnTo>
                  <a:lnTo>
                    <a:pt x="788" y="93"/>
                  </a:lnTo>
                  <a:lnTo>
                    <a:pt x="775" y="83"/>
                  </a:lnTo>
                  <a:lnTo>
                    <a:pt x="756" y="72"/>
                  </a:lnTo>
                  <a:lnTo>
                    <a:pt x="738" y="61"/>
                  </a:lnTo>
                  <a:lnTo>
                    <a:pt x="692" y="43"/>
                  </a:lnTo>
                  <a:lnTo>
                    <a:pt x="639" y="29"/>
                  </a:lnTo>
                  <a:lnTo>
                    <a:pt x="583" y="16"/>
                  </a:lnTo>
                  <a:lnTo>
                    <a:pt x="522" y="8"/>
                  </a:lnTo>
                  <a:lnTo>
                    <a:pt x="463" y="3"/>
                  </a:lnTo>
                  <a:lnTo>
                    <a:pt x="405" y="0"/>
                  </a:lnTo>
                  <a:lnTo>
                    <a:pt x="338" y="3"/>
                  </a:lnTo>
                  <a:lnTo>
                    <a:pt x="269" y="11"/>
                  </a:lnTo>
                  <a:lnTo>
                    <a:pt x="199" y="21"/>
                  </a:lnTo>
                  <a:lnTo>
                    <a:pt x="138" y="37"/>
                  </a:lnTo>
                  <a:lnTo>
                    <a:pt x="109" y="45"/>
                  </a:lnTo>
                  <a:lnTo>
                    <a:pt x="82" y="56"/>
                  </a:lnTo>
                  <a:lnTo>
                    <a:pt x="58" y="67"/>
                  </a:lnTo>
                  <a:lnTo>
                    <a:pt x="40" y="80"/>
                  </a:lnTo>
                  <a:lnTo>
                    <a:pt x="21" y="91"/>
                  </a:lnTo>
                  <a:lnTo>
                    <a:pt x="10" y="104"/>
                  </a:lnTo>
                  <a:lnTo>
                    <a:pt x="2" y="120"/>
                  </a:lnTo>
                  <a:lnTo>
                    <a:pt x="0" y="133"/>
                  </a:lnTo>
                  <a:lnTo>
                    <a:pt x="2" y="144"/>
                  </a:lnTo>
                  <a:lnTo>
                    <a:pt x="8" y="157"/>
                  </a:lnTo>
                  <a:lnTo>
                    <a:pt x="16" y="168"/>
                  </a:lnTo>
                  <a:lnTo>
                    <a:pt x="26" y="179"/>
                  </a:lnTo>
                  <a:lnTo>
                    <a:pt x="40" y="187"/>
                  </a:lnTo>
                  <a:lnTo>
                    <a:pt x="56" y="197"/>
                  </a:lnTo>
                  <a:lnTo>
                    <a:pt x="93" y="213"/>
                  </a:lnTo>
                  <a:lnTo>
                    <a:pt x="138" y="227"/>
                  </a:lnTo>
                  <a:lnTo>
                    <a:pt x="189" y="240"/>
                  </a:lnTo>
                  <a:lnTo>
                    <a:pt x="242" y="250"/>
                  </a:lnTo>
                  <a:lnTo>
                    <a:pt x="295" y="256"/>
                  </a:lnTo>
                  <a:lnTo>
                    <a:pt x="351" y="261"/>
                  </a:lnTo>
                  <a:lnTo>
                    <a:pt x="405" y="261"/>
                  </a:lnTo>
                  <a:lnTo>
                    <a:pt x="471" y="258"/>
                  </a:lnTo>
                  <a:lnTo>
                    <a:pt x="541" y="253"/>
                  </a:lnTo>
                  <a:lnTo>
                    <a:pt x="610" y="243"/>
                  </a:lnTo>
                  <a:lnTo>
                    <a:pt x="671" y="227"/>
                  </a:lnTo>
                  <a:lnTo>
                    <a:pt x="700" y="219"/>
                  </a:lnTo>
                  <a:lnTo>
                    <a:pt x="727" y="208"/>
                  </a:lnTo>
                  <a:lnTo>
                    <a:pt x="751" y="197"/>
                  </a:lnTo>
                  <a:lnTo>
                    <a:pt x="770" y="187"/>
                  </a:lnTo>
                  <a:lnTo>
                    <a:pt x="786" y="173"/>
                  </a:lnTo>
                  <a:lnTo>
                    <a:pt x="799" y="163"/>
                  </a:lnTo>
                  <a:lnTo>
                    <a:pt x="807" y="147"/>
                  </a:lnTo>
                  <a:lnTo>
                    <a:pt x="810" y="133"/>
                  </a:lnTo>
                  <a:close/>
                </a:path>
              </a:pathLst>
            </a:custGeom>
            <a:solidFill>
              <a:srgbClr val="FFFFFF"/>
            </a:solidFill>
            <a:ln w="7938">
              <a:solidFill>
                <a:srgbClr val="000000"/>
              </a:solidFill>
              <a:round/>
              <a:headEnd/>
              <a:tailEnd/>
            </a:ln>
          </p:spPr>
          <p:txBody>
            <a:bodyPr/>
            <a:lstStyle/>
            <a:p>
              <a:endParaRPr lang="en-US"/>
            </a:p>
          </p:txBody>
        </p:sp>
        <p:sp>
          <p:nvSpPr>
            <p:cNvPr id="10" name="Rectangle 10">
              <a:extLst>
                <a:ext uri="{FF2B5EF4-FFF2-40B4-BE49-F238E27FC236}">
                  <a16:creationId xmlns:a16="http://schemas.microsoft.com/office/drawing/2014/main" id="{30117078-B0A9-D045-B243-4B539BF5ACA7}"/>
                </a:ext>
              </a:extLst>
            </p:cNvPr>
            <p:cNvSpPr>
              <a:spLocks noChangeAspect="1" noChangeArrowheads="1"/>
            </p:cNvSpPr>
            <p:nvPr/>
          </p:nvSpPr>
          <p:spPr bwMode="auto">
            <a:xfrm>
              <a:off x="2057" y="3645"/>
              <a:ext cx="394" cy="99"/>
            </a:xfrm>
            <a:prstGeom prst="rect">
              <a:avLst/>
            </a:prstGeom>
            <a:solidFill>
              <a:srgbClr val="CCECF4"/>
            </a:solidFill>
            <a:ln w="7938">
              <a:solidFill>
                <a:srgbClr val="000000"/>
              </a:solidFill>
              <a:miter lim="800000"/>
              <a:headEnd/>
              <a:tailEnd/>
            </a:ln>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 name="Rectangle 11">
              <a:extLst>
                <a:ext uri="{FF2B5EF4-FFF2-40B4-BE49-F238E27FC236}">
                  <a16:creationId xmlns:a16="http://schemas.microsoft.com/office/drawing/2014/main" id="{522C6DDE-42C4-8E4C-9A84-A198A8AA8338}"/>
                </a:ext>
              </a:extLst>
            </p:cNvPr>
            <p:cNvSpPr>
              <a:spLocks noChangeAspect="1" noChangeArrowheads="1"/>
            </p:cNvSpPr>
            <p:nvPr/>
          </p:nvSpPr>
          <p:spPr bwMode="auto">
            <a:xfrm>
              <a:off x="2534" y="3645"/>
              <a:ext cx="394" cy="99"/>
            </a:xfrm>
            <a:prstGeom prst="rect">
              <a:avLst/>
            </a:prstGeom>
            <a:solidFill>
              <a:srgbClr val="CCECF4"/>
            </a:solidFill>
            <a:ln w="7938">
              <a:solidFill>
                <a:srgbClr val="000000"/>
              </a:solidFill>
              <a:miter lim="800000"/>
              <a:headEnd/>
              <a:tailEnd/>
            </a:ln>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Rectangle 12">
              <a:extLst>
                <a:ext uri="{FF2B5EF4-FFF2-40B4-BE49-F238E27FC236}">
                  <a16:creationId xmlns:a16="http://schemas.microsoft.com/office/drawing/2014/main" id="{0C05FC15-8ADD-A241-BA7E-FC314779BF33}"/>
                </a:ext>
              </a:extLst>
            </p:cNvPr>
            <p:cNvSpPr>
              <a:spLocks noChangeAspect="1" noChangeArrowheads="1"/>
            </p:cNvSpPr>
            <p:nvPr/>
          </p:nvSpPr>
          <p:spPr bwMode="auto">
            <a:xfrm>
              <a:off x="3070" y="3645"/>
              <a:ext cx="394" cy="99"/>
            </a:xfrm>
            <a:prstGeom prst="rect">
              <a:avLst/>
            </a:prstGeom>
            <a:solidFill>
              <a:srgbClr val="CCECF4"/>
            </a:solidFill>
            <a:ln w="7938">
              <a:solidFill>
                <a:srgbClr val="000000"/>
              </a:solidFill>
              <a:miter lim="800000"/>
              <a:headEnd/>
              <a:tailEnd/>
            </a:ln>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Rectangle 13">
              <a:extLst>
                <a:ext uri="{FF2B5EF4-FFF2-40B4-BE49-F238E27FC236}">
                  <a16:creationId xmlns:a16="http://schemas.microsoft.com/office/drawing/2014/main" id="{18BCB2F9-3318-C44D-9AE5-4AAEDC37F0D7}"/>
                </a:ext>
              </a:extLst>
            </p:cNvPr>
            <p:cNvSpPr>
              <a:spLocks noChangeAspect="1" noChangeArrowheads="1"/>
            </p:cNvSpPr>
            <p:nvPr/>
          </p:nvSpPr>
          <p:spPr bwMode="auto">
            <a:xfrm>
              <a:off x="1521" y="2468"/>
              <a:ext cx="610"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Application process</a:t>
              </a:r>
              <a:endParaRPr lang="en-GB" altLang="en-US"/>
            </a:p>
          </p:txBody>
        </p:sp>
        <p:sp>
          <p:nvSpPr>
            <p:cNvPr id="14" name="Rectangle 14">
              <a:extLst>
                <a:ext uri="{FF2B5EF4-FFF2-40B4-BE49-F238E27FC236}">
                  <a16:creationId xmlns:a16="http://schemas.microsoft.com/office/drawing/2014/main" id="{CD3A837A-6977-2141-B1A0-19C58D0FA815}"/>
                </a:ext>
              </a:extLst>
            </p:cNvPr>
            <p:cNvSpPr>
              <a:spLocks noChangeAspect="1" noChangeArrowheads="1"/>
            </p:cNvSpPr>
            <p:nvPr/>
          </p:nvSpPr>
          <p:spPr bwMode="auto">
            <a:xfrm>
              <a:off x="2273" y="2766"/>
              <a:ext cx="178"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Write</a:t>
              </a:r>
              <a:endParaRPr lang="en-GB" altLang="en-US"/>
            </a:p>
          </p:txBody>
        </p:sp>
        <p:sp>
          <p:nvSpPr>
            <p:cNvPr id="15" name="Rectangle 15">
              <a:extLst>
                <a:ext uri="{FF2B5EF4-FFF2-40B4-BE49-F238E27FC236}">
                  <a16:creationId xmlns:a16="http://schemas.microsoft.com/office/drawing/2014/main" id="{9446F68E-80D4-3947-87B2-6457A8D0C259}"/>
                </a:ext>
              </a:extLst>
            </p:cNvPr>
            <p:cNvSpPr>
              <a:spLocks noChangeAspect="1" noChangeArrowheads="1"/>
            </p:cNvSpPr>
            <p:nvPr/>
          </p:nvSpPr>
          <p:spPr bwMode="auto">
            <a:xfrm>
              <a:off x="2273" y="2867"/>
              <a:ext cx="169"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bytes</a:t>
              </a:r>
              <a:endParaRPr lang="en-GB" altLang="en-US"/>
            </a:p>
          </p:txBody>
        </p:sp>
        <p:sp>
          <p:nvSpPr>
            <p:cNvPr id="16" name="Rectangle 16">
              <a:extLst>
                <a:ext uri="{FF2B5EF4-FFF2-40B4-BE49-F238E27FC236}">
                  <a16:creationId xmlns:a16="http://schemas.microsoft.com/office/drawing/2014/main" id="{5FC69CE0-7D1F-134A-8988-46B4B5D6D21C}"/>
                </a:ext>
              </a:extLst>
            </p:cNvPr>
            <p:cNvSpPr>
              <a:spLocks noChangeAspect="1" noChangeArrowheads="1"/>
            </p:cNvSpPr>
            <p:nvPr/>
          </p:nvSpPr>
          <p:spPr bwMode="auto">
            <a:xfrm>
              <a:off x="1828" y="3142"/>
              <a:ext cx="118"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TCP</a:t>
              </a:r>
              <a:endParaRPr lang="en-GB" altLang="en-US"/>
            </a:p>
          </p:txBody>
        </p:sp>
        <p:sp>
          <p:nvSpPr>
            <p:cNvPr id="17" name="Rectangle 17">
              <a:extLst>
                <a:ext uri="{FF2B5EF4-FFF2-40B4-BE49-F238E27FC236}">
                  <a16:creationId xmlns:a16="http://schemas.microsoft.com/office/drawing/2014/main" id="{FC0085EA-1DEA-5943-98EE-674C84292711}"/>
                </a:ext>
              </a:extLst>
            </p:cNvPr>
            <p:cNvSpPr>
              <a:spLocks noChangeAspect="1" noChangeArrowheads="1"/>
            </p:cNvSpPr>
            <p:nvPr/>
          </p:nvSpPr>
          <p:spPr bwMode="auto">
            <a:xfrm>
              <a:off x="1708" y="3278"/>
              <a:ext cx="36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Send buffer</a:t>
              </a:r>
              <a:endParaRPr lang="en-GB" altLang="en-US"/>
            </a:p>
          </p:txBody>
        </p:sp>
        <p:sp>
          <p:nvSpPr>
            <p:cNvPr id="18" name="Rectangle 18">
              <a:extLst>
                <a:ext uri="{FF2B5EF4-FFF2-40B4-BE49-F238E27FC236}">
                  <a16:creationId xmlns:a16="http://schemas.microsoft.com/office/drawing/2014/main" id="{97D57D47-E45D-6443-BF2D-ED0BFD3F29A1}"/>
                </a:ext>
              </a:extLst>
            </p:cNvPr>
            <p:cNvSpPr>
              <a:spLocks noChangeAspect="1" noChangeArrowheads="1"/>
            </p:cNvSpPr>
            <p:nvPr/>
          </p:nvSpPr>
          <p:spPr bwMode="auto">
            <a:xfrm>
              <a:off x="2094" y="3640"/>
              <a:ext cx="27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Segment</a:t>
              </a:r>
              <a:endParaRPr lang="en-GB" altLang="en-US"/>
            </a:p>
          </p:txBody>
        </p:sp>
        <p:sp>
          <p:nvSpPr>
            <p:cNvPr id="19" name="Rectangle 19">
              <a:extLst>
                <a:ext uri="{FF2B5EF4-FFF2-40B4-BE49-F238E27FC236}">
                  <a16:creationId xmlns:a16="http://schemas.microsoft.com/office/drawing/2014/main" id="{58EAE55D-C547-2448-B59F-1FD13E4D16EC}"/>
                </a:ext>
              </a:extLst>
            </p:cNvPr>
            <p:cNvSpPr>
              <a:spLocks noChangeAspect="1" noChangeArrowheads="1"/>
            </p:cNvSpPr>
            <p:nvPr/>
          </p:nvSpPr>
          <p:spPr bwMode="auto">
            <a:xfrm>
              <a:off x="1950" y="2688"/>
              <a:ext cx="174" cy="64"/>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0" name="Rectangle 20">
              <a:extLst>
                <a:ext uri="{FF2B5EF4-FFF2-40B4-BE49-F238E27FC236}">
                  <a16:creationId xmlns:a16="http://schemas.microsoft.com/office/drawing/2014/main" id="{DBB84FA7-6E79-4743-AD0F-1546639C53A5}"/>
                </a:ext>
              </a:extLst>
            </p:cNvPr>
            <p:cNvSpPr>
              <a:spLocks noChangeAspect="1" noChangeArrowheads="1"/>
            </p:cNvSpPr>
            <p:nvPr/>
          </p:nvSpPr>
          <p:spPr bwMode="auto">
            <a:xfrm>
              <a:off x="1950" y="3006"/>
              <a:ext cx="120" cy="64"/>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1" name="Rectangle 21">
              <a:extLst>
                <a:ext uri="{FF2B5EF4-FFF2-40B4-BE49-F238E27FC236}">
                  <a16:creationId xmlns:a16="http://schemas.microsoft.com/office/drawing/2014/main" id="{F2D0133D-8DB4-2B4A-9AF7-A0C92535D91E}"/>
                </a:ext>
              </a:extLst>
            </p:cNvPr>
            <p:cNvSpPr>
              <a:spLocks noChangeAspect="1" noChangeArrowheads="1"/>
            </p:cNvSpPr>
            <p:nvPr/>
          </p:nvSpPr>
          <p:spPr bwMode="auto">
            <a:xfrm>
              <a:off x="3672" y="3006"/>
              <a:ext cx="120" cy="64"/>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Rectangle 22">
              <a:extLst>
                <a:ext uri="{FF2B5EF4-FFF2-40B4-BE49-F238E27FC236}">
                  <a16:creationId xmlns:a16="http://schemas.microsoft.com/office/drawing/2014/main" id="{C7FA56AF-A2FE-2A4F-8368-B006EFBB5893}"/>
                </a:ext>
              </a:extLst>
            </p:cNvPr>
            <p:cNvSpPr>
              <a:spLocks noChangeAspect="1" noChangeArrowheads="1"/>
            </p:cNvSpPr>
            <p:nvPr/>
          </p:nvSpPr>
          <p:spPr bwMode="auto">
            <a:xfrm>
              <a:off x="3672" y="2691"/>
              <a:ext cx="120" cy="64"/>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Rectangle 23">
              <a:extLst>
                <a:ext uri="{FF2B5EF4-FFF2-40B4-BE49-F238E27FC236}">
                  <a16:creationId xmlns:a16="http://schemas.microsoft.com/office/drawing/2014/main" id="{AB402F3D-2C0A-114A-9F9C-F03894541B70}"/>
                </a:ext>
              </a:extLst>
            </p:cNvPr>
            <p:cNvSpPr>
              <a:spLocks noChangeAspect="1" noChangeArrowheads="1"/>
            </p:cNvSpPr>
            <p:nvPr/>
          </p:nvSpPr>
          <p:spPr bwMode="auto">
            <a:xfrm>
              <a:off x="3672" y="2776"/>
              <a:ext cx="120" cy="64"/>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Rectangle 24">
              <a:extLst>
                <a:ext uri="{FF2B5EF4-FFF2-40B4-BE49-F238E27FC236}">
                  <a16:creationId xmlns:a16="http://schemas.microsoft.com/office/drawing/2014/main" id="{747DDF76-5166-4640-BEC4-13461C5A43F6}"/>
                </a:ext>
              </a:extLst>
            </p:cNvPr>
            <p:cNvSpPr>
              <a:spLocks noChangeAspect="1" noChangeArrowheads="1"/>
            </p:cNvSpPr>
            <p:nvPr/>
          </p:nvSpPr>
          <p:spPr bwMode="auto">
            <a:xfrm>
              <a:off x="1950" y="2774"/>
              <a:ext cx="267" cy="64"/>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5" name="Rectangle 25">
              <a:extLst>
                <a:ext uri="{FF2B5EF4-FFF2-40B4-BE49-F238E27FC236}">
                  <a16:creationId xmlns:a16="http://schemas.microsoft.com/office/drawing/2014/main" id="{C3438B0B-7A2B-5548-98F9-312D8E1584FE}"/>
                </a:ext>
              </a:extLst>
            </p:cNvPr>
            <p:cNvSpPr>
              <a:spLocks noChangeAspect="1" noChangeArrowheads="1"/>
            </p:cNvSpPr>
            <p:nvPr/>
          </p:nvSpPr>
          <p:spPr bwMode="auto">
            <a:xfrm>
              <a:off x="2571" y="3640"/>
              <a:ext cx="27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Segment</a:t>
              </a:r>
              <a:endParaRPr lang="en-GB" altLang="en-US"/>
            </a:p>
          </p:txBody>
        </p:sp>
        <p:sp>
          <p:nvSpPr>
            <p:cNvPr id="26" name="Rectangle 26">
              <a:extLst>
                <a:ext uri="{FF2B5EF4-FFF2-40B4-BE49-F238E27FC236}">
                  <a16:creationId xmlns:a16="http://schemas.microsoft.com/office/drawing/2014/main" id="{B9444FA2-E3DD-6E46-B713-7787C3C49C3C}"/>
                </a:ext>
              </a:extLst>
            </p:cNvPr>
            <p:cNvSpPr>
              <a:spLocks noChangeAspect="1" noChangeArrowheads="1"/>
            </p:cNvSpPr>
            <p:nvPr/>
          </p:nvSpPr>
          <p:spPr bwMode="auto">
            <a:xfrm>
              <a:off x="3107" y="3640"/>
              <a:ext cx="27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Segment</a:t>
              </a:r>
              <a:endParaRPr lang="en-GB" altLang="en-US"/>
            </a:p>
          </p:txBody>
        </p:sp>
        <p:sp>
          <p:nvSpPr>
            <p:cNvPr id="27" name="Rectangle 27">
              <a:extLst>
                <a:ext uri="{FF2B5EF4-FFF2-40B4-BE49-F238E27FC236}">
                  <a16:creationId xmlns:a16="http://schemas.microsoft.com/office/drawing/2014/main" id="{08833753-BDE7-4F40-B10F-699804FCFB49}"/>
                </a:ext>
              </a:extLst>
            </p:cNvPr>
            <p:cNvSpPr>
              <a:spLocks noChangeAspect="1" noChangeArrowheads="1"/>
            </p:cNvSpPr>
            <p:nvPr/>
          </p:nvSpPr>
          <p:spPr bwMode="auto">
            <a:xfrm>
              <a:off x="2435" y="3816"/>
              <a:ext cx="594"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Transmit segments</a:t>
              </a:r>
              <a:endParaRPr lang="en-GB" altLang="en-US"/>
            </a:p>
          </p:txBody>
        </p:sp>
        <p:sp>
          <p:nvSpPr>
            <p:cNvPr id="28" name="Freeform 28">
              <a:extLst>
                <a:ext uri="{FF2B5EF4-FFF2-40B4-BE49-F238E27FC236}">
                  <a16:creationId xmlns:a16="http://schemas.microsoft.com/office/drawing/2014/main" id="{06B2718E-2745-C64E-933C-0FC6F4F2124E}"/>
                </a:ext>
              </a:extLst>
            </p:cNvPr>
            <p:cNvSpPr>
              <a:spLocks noChangeAspect="1"/>
            </p:cNvSpPr>
            <p:nvPr/>
          </p:nvSpPr>
          <p:spPr bwMode="auto">
            <a:xfrm>
              <a:off x="1908" y="3411"/>
              <a:ext cx="1719" cy="378"/>
            </a:xfrm>
            <a:custGeom>
              <a:avLst/>
              <a:gdLst>
                <a:gd name="T0" fmla="*/ 0 w 1719"/>
                <a:gd name="T1" fmla="*/ 0 h 378"/>
                <a:gd name="T2" fmla="*/ 0 w 1719"/>
                <a:gd name="T3" fmla="*/ 378 h 378"/>
                <a:gd name="T4" fmla="*/ 1719 w 1719"/>
                <a:gd name="T5" fmla="*/ 378 h 378"/>
                <a:gd name="T6" fmla="*/ 1719 w 1719"/>
                <a:gd name="T7" fmla="*/ 56 h 378"/>
                <a:gd name="T8" fmla="*/ 0 60000 65536"/>
                <a:gd name="T9" fmla="*/ 0 60000 65536"/>
                <a:gd name="T10" fmla="*/ 0 60000 65536"/>
                <a:gd name="T11" fmla="*/ 0 60000 65536"/>
                <a:gd name="T12" fmla="*/ 0 w 1719"/>
                <a:gd name="T13" fmla="*/ 0 h 378"/>
                <a:gd name="T14" fmla="*/ 1719 w 1719"/>
                <a:gd name="T15" fmla="*/ 378 h 378"/>
              </a:gdLst>
              <a:ahLst/>
              <a:cxnLst>
                <a:cxn ang="T8">
                  <a:pos x="T0" y="T1"/>
                </a:cxn>
                <a:cxn ang="T9">
                  <a:pos x="T2" y="T3"/>
                </a:cxn>
                <a:cxn ang="T10">
                  <a:pos x="T4" y="T5"/>
                </a:cxn>
                <a:cxn ang="T11">
                  <a:pos x="T6" y="T7"/>
                </a:cxn>
              </a:cxnLst>
              <a:rect l="T12" t="T13" r="T14" b="T15"/>
              <a:pathLst>
                <a:path w="1719" h="378">
                  <a:moveTo>
                    <a:pt x="0" y="0"/>
                  </a:moveTo>
                  <a:lnTo>
                    <a:pt x="0" y="378"/>
                  </a:lnTo>
                  <a:lnTo>
                    <a:pt x="1719" y="378"/>
                  </a:lnTo>
                  <a:lnTo>
                    <a:pt x="1719" y="56"/>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Freeform 29">
              <a:extLst>
                <a:ext uri="{FF2B5EF4-FFF2-40B4-BE49-F238E27FC236}">
                  <a16:creationId xmlns:a16="http://schemas.microsoft.com/office/drawing/2014/main" id="{03CE0496-7F73-7348-8F85-F9AA54A969A8}"/>
                </a:ext>
              </a:extLst>
            </p:cNvPr>
            <p:cNvSpPr>
              <a:spLocks noChangeAspect="1"/>
            </p:cNvSpPr>
            <p:nvPr/>
          </p:nvSpPr>
          <p:spPr bwMode="auto">
            <a:xfrm>
              <a:off x="3611" y="3411"/>
              <a:ext cx="29" cy="56"/>
            </a:xfrm>
            <a:custGeom>
              <a:avLst/>
              <a:gdLst>
                <a:gd name="T0" fmla="*/ 29 w 29"/>
                <a:gd name="T1" fmla="*/ 56 h 56"/>
                <a:gd name="T2" fmla="*/ 16 w 29"/>
                <a:gd name="T3" fmla="*/ 0 h 56"/>
                <a:gd name="T4" fmla="*/ 0 w 29"/>
                <a:gd name="T5" fmla="*/ 56 h 56"/>
                <a:gd name="T6" fmla="*/ 29 w 29"/>
                <a:gd name="T7" fmla="*/ 56 h 56"/>
                <a:gd name="T8" fmla="*/ 0 60000 65536"/>
                <a:gd name="T9" fmla="*/ 0 60000 65536"/>
                <a:gd name="T10" fmla="*/ 0 60000 65536"/>
                <a:gd name="T11" fmla="*/ 0 60000 65536"/>
                <a:gd name="T12" fmla="*/ 0 w 29"/>
                <a:gd name="T13" fmla="*/ 0 h 56"/>
                <a:gd name="T14" fmla="*/ 29 w 29"/>
                <a:gd name="T15" fmla="*/ 56 h 56"/>
              </a:gdLst>
              <a:ahLst/>
              <a:cxnLst>
                <a:cxn ang="T8">
                  <a:pos x="T0" y="T1"/>
                </a:cxn>
                <a:cxn ang="T9">
                  <a:pos x="T2" y="T3"/>
                </a:cxn>
                <a:cxn ang="T10">
                  <a:pos x="T4" y="T5"/>
                </a:cxn>
                <a:cxn ang="T11">
                  <a:pos x="T6" y="T7"/>
                </a:cxn>
              </a:cxnLst>
              <a:rect l="T12" t="T13" r="T14" b="T15"/>
              <a:pathLst>
                <a:path w="29" h="56">
                  <a:moveTo>
                    <a:pt x="29" y="56"/>
                  </a:moveTo>
                  <a:lnTo>
                    <a:pt x="16" y="0"/>
                  </a:lnTo>
                  <a:lnTo>
                    <a:pt x="0" y="56"/>
                  </a:lnTo>
                  <a:lnTo>
                    <a:pt x="29"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Line 30">
              <a:extLst>
                <a:ext uri="{FF2B5EF4-FFF2-40B4-BE49-F238E27FC236}">
                  <a16:creationId xmlns:a16="http://schemas.microsoft.com/office/drawing/2014/main" id="{6AF2FF69-3BF7-C540-879E-5118636EE41C}"/>
                </a:ext>
              </a:extLst>
            </p:cNvPr>
            <p:cNvSpPr>
              <a:spLocks noChangeAspect="1" noChangeShapeType="1"/>
            </p:cNvSpPr>
            <p:nvPr/>
          </p:nvSpPr>
          <p:spPr bwMode="auto">
            <a:xfrm>
              <a:off x="1908" y="2654"/>
              <a:ext cx="1" cy="39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31">
              <a:extLst>
                <a:ext uri="{FF2B5EF4-FFF2-40B4-BE49-F238E27FC236}">
                  <a16:creationId xmlns:a16="http://schemas.microsoft.com/office/drawing/2014/main" id="{DE1D909E-960E-2842-8A0A-91F944DF73A1}"/>
                </a:ext>
              </a:extLst>
            </p:cNvPr>
            <p:cNvSpPr>
              <a:spLocks noChangeAspect="1"/>
            </p:cNvSpPr>
            <p:nvPr/>
          </p:nvSpPr>
          <p:spPr bwMode="auto">
            <a:xfrm>
              <a:off x="1892" y="3040"/>
              <a:ext cx="32" cy="59"/>
            </a:xfrm>
            <a:custGeom>
              <a:avLst/>
              <a:gdLst>
                <a:gd name="T0" fmla="*/ 0 w 32"/>
                <a:gd name="T1" fmla="*/ 0 h 59"/>
                <a:gd name="T2" fmla="*/ 16 w 32"/>
                <a:gd name="T3" fmla="*/ 59 h 59"/>
                <a:gd name="T4" fmla="*/ 32 w 32"/>
                <a:gd name="T5" fmla="*/ 0 h 59"/>
                <a:gd name="T6" fmla="*/ 0 w 32"/>
                <a:gd name="T7" fmla="*/ 0 h 59"/>
                <a:gd name="T8" fmla="*/ 0 60000 65536"/>
                <a:gd name="T9" fmla="*/ 0 60000 65536"/>
                <a:gd name="T10" fmla="*/ 0 60000 65536"/>
                <a:gd name="T11" fmla="*/ 0 60000 65536"/>
                <a:gd name="T12" fmla="*/ 0 w 32"/>
                <a:gd name="T13" fmla="*/ 0 h 59"/>
                <a:gd name="T14" fmla="*/ 32 w 32"/>
                <a:gd name="T15" fmla="*/ 59 h 59"/>
              </a:gdLst>
              <a:ahLst/>
              <a:cxnLst>
                <a:cxn ang="T8">
                  <a:pos x="T0" y="T1"/>
                </a:cxn>
                <a:cxn ang="T9">
                  <a:pos x="T2" y="T3"/>
                </a:cxn>
                <a:cxn ang="T10">
                  <a:pos x="T4" y="T5"/>
                </a:cxn>
                <a:cxn ang="T11">
                  <a:pos x="T6" y="T7"/>
                </a:cxn>
              </a:cxnLst>
              <a:rect l="T12" t="T13" r="T14" b="T15"/>
              <a:pathLst>
                <a:path w="32" h="59">
                  <a:moveTo>
                    <a:pt x="0" y="0"/>
                  </a:moveTo>
                  <a:lnTo>
                    <a:pt x="16" y="59"/>
                  </a:lnTo>
                  <a:lnTo>
                    <a:pt x="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Rectangle 32">
              <a:extLst>
                <a:ext uri="{FF2B5EF4-FFF2-40B4-BE49-F238E27FC236}">
                  <a16:creationId xmlns:a16="http://schemas.microsoft.com/office/drawing/2014/main" id="{63AE37FC-1F04-504A-B193-41377A882565}"/>
                </a:ext>
              </a:extLst>
            </p:cNvPr>
            <p:cNvSpPr>
              <a:spLocks noChangeAspect="1" noChangeArrowheads="1"/>
            </p:cNvSpPr>
            <p:nvPr/>
          </p:nvSpPr>
          <p:spPr bwMode="auto">
            <a:xfrm>
              <a:off x="3246" y="2468"/>
              <a:ext cx="610"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Application process</a:t>
              </a:r>
              <a:endParaRPr lang="en-GB" altLang="en-US"/>
            </a:p>
          </p:txBody>
        </p:sp>
        <p:sp>
          <p:nvSpPr>
            <p:cNvPr id="33" name="Rectangle 33">
              <a:extLst>
                <a:ext uri="{FF2B5EF4-FFF2-40B4-BE49-F238E27FC236}">
                  <a16:creationId xmlns:a16="http://schemas.microsoft.com/office/drawing/2014/main" id="{43867D28-2F94-A04A-8497-CE192240F369}"/>
                </a:ext>
              </a:extLst>
            </p:cNvPr>
            <p:cNvSpPr>
              <a:spLocks noChangeAspect="1" noChangeArrowheads="1"/>
            </p:cNvSpPr>
            <p:nvPr/>
          </p:nvSpPr>
          <p:spPr bwMode="auto">
            <a:xfrm>
              <a:off x="3861" y="2766"/>
              <a:ext cx="158"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Read</a:t>
              </a:r>
              <a:endParaRPr lang="en-GB" altLang="en-US"/>
            </a:p>
          </p:txBody>
        </p:sp>
        <p:sp>
          <p:nvSpPr>
            <p:cNvPr id="34" name="Rectangle 34">
              <a:extLst>
                <a:ext uri="{FF2B5EF4-FFF2-40B4-BE49-F238E27FC236}">
                  <a16:creationId xmlns:a16="http://schemas.microsoft.com/office/drawing/2014/main" id="{013D7235-FBDB-F645-B5FB-26C264888C14}"/>
                </a:ext>
              </a:extLst>
            </p:cNvPr>
            <p:cNvSpPr>
              <a:spLocks noChangeAspect="1" noChangeArrowheads="1"/>
            </p:cNvSpPr>
            <p:nvPr/>
          </p:nvSpPr>
          <p:spPr bwMode="auto">
            <a:xfrm>
              <a:off x="3861" y="2867"/>
              <a:ext cx="169"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bytes</a:t>
              </a:r>
              <a:endParaRPr lang="en-GB" altLang="en-US"/>
            </a:p>
          </p:txBody>
        </p:sp>
        <p:sp>
          <p:nvSpPr>
            <p:cNvPr id="35" name="Rectangle 35">
              <a:extLst>
                <a:ext uri="{FF2B5EF4-FFF2-40B4-BE49-F238E27FC236}">
                  <a16:creationId xmlns:a16="http://schemas.microsoft.com/office/drawing/2014/main" id="{B1E3F49F-A4F8-3340-A25D-BAE8679E33B0}"/>
                </a:ext>
              </a:extLst>
            </p:cNvPr>
            <p:cNvSpPr>
              <a:spLocks noChangeAspect="1" noChangeArrowheads="1"/>
            </p:cNvSpPr>
            <p:nvPr/>
          </p:nvSpPr>
          <p:spPr bwMode="auto">
            <a:xfrm>
              <a:off x="3549" y="3142"/>
              <a:ext cx="118"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TCP</a:t>
              </a:r>
              <a:endParaRPr lang="en-GB" altLang="en-US"/>
            </a:p>
          </p:txBody>
        </p:sp>
        <p:sp>
          <p:nvSpPr>
            <p:cNvPr id="36" name="Rectangle 36">
              <a:extLst>
                <a:ext uri="{FF2B5EF4-FFF2-40B4-BE49-F238E27FC236}">
                  <a16:creationId xmlns:a16="http://schemas.microsoft.com/office/drawing/2014/main" id="{C3167EBE-CE63-704A-B12D-88A448513010}"/>
                </a:ext>
              </a:extLst>
            </p:cNvPr>
            <p:cNvSpPr>
              <a:spLocks noChangeAspect="1" noChangeArrowheads="1"/>
            </p:cNvSpPr>
            <p:nvPr/>
          </p:nvSpPr>
          <p:spPr bwMode="auto">
            <a:xfrm>
              <a:off x="3379" y="3278"/>
              <a:ext cx="454"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100">
                  <a:solidFill>
                    <a:srgbClr val="000000"/>
                  </a:solidFill>
                  <a:latin typeface="Myriad Roman" charset="0"/>
                </a:rPr>
                <a:t>Receive buffer</a:t>
              </a:r>
              <a:endParaRPr lang="en-GB" altLang="en-US"/>
            </a:p>
          </p:txBody>
        </p:sp>
        <p:sp>
          <p:nvSpPr>
            <p:cNvPr id="37" name="Rectangle 37">
              <a:extLst>
                <a:ext uri="{FF2B5EF4-FFF2-40B4-BE49-F238E27FC236}">
                  <a16:creationId xmlns:a16="http://schemas.microsoft.com/office/drawing/2014/main" id="{69A2DCC7-0D14-D949-9ED0-70A45847C116}"/>
                </a:ext>
              </a:extLst>
            </p:cNvPr>
            <p:cNvSpPr>
              <a:spLocks noChangeAspect="1" noChangeArrowheads="1"/>
            </p:cNvSpPr>
            <p:nvPr/>
          </p:nvSpPr>
          <p:spPr bwMode="auto">
            <a:xfrm>
              <a:off x="3339" y="3272"/>
              <a:ext cx="589" cy="99"/>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 name="Rectangle 38">
              <a:extLst>
                <a:ext uri="{FF2B5EF4-FFF2-40B4-BE49-F238E27FC236}">
                  <a16:creationId xmlns:a16="http://schemas.microsoft.com/office/drawing/2014/main" id="{92944484-DDE4-8E4B-AA03-17F35CFDFEE7}"/>
                </a:ext>
              </a:extLst>
            </p:cNvPr>
            <p:cNvSpPr>
              <a:spLocks noChangeAspect="1" noChangeArrowheads="1"/>
            </p:cNvSpPr>
            <p:nvPr/>
          </p:nvSpPr>
          <p:spPr bwMode="auto">
            <a:xfrm>
              <a:off x="1647" y="3272"/>
              <a:ext cx="525" cy="99"/>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 name="Line 39">
              <a:extLst>
                <a:ext uri="{FF2B5EF4-FFF2-40B4-BE49-F238E27FC236}">
                  <a16:creationId xmlns:a16="http://schemas.microsoft.com/office/drawing/2014/main" id="{E582F565-15E1-0D4C-B32B-C19562427594}"/>
                </a:ext>
              </a:extLst>
            </p:cNvPr>
            <p:cNvSpPr>
              <a:spLocks noChangeAspect="1" noChangeShapeType="1"/>
            </p:cNvSpPr>
            <p:nvPr/>
          </p:nvSpPr>
          <p:spPr bwMode="auto">
            <a:xfrm flipV="1">
              <a:off x="3627" y="2702"/>
              <a:ext cx="1" cy="40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Freeform 40">
              <a:extLst>
                <a:ext uri="{FF2B5EF4-FFF2-40B4-BE49-F238E27FC236}">
                  <a16:creationId xmlns:a16="http://schemas.microsoft.com/office/drawing/2014/main" id="{75D7659A-C5B6-EB4E-A1A3-C63A55ED2231}"/>
                </a:ext>
              </a:extLst>
            </p:cNvPr>
            <p:cNvSpPr>
              <a:spLocks noChangeAspect="1"/>
            </p:cNvSpPr>
            <p:nvPr/>
          </p:nvSpPr>
          <p:spPr bwMode="auto">
            <a:xfrm>
              <a:off x="3611" y="2651"/>
              <a:ext cx="29" cy="59"/>
            </a:xfrm>
            <a:custGeom>
              <a:avLst/>
              <a:gdLst>
                <a:gd name="T0" fmla="*/ 29 w 29"/>
                <a:gd name="T1" fmla="*/ 59 h 59"/>
                <a:gd name="T2" fmla="*/ 16 w 29"/>
                <a:gd name="T3" fmla="*/ 0 h 59"/>
                <a:gd name="T4" fmla="*/ 0 w 29"/>
                <a:gd name="T5" fmla="*/ 59 h 59"/>
                <a:gd name="T6" fmla="*/ 29 w 29"/>
                <a:gd name="T7" fmla="*/ 59 h 59"/>
                <a:gd name="T8" fmla="*/ 0 60000 65536"/>
                <a:gd name="T9" fmla="*/ 0 60000 65536"/>
                <a:gd name="T10" fmla="*/ 0 60000 65536"/>
                <a:gd name="T11" fmla="*/ 0 60000 65536"/>
                <a:gd name="T12" fmla="*/ 0 w 29"/>
                <a:gd name="T13" fmla="*/ 0 h 59"/>
                <a:gd name="T14" fmla="*/ 29 w 29"/>
                <a:gd name="T15" fmla="*/ 59 h 59"/>
              </a:gdLst>
              <a:ahLst/>
              <a:cxnLst>
                <a:cxn ang="T8">
                  <a:pos x="T0" y="T1"/>
                </a:cxn>
                <a:cxn ang="T9">
                  <a:pos x="T2" y="T3"/>
                </a:cxn>
                <a:cxn ang="T10">
                  <a:pos x="T4" y="T5"/>
                </a:cxn>
                <a:cxn ang="T11">
                  <a:pos x="T6" y="T7"/>
                </a:cxn>
              </a:cxnLst>
              <a:rect l="T12" t="T13" r="T14" b="T15"/>
              <a:pathLst>
                <a:path w="29" h="59">
                  <a:moveTo>
                    <a:pt x="29" y="59"/>
                  </a:moveTo>
                  <a:lnTo>
                    <a:pt x="16" y="0"/>
                  </a:lnTo>
                  <a:lnTo>
                    <a:pt x="0" y="59"/>
                  </a:lnTo>
                  <a:lnTo>
                    <a:pt x="29"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Rectangle 41">
              <a:extLst>
                <a:ext uri="{FF2B5EF4-FFF2-40B4-BE49-F238E27FC236}">
                  <a16:creationId xmlns:a16="http://schemas.microsoft.com/office/drawing/2014/main" id="{24DE1D65-EA9C-0D43-A776-B80FECC50692}"/>
                </a:ext>
              </a:extLst>
            </p:cNvPr>
            <p:cNvSpPr>
              <a:spLocks noChangeAspect="1" noChangeArrowheads="1"/>
            </p:cNvSpPr>
            <p:nvPr/>
          </p:nvSpPr>
          <p:spPr bwMode="auto">
            <a:xfrm>
              <a:off x="2939" y="3584"/>
              <a:ext cx="17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600">
                  <a:solidFill>
                    <a:srgbClr val="000000"/>
                  </a:solidFill>
                  <a:latin typeface="Myriad Roman" charset="0"/>
                </a:rPr>
                <a:t>■ ■ ■</a:t>
              </a:r>
              <a:r>
                <a:rPr lang="en-US" altLang="en-US" sz="1600">
                  <a:solidFill>
                    <a:srgbClr val="000000"/>
                  </a:solidFill>
                  <a:latin typeface="Myriad Roman" charset="0"/>
                </a:rPr>
                <a:t> </a:t>
              </a:r>
              <a:endParaRPr lang="en-GB" altLang="en-US" sz="1600">
                <a:solidFill>
                  <a:srgbClr val="000000"/>
                </a:solidFill>
                <a:latin typeface="Myriad Roman" charset="0"/>
              </a:endParaRPr>
            </a:p>
          </p:txBody>
        </p:sp>
        <p:sp>
          <p:nvSpPr>
            <p:cNvPr id="42" name="Freeform 42">
              <a:extLst>
                <a:ext uri="{FF2B5EF4-FFF2-40B4-BE49-F238E27FC236}">
                  <a16:creationId xmlns:a16="http://schemas.microsoft.com/office/drawing/2014/main" id="{FB992803-C1D1-424C-852E-B319532AD6AB}"/>
                </a:ext>
              </a:extLst>
            </p:cNvPr>
            <p:cNvSpPr>
              <a:spLocks noChangeAspect="1" noEditPoints="1"/>
            </p:cNvSpPr>
            <p:nvPr/>
          </p:nvSpPr>
          <p:spPr bwMode="auto">
            <a:xfrm>
              <a:off x="2006" y="2867"/>
              <a:ext cx="16" cy="99"/>
            </a:xfrm>
            <a:custGeom>
              <a:avLst/>
              <a:gdLst>
                <a:gd name="T0" fmla="*/ 16 w 16"/>
                <a:gd name="T1" fmla="*/ 91 h 99"/>
                <a:gd name="T2" fmla="*/ 16 w 16"/>
                <a:gd name="T3" fmla="*/ 91 h 99"/>
                <a:gd name="T4" fmla="*/ 14 w 16"/>
                <a:gd name="T5" fmla="*/ 85 h 99"/>
                <a:gd name="T6" fmla="*/ 8 w 16"/>
                <a:gd name="T7" fmla="*/ 83 h 99"/>
                <a:gd name="T8" fmla="*/ 8 w 16"/>
                <a:gd name="T9" fmla="*/ 83 h 99"/>
                <a:gd name="T10" fmla="*/ 3 w 16"/>
                <a:gd name="T11" fmla="*/ 85 h 99"/>
                <a:gd name="T12" fmla="*/ 0 w 16"/>
                <a:gd name="T13" fmla="*/ 91 h 99"/>
                <a:gd name="T14" fmla="*/ 0 w 16"/>
                <a:gd name="T15" fmla="*/ 91 h 99"/>
                <a:gd name="T16" fmla="*/ 3 w 16"/>
                <a:gd name="T17" fmla="*/ 96 h 99"/>
                <a:gd name="T18" fmla="*/ 8 w 16"/>
                <a:gd name="T19" fmla="*/ 99 h 99"/>
                <a:gd name="T20" fmla="*/ 8 w 16"/>
                <a:gd name="T21" fmla="*/ 99 h 99"/>
                <a:gd name="T22" fmla="*/ 14 w 16"/>
                <a:gd name="T23" fmla="*/ 96 h 99"/>
                <a:gd name="T24" fmla="*/ 16 w 16"/>
                <a:gd name="T25" fmla="*/ 91 h 99"/>
                <a:gd name="T26" fmla="*/ 16 w 16"/>
                <a:gd name="T27" fmla="*/ 91 h 99"/>
                <a:gd name="T28" fmla="*/ 16 w 16"/>
                <a:gd name="T29" fmla="*/ 48 h 99"/>
                <a:gd name="T30" fmla="*/ 16 w 16"/>
                <a:gd name="T31" fmla="*/ 48 h 99"/>
                <a:gd name="T32" fmla="*/ 14 w 16"/>
                <a:gd name="T33" fmla="*/ 43 h 99"/>
                <a:gd name="T34" fmla="*/ 8 w 16"/>
                <a:gd name="T35" fmla="*/ 40 h 99"/>
                <a:gd name="T36" fmla="*/ 8 w 16"/>
                <a:gd name="T37" fmla="*/ 40 h 99"/>
                <a:gd name="T38" fmla="*/ 3 w 16"/>
                <a:gd name="T39" fmla="*/ 43 h 99"/>
                <a:gd name="T40" fmla="*/ 0 w 16"/>
                <a:gd name="T41" fmla="*/ 48 h 99"/>
                <a:gd name="T42" fmla="*/ 0 w 16"/>
                <a:gd name="T43" fmla="*/ 48 h 99"/>
                <a:gd name="T44" fmla="*/ 3 w 16"/>
                <a:gd name="T45" fmla="*/ 53 h 99"/>
                <a:gd name="T46" fmla="*/ 8 w 16"/>
                <a:gd name="T47" fmla="*/ 56 h 99"/>
                <a:gd name="T48" fmla="*/ 8 w 16"/>
                <a:gd name="T49" fmla="*/ 56 h 99"/>
                <a:gd name="T50" fmla="*/ 14 w 16"/>
                <a:gd name="T51" fmla="*/ 53 h 99"/>
                <a:gd name="T52" fmla="*/ 16 w 16"/>
                <a:gd name="T53" fmla="*/ 48 h 99"/>
                <a:gd name="T54" fmla="*/ 16 w 16"/>
                <a:gd name="T55" fmla="*/ 48 h 99"/>
                <a:gd name="T56" fmla="*/ 16 w 16"/>
                <a:gd name="T57" fmla="*/ 5 h 99"/>
                <a:gd name="T58" fmla="*/ 16 w 16"/>
                <a:gd name="T59" fmla="*/ 5 h 99"/>
                <a:gd name="T60" fmla="*/ 14 w 16"/>
                <a:gd name="T61" fmla="*/ 0 h 99"/>
                <a:gd name="T62" fmla="*/ 8 w 16"/>
                <a:gd name="T63" fmla="*/ 0 h 99"/>
                <a:gd name="T64" fmla="*/ 8 w 16"/>
                <a:gd name="T65" fmla="*/ 0 h 99"/>
                <a:gd name="T66" fmla="*/ 3 w 16"/>
                <a:gd name="T67" fmla="*/ 0 h 99"/>
                <a:gd name="T68" fmla="*/ 0 w 16"/>
                <a:gd name="T69" fmla="*/ 5 h 99"/>
                <a:gd name="T70" fmla="*/ 0 w 16"/>
                <a:gd name="T71" fmla="*/ 5 h 99"/>
                <a:gd name="T72" fmla="*/ 3 w 16"/>
                <a:gd name="T73" fmla="*/ 11 h 99"/>
                <a:gd name="T74" fmla="*/ 8 w 16"/>
                <a:gd name="T75" fmla="*/ 13 h 99"/>
                <a:gd name="T76" fmla="*/ 8 w 16"/>
                <a:gd name="T77" fmla="*/ 13 h 99"/>
                <a:gd name="T78" fmla="*/ 14 w 16"/>
                <a:gd name="T79" fmla="*/ 11 h 99"/>
                <a:gd name="T80" fmla="*/ 16 w 16"/>
                <a:gd name="T81" fmla="*/ 5 h 99"/>
                <a:gd name="T82" fmla="*/ 16 w 16"/>
                <a:gd name="T83" fmla="*/ 5 h 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
                <a:gd name="T127" fmla="*/ 0 h 99"/>
                <a:gd name="T128" fmla="*/ 16 w 16"/>
                <a:gd name="T129" fmla="*/ 99 h 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 h="99">
                  <a:moveTo>
                    <a:pt x="16" y="91"/>
                  </a:moveTo>
                  <a:lnTo>
                    <a:pt x="16" y="91"/>
                  </a:lnTo>
                  <a:lnTo>
                    <a:pt x="14" y="85"/>
                  </a:lnTo>
                  <a:lnTo>
                    <a:pt x="8" y="83"/>
                  </a:lnTo>
                  <a:lnTo>
                    <a:pt x="3" y="85"/>
                  </a:lnTo>
                  <a:lnTo>
                    <a:pt x="0" y="91"/>
                  </a:lnTo>
                  <a:lnTo>
                    <a:pt x="3" y="96"/>
                  </a:lnTo>
                  <a:lnTo>
                    <a:pt x="8" y="99"/>
                  </a:lnTo>
                  <a:lnTo>
                    <a:pt x="14" y="96"/>
                  </a:lnTo>
                  <a:lnTo>
                    <a:pt x="16" y="91"/>
                  </a:lnTo>
                  <a:close/>
                  <a:moveTo>
                    <a:pt x="16" y="48"/>
                  </a:moveTo>
                  <a:lnTo>
                    <a:pt x="16" y="48"/>
                  </a:lnTo>
                  <a:lnTo>
                    <a:pt x="14" y="43"/>
                  </a:lnTo>
                  <a:lnTo>
                    <a:pt x="8" y="40"/>
                  </a:lnTo>
                  <a:lnTo>
                    <a:pt x="3" y="43"/>
                  </a:lnTo>
                  <a:lnTo>
                    <a:pt x="0" y="48"/>
                  </a:lnTo>
                  <a:lnTo>
                    <a:pt x="3" y="53"/>
                  </a:lnTo>
                  <a:lnTo>
                    <a:pt x="8" y="56"/>
                  </a:lnTo>
                  <a:lnTo>
                    <a:pt x="14" y="53"/>
                  </a:lnTo>
                  <a:lnTo>
                    <a:pt x="16" y="48"/>
                  </a:lnTo>
                  <a:close/>
                  <a:moveTo>
                    <a:pt x="16" y="5"/>
                  </a:moveTo>
                  <a:lnTo>
                    <a:pt x="16" y="5"/>
                  </a:lnTo>
                  <a:lnTo>
                    <a:pt x="14" y="0"/>
                  </a:lnTo>
                  <a:lnTo>
                    <a:pt x="8" y="0"/>
                  </a:lnTo>
                  <a:lnTo>
                    <a:pt x="3" y="0"/>
                  </a:lnTo>
                  <a:lnTo>
                    <a:pt x="0" y="5"/>
                  </a:lnTo>
                  <a:lnTo>
                    <a:pt x="3" y="11"/>
                  </a:lnTo>
                  <a:lnTo>
                    <a:pt x="8" y="13"/>
                  </a:lnTo>
                  <a:lnTo>
                    <a:pt x="14" y="11"/>
                  </a:lnTo>
                  <a:lnTo>
                    <a:pt x="1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43">
              <a:extLst>
                <a:ext uri="{FF2B5EF4-FFF2-40B4-BE49-F238E27FC236}">
                  <a16:creationId xmlns:a16="http://schemas.microsoft.com/office/drawing/2014/main" id="{8FE81EB4-6C7D-C84D-8E98-3D2741E5B0B7}"/>
                </a:ext>
              </a:extLst>
            </p:cNvPr>
            <p:cNvSpPr>
              <a:spLocks noChangeAspect="1" noEditPoints="1"/>
            </p:cNvSpPr>
            <p:nvPr/>
          </p:nvSpPr>
          <p:spPr bwMode="auto">
            <a:xfrm>
              <a:off x="3725" y="2867"/>
              <a:ext cx="16" cy="99"/>
            </a:xfrm>
            <a:custGeom>
              <a:avLst/>
              <a:gdLst>
                <a:gd name="T0" fmla="*/ 16 w 16"/>
                <a:gd name="T1" fmla="*/ 93 h 99"/>
                <a:gd name="T2" fmla="*/ 16 w 16"/>
                <a:gd name="T3" fmla="*/ 93 h 99"/>
                <a:gd name="T4" fmla="*/ 16 w 16"/>
                <a:gd name="T5" fmla="*/ 85 h 99"/>
                <a:gd name="T6" fmla="*/ 8 w 16"/>
                <a:gd name="T7" fmla="*/ 85 h 99"/>
                <a:gd name="T8" fmla="*/ 8 w 16"/>
                <a:gd name="T9" fmla="*/ 85 h 99"/>
                <a:gd name="T10" fmla="*/ 3 w 16"/>
                <a:gd name="T11" fmla="*/ 85 h 99"/>
                <a:gd name="T12" fmla="*/ 0 w 16"/>
                <a:gd name="T13" fmla="*/ 91 h 99"/>
                <a:gd name="T14" fmla="*/ 0 w 16"/>
                <a:gd name="T15" fmla="*/ 91 h 99"/>
                <a:gd name="T16" fmla="*/ 3 w 16"/>
                <a:gd name="T17" fmla="*/ 99 h 99"/>
                <a:gd name="T18" fmla="*/ 8 w 16"/>
                <a:gd name="T19" fmla="*/ 99 h 99"/>
                <a:gd name="T20" fmla="*/ 8 w 16"/>
                <a:gd name="T21" fmla="*/ 99 h 99"/>
                <a:gd name="T22" fmla="*/ 16 w 16"/>
                <a:gd name="T23" fmla="*/ 99 h 99"/>
                <a:gd name="T24" fmla="*/ 16 w 16"/>
                <a:gd name="T25" fmla="*/ 93 h 99"/>
                <a:gd name="T26" fmla="*/ 16 w 16"/>
                <a:gd name="T27" fmla="*/ 93 h 99"/>
                <a:gd name="T28" fmla="*/ 16 w 16"/>
                <a:gd name="T29" fmla="*/ 51 h 99"/>
                <a:gd name="T30" fmla="*/ 16 w 16"/>
                <a:gd name="T31" fmla="*/ 51 h 99"/>
                <a:gd name="T32" fmla="*/ 16 w 16"/>
                <a:gd name="T33" fmla="*/ 45 h 99"/>
                <a:gd name="T34" fmla="*/ 8 w 16"/>
                <a:gd name="T35" fmla="*/ 43 h 99"/>
                <a:gd name="T36" fmla="*/ 8 w 16"/>
                <a:gd name="T37" fmla="*/ 43 h 99"/>
                <a:gd name="T38" fmla="*/ 3 w 16"/>
                <a:gd name="T39" fmla="*/ 45 h 99"/>
                <a:gd name="T40" fmla="*/ 0 w 16"/>
                <a:gd name="T41" fmla="*/ 51 h 99"/>
                <a:gd name="T42" fmla="*/ 0 w 16"/>
                <a:gd name="T43" fmla="*/ 51 h 99"/>
                <a:gd name="T44" fmla="*/ 3 w 16"/>
                <a:gd name="T45" fmla="*/ 56 h 99"/>
                <a:gd name="T46" fmla="*/ 8 w 16"/>
                <a:gd name="T47" fmla="*/ 56 h 99"/>
                <a:gd name="T48" fmla="*/ 8 w 16"/>
                <a:gd name="T49" fmla="*/ 56 h 99"/>
                <a:gd name="T50" fmla="*/ 16 w 16"/>
                <a:gd name="T51" fmla="*/ 56 h 99"/>
                <a:gd name="T52" fmla="*/ 16 w 16"/>
                <a:gd name="T53" fmla="*/ 51 h 99"/>
                <a:gd name="T54" fmla="*/ 16 w 16"/>
                <a:gd name="T55" fmla="*/ 51 h 99"/>
                <a:gd name="T56" fmla="*/ 16 w 16"/>
                <a:gd name="T57" fmla="*/ 8 h 99"/>
                <a:gd name="T58" fmla="*/ 16 w 16"/>
                <a:gd name="T59" fmla="*/ 8 h 99"/>
                <a:gd name="T60" fmla="*/ 16 w 16"/>
                <a:gd name="T61" fmla="*/ 3 h 99"/>
                <a:gd name="T62" fmla="*/ 8 w 16"/>
                <a:gd name="T63" fmla="*/ 0 h 99"/>
                <a:gd name="T64" fmla="*/ 8 w 16"/>
                <a:gd name="T65" fmla="*/ 0 h 99"/>
                <a:gd name="T66" fmla="*/ 3 w 16"/>
                <a:gd name="T67" fmla="*/ 3 h 99"/>
                <a:gd name="T68" fmla="*/ 0 w 16"/>
                <a:gd name="T69" fmla="*/ 8 h 99"/>
                <a:gd name="T70" fmla="*/ 0 w 16"/>
                <a:gd name="T71" fmla="*/ 8 h 99"/>
                <a:gd name="T72" fmla="*/ 3 w 16"/>
                <a:gd name="T73" fmla="*/ 13 h 99"/>
                <a:gd name="T74" fmla="*/ 8 w 16"/>
                <a:gd name="T75" fmla="*/ 16 h 99"/>
                <a:gd name="T76" fmla="*/ 8 w 16"/>
                <a:gd name="T77" fmla="*/ 16 h 99"/>
                <a:gd name="T78" fmla="*/ 16 w 16"/>
                <a:gd name="T79" fmla="*/ 13 h 99"/>
                <a:gd name="T80" fmla="*/ 16 w 16"/>
                <a:gd name="T81" fmla="*/ 8 h 99"/>
                <a:gd name="T82" fmla="*/ 16 w 16"/>
                <a:gd name="T83" fmla="*/ 8 h 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
                <a:gd name="T127" fmla="*/ 0 h 99"/>
                <a:gd name="T128" fmla="*/ 16 w 16"/>
                <a:gd name="T129" fmla="*/ 99 h 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 h="99">
                  <a:moveTo>
                    <a:pt x="16" y="93"/>
                  </a:moveTo>
                  <a:lnTo>
                    <a:pt x="16" y="93"/>
                  </a:lnTo>
                  <a:lnTo>
                    <a:pt x="16" y="85"/>
                  </a:lnTo>
                  <a:lnTo>
                    <a:pt x="8" y="85"/>
                  </a:lnTo>
                  <a:lnTo>
                    <a:pt x="3" y="85"/>
                  </a:lnTo>
                  <a:lnTo>
                    <a:pt x="0" y="91"/>
                  </a:lnTo>
                  <a:lnTo>
                    <a:pt x="3" y="99"/>
                  </a:lnTo>
                  <a:lnTo>
                    <a:pt x="8" y="99"/>
                  </a:lnTo>
                  <a:lnTo>
                    <a:pt x="16" y="99"/>
                  </a:lnTo>
                  <a:lnTo>
                    <a:pt x="16" y="93"/>
                  </a:lnTo>
                  <a:close/>
                  <a:moveTo>
                    <a:pt x="16" y="51"/>
                  </a:moveTo>
                  <a:lnTo>
                    <a:pt x="16" y="51"/>
                  </a:lnTo>
                  <a:lnTo>
                    <a:pt x="16" y="45"/>
                  </a:lnTo>
                  <a:lnTo>
                    <a:pt x="8" y="43"/>
                  </a:lnTo>
                  <a:lnTo>
                    <a:pt x="3" y="45"/>
                  </a:lnTo>
                  <a:lnTo>
                    <a:pt x="0" y="51"/>
                  </a:lnTo>
                  <a:lnTo>
                    <a:pt x="3" y="56"/>
                  </a:lnTo>
                  <a:lnTo>
                    <a:pt x="8" y="56"/>
                  </a:lnTo>
                  <a:lnTo>
                    <a:pt x="16" y="56"/>
                  </a:lnTo>
                  <a:lnTo>
                    <a:pt x="16" y="51"/>
                  </a:lnTo>
                  <a:close/>
                  <a:moveTo>
                    <a:pt x="16" y="8"/>
                  </a:moveTo>
                  <a:lnTo>
                    <a:pt x="16" y="8"/>
                  </a:lnTo>
                  <a:lnTo>
                    <a:pt x="16" y="3"/>
                  </a:lnTo>
                  <a:lnTo>
                    <a:pt x="8" y="0"/>
                  </a:lnTo>
                  <a:lnTo>
                    <a:pt x="3" y="3"/>
                  </a:lnTo>
                  <a:lnTo>
                    <a:pt x="0" y="8"/>
                  </a:lnTo>
                  <a:lnTo>
                    <a:pt x="3" y="13"/>
                  </a:lnTo>
                  <a:lnTo>
                    <a:pt x="8" y="16"/>
                  </a:lnTo>
                  <a:lnTo>
                    <a:pt x="16" y="13"/>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 name="Rectangle 4">
            <a:extLst>
              <a:ext uri="{FF2B5EF4-FFF2-40B4-BE49-F238E27FC236}">
                <a16:creationId xmlns:a16="http://schemas.microsoft.com/office/drawing/2014/main" id="{7ED9C452-B914-104A-9382-F92309D3D179}"/>
              </a:ext>
            </a:extLst>
          </p:cNvPr>
          <p:cNvSpPr>
            <a:spLocks noChangeArrowheads="1"/>
          </p:cNvSpPr>
          <p:nvPr/>
        </p:nvSpPr>
        <p:spPr bwMode="auto">
          <a:xfrm>
            <a:off x="1981200" y="1444625"/>
            <a:ext cx="8305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20000"/>
              </a:spcBef>
              <a:buFontTx/>
              <a:buChar char="•"/>
            </a:pPr>
            <a:r>
              <a:rPr lang="en-US" sz="1800" dirty="0">
                <a:latin typeface="Arial" panose="020B0604020202020204" pitchFamily="34" charset="0"/>
                <a:cs typeface="Arial" panose="020B0604020202020204" pitchFamily="34" charset="0"/>
              </a:rPr>
              <a:t>At the heart of TCP is the sliding window algorithm, but it needs to address:</a:t>
            </a:r>
          </a:p>
          <a:p>
            <a:pPr lvl="1">
              <a:lnSpc>
                <a:spcPct val="90000"/>
              </a:lnSpc>
              <a:spcBef>
                <a:spcPct val="20000"/>
              </a:spcBef>
              <a:buFontTx/>
              <a:buChar char="•"/>
            </a:pPr>
            <a:r>
              <a:rPr lang="en-US" sz="1800" dirty="0">
                <a:latin typeface="Arial" panose="020B0604020202020204" pitchFamily="34" charset="0"/>
                <a:cs typeface="Arial" panose="020B0604020202020204" pitchFamily="34" charset="0"/>
              </a:rPr>
              <a:t>Connections from many different hosts with - different RTT, different capacity at destination, long delays in network that affects order, different network capacity (i.e., congestion)</a:t>
            </a:r>
            <a:r>
              <a:rPr lang="en-US" sz="1800" dirty="0"/>
              <a:t> </a:t>
            </a:r>
            <a:endParaRPr lang="en-US" altLang="en-US" sz="2000" dirty="0">
              <a:solidFill>
                <a:srgbClr val="FF0000"/>
              </a:solidFill>
              <a:latin typeface="Arial" panose="020B0604020202020204" pitchFamily="34" charset="0"/>
              <a:cs typeface="Arial" panose="020B0604020202020204" pitchFamily="34" charset="0"/>
            </a:endParaRPr>
          </a:p>
          <a:p>
            <a:pPr>
              <a:lnSpc>
                <a:spcPct val="90000"/>
              </a:lnSpc>
              <a:spcBef>
                <a:spcPct val="20000"/>
              </a:spcBef>
              <a:buFontTx/>
              <a:buChar char="•"/>
            </a:pPr>
            <a:r>
              <a:rPr lang="en-US" altLang="en-US" sz="2000" dirty="0">
                <a:solidFill>
                  <a:srgbClr val="FF0000"/>
                </a:solidFill>
                <a:latin typeface="Arial" panose="020B0604020202020204" pitchFamily="34" charset="0"/>
                <a:cs typeface="Arial" panose="020B0604020202020204" pitchFamily="34" charset="0"/>
              </a:rPr>
              <a:t>Flow control</a:t>
            </a:r>
            <a:r>
              <a:rPr lang="en-US" altLang="en-US" sz="2000" dirty="0">
                <a:latin typeface="Arial" panose="020B0604020202020204" pitchFamily="34" charset="0"/>
                <a:cs typeface="Arial" panose="020B0604020202020204" pitchFamily="34" charset="0"/>
              </a:rPr>
              <a:t>: keep sender from overrunning receiver</a:t>
            </a:r>
          </a:p>
          <a:p>
            <a:pPr>
              <a:lnSpc>
                <a:spcPct val="90000"/>
              </a:lnSpc>
              <a:spcBef>
                <a:spcPct val="20000"/>
              </a:spcBef>
              <a:buFontTx/>
              <a:buChar char="•"/>
            </a:pPr>
            <a:r>
              <a:rPr lang="en-US" altLang="en-US" sz="2000" dirty="0">
                <a:solidFill>
                  <a:srgbClr val="FF0000"/>
                </a:solidFill>
                <a:latin typeface="Arial" panose="020B0604020202020204" pitchFamily="34" charset="0"/>
                <a:cs typeface="Arial" panose="020B0604020202020204" pitchFamily="34" charset="0"/>
              </a:rPr>
              <a:t>Congestion control</a:t>
            </a:r>
            <a:r>
              <a:rPr lang="en-US" altLang="en-US" sz="2000" dirty="0">
                <a:latin typeface="Arial" panose="020B0604020202020204" pitchFamily="34" charset="0"/>
                <a:cs typeface="Arial" panose="020B0604020202020204" pitchFamily="34" charset="0"/>
              </a:rPr>
              <a:t>: keep sender from overrunning network</a:t>
            </a:r>
          </a:p>
        </p:txBody>
      </p:sp>
      <p:sp>
        <p:nvSpPr>
          <p:cNvPr id="45" name="Shape 133">
            <a:extLst>
              <a:ext uri="{FF2B5EF4-FFF2-40B4-BE49-F238E27FC236}">
                <a16:creationId xmlns:a16="http://schemas.microsoft.com/office/drawing/2014/main" id="{FA02A006-CC7B-4245-8F35-C13BE0F3AA51}"/>
              </a:ext>
            </a:extLst>
          </p:cNvPr>
          <p:cNvSpPr txBox="1">
            <a:spLocks noGrp="1"/>
          </p:cNvSpPr>
          <p:nvPr>
            <p:ph type="title"/>
          </p:nvPr>
        </p:nvSpPr>
        <p:spPr>
          <a:xfrm>
            <a:off x="1835700" y="446241"/>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Maintaining Order &amp; Reliability</a:t>
            </a:r>
          </a:p>
        </p:txBody>
      </p:sp>
    </p:spTree>
    <p:extLst>
      <p:ext uri="{BB962C8B-B14F-4D97-AF65-F5344CB8AC3E}">
        <p14:creationId xmlns:p14="http://schemas.microsoft.com/office/powerpoint/2010/main" val="369635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1739447" y="436002"/>
            <a:ext cx="8520600" cy="572700"/>
          </a:xfrm>
          <a:prstGeom prst="rect">
            <a:avLst/>
          </a:prstGeom>
        </p:spPr>
        <p:txBody>
          <a:bodyPr vert="horz" wrap="square" lIns="91425" tIns="91425" rIns="91425" bIns="91425" rtlCol="0" anchor="t" anchorCtr="0">
            <a:noAutofit/>
          </a:bodyPr>
          <a:lstStyle/>
          <a:p>
            <a:r>
              <a:rPr lang="en-GB" dirty="0"/>
              <a:t>DNS Attacks</a:t>
            </a:r>
          </a:p>
        </p:txBody>
      </p:sp>
      <p:sp>
        <p:nvSpPr>
          <p:cNvPr id="225" name="Shape 225"/>
          <p:cNvSpPr txBox="1">
            <a:spLocks noGrp="1"/>
          </p:cNvSpPr>
          <p:nvPr>
            <p:ph type="body" idx="1"/>
          </p:nvPr>
        </p:nvSpPr>
        <p:spPr>
          <a:xfrm>
            <a:off x="1835700" y="1424539"/>
            <a:ext cx="8520600" cy="4001586"/>
          </a:xfrm>
          <a:prstGeom prst="rect">
            <a:avLst/>
          </a:prstGeom>
        </p:spPr>
        <p:txBody>
          <a:bodyPr vert="horz" wrap="square" lIns="91425" tIns="91425" rIns="91425" bIns="91425" rtlCol="0" anchor="t" anchorCtr="0">
            <a:noAutofit/>
          </a:bodyPr>
          <a:lstStyle/>
          <a:p>
            <a:r>
              <a:rPr lang="en-GB" sz="2000" b="1" dirty="0">
                <a:solidFill>
                  <a:srgbClr val="000000"/>
                </a:solidFill>
              </a:rPr>
              <a:t>Denial-of-Service Attacks (DoS): </a:t>
            </a:r>
            <a:r>
              <a:rPr lang="en-GB" sz="2000" dirty="0">
                <a:solidFill>
                  <a:srgbClr val="000000"/>
                </a:solidFill>
              </a:rPr>
              <a:t>When the local DNS servers and the authoritative nameservers do not respond to the DNS queries, the machines cannot retrieve IP addresses which essentially cuts down the communication</a:t>
            </a:r>
          </a:p>
          <a:p>
            <a:pPr>
              <a:spcAft>
                <a:spcPts val="600"/>
              </a:spcAft>
            </a:pPr>
            <a:endParaRPr lang="en-GB" sz="2000" b="1" dirty="0">
              <a:solidFill>
                <a:srgbClr val="000000"/>
              </a:solidFill>
            </a:endParaRPr>
          </a:p>
          <a:p>
            <a:pPr>
              <a:spcAft>
                <a:spcPts val="600"/>
              </a:spcAft>
            </a:pPr>
            <a:r>
              <a:rPr lang="en-GB" sz="2000" b="1" dirty="0">
                <a:solidFill>
                  <a:srgbClr val="000000"/>
                </a:solidFill>
              </a:rPr>
              <a:t>DNS Spoofing Attacks: </a:t>
            </a:r>
          </a:p>
          <a:p>
            <a:pPr marL="630238" lvl="1">
              <a:spcAft>
                <a:spcPts val="600"/>
              </a:spcAft>
            </a:pPr>
            <a:r>
              <a:rPr lang="en-GB" dirty="0">
                <a:solidFill>
                  <a:srgbClr val="000000"/>
                </a:solidFill>
              </a:rPr>
              <a:t>Primary goal: provide a fraudulent IP address to victims, tricking them to communicate with a machine that is different from their intention </a:t>
            </a:r>
          </a:p>
          <a:p>
            <a:pPr marL="630238" lvl="1">
              <a:spcAft>
                <a:spcPts val="600"/>
              </a:spcAft>
            </a:pPr>
            <a:r>
              <a:rPr lang="en-GB" dirty="0">
                <a:solidFill>
                  <a:srgbClr val="000000"/>
                </a:solidFill>
              </a:rPr>
              <a:t>Example: If a user’s intention is to visit a bank’s web site to do online banking, but the IP address obtained through the DNS process is attacker’s machine, the user machine will communicate to the attacker’s web server</a:t>
            </a:r>
          </a:p>
        </p:txBody>
      </p:sp>
      <p:sp>
        <p:nvSpPr>
          <p:cNvPr id="4" name="Slide Number Placeholder 5">
            <a:extLst>
              <a:ext uri="{FF2B5EF4-FFF2-40B4-BE49-F238E27FC236}">
                <a16:creationId xmlns:a16="http://schemas.microsoft.com/office/drawing/2014/main" id="{F2CFC8CA-04FB-9848-BCFF-EDD26436CB67}"/>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140</a:t>
            </a:fld>
            <a:endParaRPr lang="en-US" dirty="0">
              <a:solidFill>
                <a:prstClr val="black">
                  <a:tint val="75000"/>
                </a:prstClr>
              </a:solidFill>
            </a:endParaRPr>
          </a:p>
        </p:txBody>
      </p:sp>
    </p:spTree>
    <p:extLst>
      <p:ext uri="{BB962C8B-B14F-4D97-AF65-F5344CB8AC3E}">
        <p14:creationId xmlns:p14="http://schemas.microsoft.com/office/powerpoint/2010/main" val="37833575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912702" y="493753"/>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Overview of the Attack Surfaces</a:t>
            </a:r>
          </a:p>
        </p:txBody>
      </p:sp>
      <p:pic>
        <p:nvPicPr>
          <p:cNvPr id="231" name="Shape 231"/>
          <p:cNvPicPr preferRelativeResize="0"/>
          <p:nvPr/>
        </p:nvPicPr>
        <p:blipFill>
          <a:blip r:embed="rId3">
            <a:alphaModFix/>
          </a:blip>
          <a:stretch>
            <a:fillRect/>
          </a:stretch>
        </p:blipFill>
        <p:spPr>
          <a:xfrm>
            <a:off x="2424990" y="1998500"/>
            <a:ext cx="7342021" cy="3507151"/>
          </a:xfrm>
          <a:prstGeom prst="rect">
            <a:avLst/>
          </a:prstGeom>
          <a:noFill/>
          <a:ln>
            <a:noFill/>
          </a:ln>
        </p:spPr>
      </p:pic>
      <p:sp>
        <p:nvSpPr>
          <p:cNvPr id="4" name="Slide Number Placeholder 5">
            <a:extLst>
              <a:ext uri="{FF2B5EF4-FFF2-40B4-BE49-F238E27FC236}">
                <a16:creationId xmlns:a16="http://schemas.microsoft.com/office/drawing/2014/main" id="{18A8833C-5939-BE49-A18A-31050508B53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141</a:t>
            </a:fld>
            <a:endParaRPr lang="en-US" dirty="0">
              <a:solidFill>
                <a:prstClr val="black">
                  <a:tint val="75000"/>
                </a:prstClr>
              </a:solidFill>
            </a:endParaRPr>
          </a:p>
        </p:txBody>
      </p:sp>
      <p:sp>
        <p:nvSpPr>
          <p:cNvPr id="2" name="TextBox 1">
            <a:extLst>
              <a:ext uri="{FF2B5EF4-FFF2-40B4-BE49-F238E27FC236}">
                <a16:creationId xmlns:a16="http://schemas.microsoft.com/office/drawing/2014/main" id="{9ACC9269-311A-764B-AB63-F0CE864382CF}"/>
              </a:ext>
            </a:extLst>
          </p:cNvPr>
          <p:cNvSpPr txBox="1"/>
          <p:nvPr/>
        </p:nvSpPr>
        <p:spPr>
          <a:xfrm>
            <a:off x="2087077" y="1342999"/>
            <a:ext cx="8017845" cy="646331"/>
          </a:xfrm>
          <a:prstGeom prst="rect">
            <a:avLst/>
          </a:prstGeom>
          <a:noFill/>
        </p:spPr>
        <p:txBody>
          <a:bodyPr wrap="square" rtlCol="0">
            <a:spAutoFit/>
          </a:bodyPr>
          <a:lstStyle/>
          <a:p>
            <a:pPr defTabSz="457200"/>
            <a:r>
              <a:rPr lang="en-US" dirty="0">
                <a:solidFill>
                  <a:srgbClr val="FF0000"/>
                </a:solidFill>
                <a:latin typeface="Arial" panose="020B0604020202020204" pitchFamily="34" charset="0"/>
                <a:cs typeface="Arial" panose="020B0604020202020204" pitchFamily="34" charset="0"/>
              </a:rPr>
              <a:t>DNS queries involve several packets and thus present a broad attack surface in terms of spoofing (1 – 4 in figure below)</a:t>
            </a:r>
          </a:p>
        </p:txBody>
      </p:sp>
      <p:sp>
        <p:nvSpPr>
          <p:cNvPr id="3" name="TextBox 2">
            <a:extLst>
              <a:ext uri="{FF2B5EF4-FFF2-40B4-BE49-F238E27FC236}">
                <a16:creationId xmlns:a16="http://schemas.microsoft.com/office/drawing/2014/main" id="{0C55D1F7-BE88-ED41-80C9-47A13858EBEB}"/>
              </a:ext>
            </a:extLst>
          </p:cNvPr>
          <p:cNvSpPr txBox="1"/>
          <p:nvPr/>
        </p:nvSpPr>
        <p:spPr>
          <a:xfrm>
            <a:off x="2401953" y="4735629"/>
            <a:ext cx="1953928" cy="923330"/>
          </a:xfrm>
          <a:prstGeom prst="rect">
            <a:avLst/>
          </a:prstGeom>
          <a:noFill/>
        </p:spPr>
        <p:txBody>
          <a:bodyPr wrap="square" rtlCol="0">
            <a:spAutoFit/>
          </a:bodyPr>
          <a:lstStyle/>
          <a:p>
            <a:pPr defTabSz="457200"/>
            <a:r>
              <a:rPr lang="en-US" dirty="0">
                <a:solidFill>
                  <a:prstClr val="black"/>
                </a:solidFill>
                <a:latin typeface="Arial" panose="020B0604020202020204" pitchFamily="34" charset="0"/>
                <a:cs typeface="Arial" panose="020B0604020202020204" pitchFamily="34" charset="0"/>
              </a:rPr>
              <a:t>/</a:t>
            </a:r>
            <a:r>
              <a:rPr lang="en-US" dirty="0" err="1">
                <a:solidFill>
                  <a:prstClr val="black"/>
                </a:solidFill>
                <a:latin typeface="Arial" panose="020B0604020202020204" pitchFamily="34" charset="0"/>
                <a:cs typeface="Arial" panose="020B0604020202020204" pitchFamily="34" charset="0"/>
              </a:rPr>
              <a:t>etc</a:t>
            </a:r>
            <a:r>
              <a:rPr lang="en-US" dirty="0">
                <a:solidFill>
                  <a:prstClr val="black"/>
                </a:solidFill>
                <a:latin typeface="Arial" panose="020B0604020202020204" pitchFamily="34" charset="0"/>
                <a:cs typeface="Arial" panose="020B0604020202020204" pitchFamily="34" charset="0"/>
              </a:rPr>
              <a:t>/hosts file</a:t>
            </a:r>
          </a:p>
          <a:p>
            <a:pPr defTabSz="457200"/>
            <a:r>
              <a:rPr lang="en-US" dirty="0">
                <a:solidFill>
                  <a:prstClr val="black"/>
                </a:solidFill>
                <a:latin typeface="Arial" panose="020B0604020202020204" pitchFamily="34" charset="0"/>
                <a:cs typeface="Arial" panose="020B0604020202020204" pitchFamily="34" charset="0"/>
              </a:rPr>
              <a:t>with localhost information</a:t>
            </a:r>
          </a:p>
        </p:txBody>
      </p:sp>
      <p:sp>
        <p:nvSpPr>
          <p:cNvPr id="5" name="Donut 4">
            <a:extLst>
              <a:ext uri="{FF2B5EF4-FFF2-40B4-BE49-F238E27FC236}">
                <a16:creationId xmlns:a16="http://schemas.microsoft.com/office/drawing/2014/main" id="{89704B16-12AD-064E-9FD9-63FAB1214474}"/>
              </a:ext>
            </a:extLst>
          </p:cNvPr>
          <p:cNvSpPr/>
          <p:nvPr/>
        </p:nvSpPr>
        <p:spPr>
          <a:xfrm>
            <a:off x="7722669" y="4735630"/>
            <a:ext cx="1029904" cy="308009"/>
          </a:xfrm>
          <a:prstGeom prst="donut">
            <a:avLst/>
          </a:prstGeom>
          <a:solidFill>
            <a:srgbClr val="FF0000"/>
          </a:solidFill>
          <a:ln w="0"/>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black"/>
              </a:solidFill>
              <a:latin typeface="Calibri"/>
            </a:endParaRPr>
          </a:p>
        </p:txBody>
      </p:sp>
      <p:sp>
        <p:nvSpPr>
          <p:cNvPr id="6" name="TextBox 5">
            <a:extLst>
              <a:ext uri="{FF2B5EF4-FFF2-40B4-BE49-F238E27FC236}">
                <a16:creationId xmlns:a16="http://schemas.microsoft.com/office/drawing/2014/main" id="{62C8F70A-7B48-6647-822A-6EB535798D3A}"/>
              </a:ext>
            </a:extLst>
          </p:cNvPr>
          <p:cNvSpPr txBox="1"/>
          <p:nvPr/>
        </p:nvSpPr>
        <p:spPr>
          <a:xfrm>
            <a:off x="1793508" y="5994915"/>
            <a:ext cx="8639795" cy="369332"/>
          </a:xfrm>
          <a:prstGeom prst="rect">
            <a:avLst/>
          </a:prstGeom>
          <a:noFill/>
        </p:spPr>
        <p:txBody>
          <a:bodyPr wrap="square" rtlCol="0">
            <a:spAutoFit/>
          </a:bodyPr>
          <a:lstStyle/>
          <a:p>
            <a:pPr defTabSz="457200"/>
            <a:r>
              <a:rPr lang="en-US" dirty="0">
                <a:solidFill>
                  <a:srgbClr val="FF0000"/>
                </a:solidFill>
                <a:latin typeface="Arial" panose="020B0604020202020204" pitchFamily="34" charset="0"/>
                <a:cs typeface="Arial" panose="020B0604020202020204" pitchFamily="34" charset="0"/>
              </a:rPr>
              <a:t>You can also launch DoS attack at all points – root, local DNS server, TLD server</a:t>
            </a:r>
          </a:p>
        </p:txBody>
      </p:sp>
    </p:spTree>
    <p:extLst>
      <p:ext uri="{BB962C8B-B14F-4D97-AF65-F5344CB8AC3E}">
        <p14:creationId xmlns:p14="http://schemas.microsoft.com/office/powerpoint/2010/main" val="131148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1835700" y="426377"/>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DNS Attacks on Compromised Machines</a:t>
            </a:r>
          </a:p>
        </p:txBody>
      </p:sp>
      <p:sp>
        <p:nvSpPr>
          <p:cNvPr id="237" name="Shape 237"/>
          <p:cNvSpPr txBox="1">
            <a:spLocks noGrp="1"/>
          </p:cNvSpPr>
          <p:nvPr>
            <p:ph type="body" idx="1"/>
          </p:nvPr>
        </p:nvSpPr>
        <p:spPr>
          <a:xfrm>
            <a:off x="1835700" y="2009725"/>
            <a:ext cx="8520600" cy="3416400"/>
          </a:xfrm>
          <a:prstGeom prst="rect">
            <a:avLst/>
          </a:prstGeom>
        </p:spPr>
        <p:txBody>
          <a:bodyPr vert="horz" wrap="square" lIns="91425" tIns="91425" rIns="91425" bIns="91425" rtlCol="0" anchor="t" anchorCtr="0">
            <a:noAutofit/>
          </a:bodyPr>
          <a:lstStyle/>
          <a:p>
            <a:pPr marL="400050" indent="-285750">
              <a:buClr>
                <a:srgbClr val="000000"/>
              </a:buClr>
            </a:pPr>
            <a:r>
              <a:rPr lang="en-GB" dirty="0">
                <a:solidFill>
                  <a:srgbClr val="000000"/>
                </a:solidFill>
              </a:rPr>
              <a:t>If attackers have gained the root privileges on a machine, </a:t>
            </a:r>
          </a:p>
          <a:p>
            <a:pPr marL="682625" indent="-285750">
              <a:buClr>
                <a:srgbClr val="000000"/>
              </a:buClr>
              <a:buFont typeface="Courier New" panose="02070309020205020404" pitchFamily="49" charset="0"/>
              <a:buChar char="o"/>
            </a:pPr>
            <a:r>
              <a:rPr lang="en-GB" dirty="0">
                <a:solidFill>
                  <a:srgbClr val="000000"/>
                </a:solidFill>
              </a:rPr>
              <a:t>Modify </a:t>
            </a:r>
            <a:r>
              <a:rPr lang="en-GB" dirty="0">
                <a:solidFill>
                  <a:srgbClr val="000000"/>
                </a:solidFill>
                <a:latin typeface="Courier New" panose="02070309020205020404" pitchFamily="49" charset="0"/>
                <a:cs typeface="Courier New" panose="02070309020205020404" pitchFamily="49" charset="0"/>
              </a:rPr>
              <a:t>/etc/</a:t>
            </a:r>
            <a:r>
              <a:rPr lang="en-GB" dirty="0" err="1">
                <a:solidFill>
                  <a:srgbClr val="000000"/>
                </a:solidFill>
                <a:latin typeface="Courier New" panose="02070309020205020404" pitchFamily="49" charset="0"/>
                <a:cs typeface="Courier New" panose="02070309020205020404" pitchFamily="49" charset="0"/>
              </a:rPr>
              <a:t>resolv.conf</a:t>
            </a:r>
            <a:r>
              <a:rPr lang="en-GB" dirty="0">
                <a:solidFill>
                  <a:srgbClr val="000000"/>
                </a:solidFill>
              </a:rPr>
              <a:t>: use malicious DNS server as the machine’s local DNS server and can control the entire DNS process</a:t>
            </a:r>
          </a:p>
          <a:p>
            <a:pPr marL="682625" indent="-285750">
              <a:buClr>
                <a:srgbClr val="000000"/>
              </a:buClr>
              <a:buFont typeface="Courier New" panose="02070309020205020404" pitchFamily="49" charset="0"/>
              <a:buChar char="o"/>
            </a:pPr>
            <a:r>
              <a:rPr lang="en-GB" dirty="0">
                <a:solidFill>
                  <a:srgbClr val="000000"/>
                </a:solidFill>
              </a:rPr>
              <a:t>Modify </a:t>
            </a:r>
            <a:r>
              <a:rPr lang="en-GB" dirty="0">
                <a:solidFill>
                  <a:srgbClr val="000000"/>
                </a:solidFill>
                <a:latin typeface="Courier New" panose="02070309020205020404" pitchFamily="49" charset="0"/>
                <a:cs typeface="Courier New" panose="02070309020205020404" pitchFamily="49" charset="0"/>
              </a:rPr>
              <a:t>/etc/hosts</a:t>
            </a:r>
            <a:r>
              <a:rPr lang="en-GB" dirty="0">
                <a:solidFill>
                  <a:srgbClr val="000000"/>
                </a:solidFill>
              </a:rPr>
              <a:t>: add new records to the file, providing the IP addresses for some selected domains</a:t>
            </a:r>
          </a:p>
          <a:p>
            <a:pPr marL="682625" indent="-285750">
              <a:buClr>
                <a:srgbClr val="000000"/>
              </a:buClr>
              <a:buFont typeface="Courier New" panose="02070309020205020404" pitchFamily="49" charset="0"/>
              <a:buChar char="o"/>
            </a:pPr>
            <a:r>
              <a:rPr lang="en-GB" dirty="0">
                <a:solidFill>
                  <a:srgbClr val="000000"/>
                </a:solidFill>
              </a:rPr>
              <a:t>For example, attackers can modify IP address of </a:t>
            </a:r>
            <a:r>
              <a:rPr lang="en-GB" u="sng" dirty="0">
                <a:solidFill>
                  <a:srgbClr val="000000"/>
                </a:solidFill>
                <a:hlinkClick r:id="rId3"/>
              </a:rPr>
              <a:t>www.bank32.com</a:t>
            </a:r>
            <a:r>
              <a:rPr lang="en-GB" dirty="0">
                <a:solidFill>
                  <a:srgbClr val="000000"/>
                </a:solidFill>
              </a:rPr>
              <a:t> which can lead to attacker’s machine</a:t>
            </a:r>
          </a:p>
          <a:p>
            <a:pPr marL="0" indent="0">
              <a:buNone/>
            </a:pPr>
            <a:endParaRPr dirty="0"/>
          </a:p>
        </p:txBody>
      </p:sp>
      <p:sp>
        <p:nvSpPr>
          <p:cNvPr id="4" name="Slide Number Placeholder 5">
            <a:extLst>
              <a:ext uri="{FF2B5EF4-FFF2-40B4-BE49-F238E27FC236}">
                <a16:creationId xmlns:a16="http://schemas.microsoft.com/office/drawing/2014/main" id="{545EA612-A52A-8E4D-8F12-CDAB8224ACD1}"/>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142</a:t>
            </a:fld>
            <a:endParaRPr lang="en-US" dirty="0">
              <a:solidFill>
                <a:prstClr val="black">
                  <a:tint val="75000"/>
                </a:prstClr>
              </a:solidFill>
            </a:endParaRPr>
          </a:p>
        </p:txBody>
      </p:sp>
    </p:spTree>
    <p:extLst>
      <p:ext uri="{BB962C8B-B14F-4D97-AF65-F5344CB8AC3E}">
        <p14:creationId xmlns:p14="http://schemas.microsoft.com/office/powerpoint/2010/main" val="1498789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835700" y="484128"/>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Spoofing DNS Replies (from LAN)</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841" y="1342028"/>
            <a:ext cx="7421907" cy="3206890"/>
          </a:xfrm>
          <a:prstGeom prst="rect">
            <a:avLst/>
          </a:prstGeom>
        </p:spPr>
      </p:pic>
      <p:sp>
        <p:nvSpPr>
          <p:cNvPr id="4" name="Slide Number Placeholder 5">
            <a:extLst>
              <a:ext uri="{FF2B5EF4-FFF2-40B4-BE49-F238E27FC236}">
                <a16:creationId xmlns:a16="http://schemas.microsoft.com/office/drawing/2014/main" id="{FE583794-5DBB-0041-9AE8-8E56D2EDB831}"/>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143</a:t>
            </a:fld>
            <a:endParaRPr lang="en-US" dirty="0">
              <a:solidFill>
                <a:prstClr val="black">
                  <a:tint val="75000"/>
                </a:prstClr>
              </a:solidFill>
            </a:endParaRPr>
          </a:p>
        </p:txBody>
      </p:sp>
      <p:sp>
        <p:nvSpPr>
          <p:cNvPr id="3" name="Rectangle 2">
            <a:extLst>
              <a:ext uri="{FF2B5EF4-FFF2-40B4-BE49-F238E27FC236}">
                <a16:creationId xmlns:a16="http://schemas.microsoft.com/office/drawing/2014/main" id="{1035B476-A7C7-604C-9B4F-BBAE5C388C95}"/>
              </a:ext>
            </a:extLst>
          </p:cNvPr>
          <p:cNvSpPr/>
          <p:nvPr/>
        </p:nvSpPr>
        <p:spPr>
          <a:xfrm>
            <a:off x="1687630" y="4622363"/>
            <a:ext cx="8924247" cy="2446824"/>
          </a:xfrm>
          <a:prstGeom prst="rect">
            <a:avLst/>
          </a:prstGeom>
        </p:spPr>
        <p:txBody>
          <a:bodyPr wrap="square">
            <a:spAutoFit/>
          </a:bodyPr>
          <a:lstStyle/>
          <a:p>
            <a:pPr marL="285750" indent="-285750" defTabSz="457200"/>
            <a:r>
              <a:rPr lang="en-GB" sz="1700" b="1" dirty="0">
                <a:solidFill>
                  <a:prstClr val="black"/>
                </a:solidFill>
                <a:latin typeface="Arial" panose="020B0604020202020204" pitchFamily="34" charset="0"/>
                <a:cs typeface="Arial" panose="020B0604020202020204" pitchFamily="34" charset="0"/>
              </a:rPr>
              <a:t>Attacks on user machines : </a:t>
            </a:r>
            <a:r>
              <a:rPr lang="en-GB" sz="1700" dirty="0">
                <a:solidFill>
                  <a:srgbClr val="000000"/>
                </a:solidFill>
                <a:latin typeface="Arial" panose="020B0604020202020204" pitchFamily="34" charset="0"/>
                <a:cs typeface="Arial" panose="020B0604020202020204" pitchFamily="34" charset="0"/>
              </a:rPr>
              <a:t>When the user machine sends out a DNS query to its local DNS server, attacker can immediately send a spoofed reply, using local DNS as its source IP address; Attackers can put any arbitrary IP address in the reply</a:t>
            </a:r>
          </a:p>
          <a:p>
            <a:pPr marL="285750" indent="-285750" defTabSz="457200"/>
            <a:endParaRPr lang="en-GB" sz="1700" b="1" dirty="0">
              <a:solidFill>
                <a:srgbClr val="000000"/>
              </a:solidFill>
              <a:latin typeface="Arial" panose="020B0604020202020204" pitchFamily="34" charset="0"/>
              <a:cs typeface="Arial" panose="020B0604020202020204" pitchFamily="34" charset="0"/>
            </a:endParaRPr>
          </a:p>
          <a:p>
            <a:pPr marL="285750" indent="-285750" defTabSz="457200"/>
            <a:r>
              <a:rPr lang="en-GB" sz="1700" b="1" dirty="0">
                <a:solidFill>
                  <a:srgbClr val="000000"/>
                </a:solidFill>
                <a:latin typeface="Arial" panose="020B0604020202020204" pitchFamily="34" charset="0"/>
                <a:cs typeface="Arial" panose="020B0604020202020204" pitchFamily="34" charset="0"/>
              </a:rPr>
              <a:t>Attacks on local DNS server : Cache Poisoning attack : </a:t>
            </a:r>
            <a:r>
              <a:rPr lang="en-GB" sz="1700" dirty="0">
                <a:solidFill>
                  <a:srgbClr val="000000"/>
                </a:solidFill>
                <a:latin typeface="Arial" panose="020B0604020202020204" pitchFamily="34" charset="0"/>
                <a:cs typeface="Arial" panose="020B0604020202020204" pitchFamily="34" charset="0"/>
              </a:rPr>
              <a:t>When the local DNS server sends out iterative queries to get an answer from the DNS servers on the Internet, attackers can send out spoofed replies to the local DNS server; They get accepted as long as they arrive before the actual replies - This is called </a:t>
            </a:r>
            <a:r>
              <a:rPr lang="en-GB" sz="1700" dirty="0">
                <a:solidFill>
                  <a:srgbClr val="C00000"/>
                </a:solidFill>
                <a:latin typeface="Arial" panose="020B0604020202020204" pitchFamily="34" charset="0"/>
                <a:cs typeface="Arial" panose="020B0604020202020204" pitchFamily="34" charset="0"/>
              </a:rPr>
              <a:t>DNS cache poisoning</a:t>
            </a:r>
          </a:p>
          <a:p>
            <a:pPr defTabSz="457200"/>
            <a:endParaRPr lang="en-GB" sz="17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70637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a:spLocks noGrp="1"/>
          </p:cNvSpPr>
          <p:nvPr>
            <p:ph type="title"/>
          </p:nvPr>
        </p:nvSpPr>
        <p:spPr>
          <a:xfrm>
            <a:off x="1766688" y="310873"/>
            <a:ext cx="8520600" cy="572700"/>
          </a:xfrm>
          <a:prstGeom prst="rect">
            <a:avLst/>
          </a:prstGeom>
        </p:spPr>
        <p:txBody>
          <a:bodyPr vert="horz" wrap="square" lIns="91425" tIns="91425" rIns="91425" bIns="91425" rtlCol="0" anchor="t" anchorCtr="0">
            <a:noAutofit/>
          </a:bodyPr>
          <a:lstStyle/>
          <a:p>
            <a:r>
              <a:rPr lang="en-GB" dirty="0"/>
              <a:t>Attacks on Nameservers </a:t>
            </a:r>
            <a:br>
              <a:rPr lang="en-GB" dirty="0"/>
            </a:br>
            <a:r>
              <a:rPr lang="en-GB" dirty="0"/>
              <a:t>of a Particular Domain</a:t>
            </a:r>
          </a:p>
        </p:txBody>
      </p:sp>
      <p:sp>
        <p:nvSpPr>
          <p:cNvPr id="482" name="Shape 482"/>
          <p:cNvSpPr txBox="1">
            <a:spLocks noGrp="1"/>
          </p:cNvSpPr>
          <p:nvPr>
            <p:ph type="body" idx="1"/>
          </p:nvPr>
        </p:nvSpPr>
        <p:spPr>
          <a:xfrm>
            <a:off x="1766688" y="1695633"/>
            <a:ext cx="3052602" cy="2703534"/>
          </a:xfrm>
          <a:prstGeom prst="rect">
            <a:avLst/>
          </a:prstGeom>
        </p:spPr>
        <p:txBody>
          <a:bodyPr vert="horz" wrap="square" lIns="91425" tIns="91425" rIns="91425" bIns="91425" rtlCol="0" anchor="t" anchorCtr="0">
            <a:noAutofit/>
          </a:bodyPr>
          <a:lstStyle/>
          <a:p>
            <a:pPr marL="0" indent="0">
              <a:buNone/>
            </a:pPr>
            <a:r>
              <a:rPr lang="en-GB" b="1" dirty="0" err="1">
                <a:solidFill>
                  <a:srgbClr val="000000"/>
                </a:solidFill>
              </a:rPr>
              <a:t>UltraDNS</a:t>
            </a:r>
            <a:r>
              <a:rPr lang="en-GB" b="1" dirty="0">
                <a:solidFill>
                  <a:srgbClr val="000000"/>
                </a:solidFill>
              </a:rPr>
              <a:t>:</a:t>
            </a:r>
            <a:r>
              <a:rPr lang="en-GB" dirty="0">
                <a:solidFill>
                  <a:srgbClr val="000000"/>
                </a:solidFill>
              </a:rPr>
              <a:t> DNS provider for many major e-commerce companies such as Amazon, Walmart, Expedia</a:t>
            </a:r>
          </a:p>
          <a:p>
            <a:pPr marL="0" indent="0">
              <a:buNone/>
            </a:pPr>
            <a:endParaRPr lang="en-GB" dirty="0">
              <a:solidFill>
                <a:srgbClr val="000000"/>
              </a:solidFill>
            </a:endParaRPr>
          </a:p>
          <a:p>
            <a:pPr marL="0" indent="0">
              <a:buNone/>
            </a:pPr>
            <a:r>
              <a:rPr lang="en-GB" dirty="0">
                <a:solidFill>
                  <a:srgbClr val="000000"/>
                </a:solidFill>
              </a:rPr>
              <a:t>In 2004, DoS against this </a:t>
            </a:r>
            <a:r>
              <a:rPr lang="en-GB" dirty="0" err="1">
                <a:solidFill>
                  <a:srgbClr val="000000"/>
                </a:solidFill>
              </a:rPr>
              <a:t>UltraDNS</a:t>
            </a:r>
            <a:r>
              <a:rPr lang="en-GB" dirty="0">
                <a:solidFill>
                  <a:srgbClr val="000000"/>
                </a:solidFill>
              </a:rPr>
              <a:t> provider was launched which suffered an outage for an hour</a:t>
            </a:r>
          </a:p>
        </p:txBody>
      </p:sp>
      <p:pic>
        <p:nvPicPr>
          <p:cNvPr id="483" name="Shape 483"/>
          <p:cNvPicPr preferRelativeResize="0"/>
          <p:nvPr/>
        </p:nvPicPr>
        <p:blipFill>
          <a:blip r:embed="rId3">
            <a:alphaModFix/>
          </a:blip>
          <a:stretch>
            <a:fillRect/>
          </a:stretch>
        </p:blipFill>
        <p:spPr>
          <a:xfrm>
            <a:off x="5052195" y="2142933"/>
            <a:ext cx="5089594" cy="3536485"/>
          </a:xfrm>
          <a:prstGeom prst="rect">
            <a:avLst/>
          </a:prstGeom>
          <a:noFill/>
          <a:ln>
            <a:noFill/>
          </a:ln>
        </p:spPr>
      </p:pic>
      <p:sp>
        <p:nvSpPr>
          <p:cNvPr id="5" name="Slide Number Placeholder 5">
            <a:extLst>
              <a:ext uri="{FF2B5EF4-FFF2-40B4-BE49-F238E27FC236}">
                <a16:creationId xmlns:a16="http://schemas.microsoft.com/office/drawing/2014/main" id="{7DA64EA5-D4E2-9046-9CD9-CE6C4DA0D2A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144</a:t>
            </a:fld>
            <a:endParaRPr lang="en-US" dirty="0">
              <a:solidFill>
                <a:prstClr val="black">
                  <a:tint val="75000"/>
                </a:prstClr>
              </a:solidFill>
            </a:endParaRPr>
          </a:p>
        </p:txBody>
      </p:sp>
    </p:spTree>
    <p:extLst>
      <p:ext uri="{BB962C8B-B14F-4D97-AF65-F5344CB8AC3E}">
        <p14:creationId xmlns:p14="http://schemas.microsoft.com/office/powerpoint/2010/main" val="37440468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a:off x="1710571" y="284675"/>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Attacks on Nameservers </a:t>
            </a:r>
            <a:br>
              <a:rPr lang="en-GB" dirty="0"/>
            </a:br>
            <a:r>
              <a:rPr lang="en-GB" dirty="0"/>
              <a:t>of a Particular Domain</a:t>
            </a:r>
          </a:p>
        </p:txBody>
      </p:sp>
      <p:sp>
        <p:nvSpPr>
          <p:cNvPr id="498" name="Shape 498"/>
          <p:cNvSpPr txBox="1">
            <a:spLocks noGrp="1"/>
          </p:cNvSpPr>
          <p:nvPr>
            <p:ph type="body" idx="1"/>
          </p:nvPr>
        </p:nvSpPr>
        <p:spPr>
          <a:xfrm>
            <a:off x="1835700" y="2009725"/>
            <a:ext cx="8520600" cy="3990900"/>
          </a:xfrm>
          <a:prstGeom prst="rect">
            <a:avLst/>
          </a:prstGeom>
        </p:spPr>
        <p:txBody>
          <a:bodyPr vert="horz" wrap="square" lIns="91425" tIns="91425" rIns="91425" bIns="91425" rtlCol="0" anchor="t" anchorCtr="0">
            <a:noAutofit/>
          </a:bodyPr>
          <a:lstStyle/>
          <a:p>
            <a:pPr marL="0" indent="0">
              <a:buNone/>
            </a:pPr>
            <a:r>
              <a:rPr lang="en-GB" b="1" dirty="0" err="1">
                <a:solidFill>
                  <a:srgbClr val="000000"/>
                </a:solidFill>
              </a:rPr>
              <a:t>DNSPod</a:t>
            </a:r>
            <a:r>
              <a:rPr lang="en-GB" b="1" dirty="0">
                <a:solidFill>
                  <a:srgbClr val="000000"/>
                </a:solidFill>
              </a:rPr>
              <a:t>: </a:t>
            </a:r>
            <a:r>
              <a:rPr lang="en-GB" dirty="0">
                <a:solidFill>
                  <a:srgbClr val="000000"/>
                </a:solidFill>
              </a:rPr>
              <a:t>In 2009, several DNS servers of a Chinese domain service provider were hit by DDoS</a:t>
            </a:r>
          </a:p>
          <a:p>
            <a:pPr marL="400050" indent="-285750">
              <a:buClr>
                <a:srgbClr val="000000"/>
              </a:buClr>
              <a:buFont typeface="Arial" panose="020B0604020202020204" pitchFamily="34" charset="0"/>
              <a:buChar char="•"/>
            </a:pPr>
            <a:r>
              <a:rPr lang="en-GB" sz="1600" dirty="0">
                <a:solidFill>
                  <a:srgbClr val="000000"/>
                </a:solidFill>
              </a:rPr>
              <a:t>The attack was meant to target one particular company (Baofeng.com) which is widely popular video streaming site in China</a:t>
            </a:r>
          </a:p>
          <a:p>
            <a:pPr marL="400050" indent="-285750">
              <a:buClr>
                <a:srgbClr val="000000"/>
              </a:buClr>
              <a:buFont typeface="Arial" panose="020B0604020202020204" pitchFamily="34" charset="0"/>
              <a:buChar char="•"/>
            </a:pPr>
            <a:endParaRPr lang="en-GB" sz="1600" dirty="0">
              <a:solidFill>
                <a:srgbClr val="000000"/>
              </a:solidFill>
            </a:endParaRPr>
          </a:p>
          <a:p>
            <a:pPr marL="400050" indent="-285750">
              <a:buClr>
                <a:srgbClr val="000000"/>
              </a:buClr>
              <a:buFont typeface="Arial" panose="020B0604020202020204" pitchFamily="34" charset="0"/>
              <a:buChar char="•"/>
            </a:pPr>
            <a:r>
              <a:rPr lang="en-GB" sz="1600" dirty="0">
                <a:solidFill>
                  <a:srgbClr val="000000"/>
                </a:solidFill>
              </a:rPr>
              <a:t>On the next day of attack, when DNS responses previously cached by the other servers timed out, </a:t>
            </a:r>
            <a:r>
              <a:rPr lang="en-GB" sz="1600" dirty="0" err="1">
                <a:solidFill>
                  <a:srgbClr val="000000"/>
                </a:solidFill>
              </a:rPr>
              <a:t>Baofeng’s</a:t>
            </a:r>
            <a:r>
              <a:rPr lang="en-GB" sz="1600" dirty="0">
                <a:solidFill>
                  <a:srgbClr val="000000"/>
                </a:solidFill>
              </a:rPr>
              <a:t> media player on users’ machines could not find the IP addresses of the servers because of the attack</a:t>
            </a:r>
          </a:p>
          <a:p>
            <a:pPr marL="400050" indent="-285750">
              <a:buClr>
                <a:srgbClr val="000000"/>
              </a:buClr>
              <a:buFont typeface="Arial" panose="020B0604020202020204" pitchFamily="34" charset="0"/>
              <a:buChar char="•"/>
            </a:pPr>
            <a:endParaRPr lang="en-GB" sz="1600" dirty="0">
              <a:solidFill>
                <a:srgbClr val="000000"/>
              </a:solidFill>
            </a:endParaRPr>
          </a:p>
          <a:p>
            <a:pPr marL="400050" indent="-285750">
              <a:buClr>
                <a:srgbClr val="000000"/>
              </a:buClr>
              <a:buFont typeface="Arial" panose="020B0604020202020204" pitchFamily="34" charset="0"/>
              <a:buChar char="•"/>
            </a:pPr>
            <a:r>
              <a:rPr lang="en-GB" sz="1600" dirty="0">
                <a:solidFill>
                  <a:srgbClr val="000000"/>
                </a:solidFill>
              </a:rPr>
              <a:t>Due to </a:t>
            </a:r>
            <a:r>
              <a:rPr lang="en-GB" sz="1600" dirty="0">
                <a:solidFill>
                  <a:srgbClr val="FF0000"/>
                </a:solidFill>
              </a:rPr>
              <a:t>the bug in the media player software</a:t>
            </a:r>
            <a:r>
              <a:rPr lang="en-GB" sz="1600" dirty="0">
                <a:solidFill>
                  <a:srgbClr val="000000"/>
                </a:solidFill>
              </a:rPr>
              <a:t>, </a:t>
            </a:r>
            <a:r>
              <a:rPr lang="en-GB" sz="1600" dirty="0">
                <a:solidFill>
                  <a:srgbClr val="FF0000"/>
                </a:solidFill>
              </a:rPr>
              <a:t>instead of waiting, they continuously sent out DNS queries at a faster rate</a:t>
            </a:r>
          </a:p>
          <a:p>
            <a:pPr marL="400050" indent="-285750">
              <a:buClr>
                <a:srgbClr val="000000"/>
              </a:buClr>
              <a:buFont typeface="Arial" panose="020B0604020202020204" pitchFamily="34" charset="0"/>
              <a:buChar char="•"/>
            </a:pPr>
            <a:endParaRPr lang="en-GB" sz="1600" dirty="0">
              <a:solidFill>
                <a:srgbClr val="000000"/>
              </a:solidFill>
            </a:endParaRPr>
          </a:p>
          <a:p>
            <a:pPr marL="400050" indent="-285750">
              <a:buClr>
                <a:srgbClr val="000000"/>
              </a:buClr>
              <a:buFont typeface="Arial" panose="020B0604020202020204" pitchFamily="34" charset="0"/>
              <a:buChar char="•"/>
            </a:pPr>
            <a:r>
              <a:rPr lang="en-GB" sz="1600" dirty="0">
                <a:solidFill>
                  <a:srgbClr val="000000"/>
                </a:solidFill>
              </a:rPr>
              <a:t>Due to massive number of DNS queries, they flooded and congested the network of China Telecom (ISP); It impacted 20 provinces and is described as the worst Internet incident in China</a:t>
            </a:r>
          </a:p>
        </p:txBody>
      </p:sp>
      <p:sp>
        <p:nvSpPr>
          <p:cNvPr id="4" name="Slide Number Placeholder 5">
            <a:extLst>
              <a:ext uri="{FF2B5EF4-FFF2-40B4-BE49-F238E27FC236}">
                <a16:creationId xmlns:a16="http://schemas.microsoft.com/office/drawing/2014/main" id="{D943B354-BF61-4E4B-AEE7-C15B2CB3DA2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145</a:t>
            </a:fld>
            <a:endParaRPr lang="en-US" dirty="0">
              <a:solidFill>
                <a:prstClr val="black">
                  <a:tint val="75000"/>
                </a:prstClr>
              </a:solidFill>
            </a:endParaRPr>
          </a:p>
        </p:txBody>
      </p:sp>
    </p:spTree>
    <p:extLst>
      <p:ext uri="{BB962C8B-B14F-4D97-AF65-F5344CB8AC3E}">
        <p14:creationId xmlns:p14="http://schemas.microsoft.com/office/powerpoint/2010/main" val="19133875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1676401" y="176120"/>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Attacks on Nameservers of </a:t>
            </a:r>
            <a:br>
              <a:rPr lang="en-GB" dirty="0"/>
            </a:br>
            <a:r>
              <a:rPr lang="en-GB" dirty="0"/>
              <a:t>a Particular Domain</a:t>
            </a:r>
          </a:p>
        </p:txBody>
      </p:sp>
      <p:sp>
        <p:nvSpPr>
          <p:cNvPr id="489" name="Shape 489"/>
          <p:cNvSpPr txBox="1">
            <a:spLocks noGrp="1"/>
          </p:cNvSpPr>
          <p:nvPr>
            <p:ph type="body" idx="1"/>
          </p:nvPr>
        </p:nvSpPr>
        <p:spPr>
          <a:xfrm>
            <a:off x="1718351" y="1433164"/>
            <a:ext cx="8755298" cy="1625700"/>
          </a:xfrm>
          <a:prstGeom prst="rect">
            <a:avLst/>
          </a:prstGeom>
        </p:spPr>
        <p:txBody>
          <a:bodyPr vert="horz" wrap="square" lIns="91425" tIns="91425" rIns="91425" bIns="91425" rtlCol="0" anchor="t" anchorCtr="0">
            <a:noAutofit/>
          </a:bodyPr>
          <a:lstStyle/>
          <a:p>
            <a:pPr marL="0" indent="0">
              <a:buNone/>
            </a:pPr>
            <a:r>
              <a:rPr lang="en-GB" b="1" dirty="0" err="1">
                <a:solidFill>
                  <a:srgbClr val="000000"/>
                </a:solidFill>
              </a:rPr>
              <a:t>Dyn</a:t>
            </a:r>
            <a:r>
              <a:rPr lang="en-GB" b="1" dirty="0">
                <a:solidFill>
                  <a:srgbClr val="000000"/>
                </a:solidFill>
              </a:rPr>
              <a:t> network: </a:t>
            </a:r>
            <a:r>
              <a:rPr lang="en-GB" dirty="0">
                <a:solidFill>
                  <a:srgbClr val="000000"/>
                </a:solidFill>
              </a:rPr>
              <a:t>In 2016, multiple DDoS attacks were launched against a major DNS service provider for companies like CNN, BBC, HBO, PayPal etc. The attacks are believed to have been launched through botnet consisting of different </a:t>
            </a:r>
            <a:r>
              <a:rPr lang="en-GB" dirty="0" err="1">
                <a:solidFill>
                  <a:srgbClr val="000000"/>
                </a:solidFill>
              </a:rPr>
              <a:t>IoT</a:t>
            </a:r>
            <a:r>
              <a:rPr lang="en-GB" dirty="0">
                <a:solidFill>
                  <a:srgbClr val="000000"/>
                </a:solidFill>
              </a:rPr>
              <a:t> devices like IP cameras, baby monitors etc. It caused major Internet services unavailable</a:t>
            </a:r>
          </a:p>
        </p:txBody>
      </p:sp>
      <p:pic>
        <p:nvPicPr>
          <p:cNvPr id="490" name="Shape 490"/>
          <p:cNvPicPr preferRelativeResize="0"/>
          <p:nvPr/>
        </p:nvPicPr>
        <p:blipFill>
          <a:blip r:embed="rId3">
            <a:alphaModFix/>
          </a:blip>
          <a:stretch>
            <a:fillRect/>
          </a:stretch>
        </p:blipFill>
        <p:spPr>
          <a:xfrm>
            <a:off x="1676402" y="3635427"/>
            <a:ext cx="2910725" cy="1297475"/>
          </a:xfrm>
          <a:prstGeom prst="rect">
            <a:avLst/>
          </a:prstGeom>
          <a:noFill/>
          <a:ln>
            <a:noFill/>
          </a:ln>
        </p:spPr>
      </p:pic>
      <p:pic>
        <p:nvPicPr>
          <p:cNvPr id="491" name="Shape 491"/>
          <p:cNvPicPr preferRelativeResize="0"/>
          <p:nvPr/>
        </p:nvPicPr>
        <p:blipFill>
          <a:blip r:embed="rId4">
            <a:alphaModFix/>
          </a:blip>
          <a:stretch>
            <a:fillRect/>
          </a:stretch>
        </p:blipFill>
        <p:spPr>
          <a:xfrm>
            <a:off x="2953801" y="4788550"/>
            <a:ext cx="3434524" cy="945150"/>
          </a:xfrm>
          <a:prstGeom prst="rect">
            <a:avLst/>
          </a:prstGeom>
          <a:noFill/>
          <a:ln>
            <a:noFill/>
          </a:ln>
        </p:spPr>
      </p:pic>
      <p:pic>
        <p:nvPicPr>
          <p:cNvPr id="492" name="Shape 492"/>
          <p:cNvPicPr preferRelativeResize="0"/>
          <p:nvPr/>
        </p:nvPicPr>
        <p:blipFill>
          <a:blip r:embed="rId5">
            <a:alphaModFix/>
          </a:blip>
          <a:stretch>
            <a:fillRect/>
          </a:stretch>
        </p:blipFill>
        <p:spPr>
          <a:xfrm>
            <a:off x="6571552" y="3405627"/>
            <a:ext cx="3784749" cy="1970675"/>
          </a:xfrm>
          <a:prstGeom prst="rect">
            <a:avLst/>
          </a:prstGeom>
          <a:noFill/>
          <a:ln>
            <a:noFill/>
          </a:ln>
        </p:spPr>
      </p:pic>
      <p:sp>
        <p:nvSpPr>
          <p:cNvPr id="7" name="Slide Number Placeholder 5">
            <a:extLst>
              <a:ext uri="{FF2B5EF4-FFF2-40B4-BE49-F238E27FC236}">
                <a16:creationId xmlns:a16="http://schemas.microsoft.com/office/drawing/2014/main" id="{032EC491-B5EB-F74C-8313-E24AD4D7C1FA}"/>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146</a:t>
            </a:fld>
            <a:endParaRPr lang="en-US" dirty="0">
              <a:solidFill>
                <a:prstClr val="black">
                  <a:tint val="75000"/>
                </a:prstClr>
              </a:solidFill>
            </a:endParaRPr>
          </a:p>
        </p:txBody>
      </p:sp>
    </p:spTree>
    <p:extLst>
      <p:ext uri="{BB962C8B-B14F-4D97-AF65-F5344CB8AC3E}">
        <p14:creationId xmlns:p14="http://schemas.microsoft.com/office/powerpoint/2010/main" val="19897093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00B632-AAC8-470D-9DA7-990C3D587A1B}"/>
              </a:ext>
            </a:extLst>
          </p:cNvPr>
          <p:cNvSpPr>
            <a:spLocks noGrp="1"/>
          </p:cNvSpPr>
          <p:nvPr>
            <p:ph type="sldNum" sz="quarter" idx="12"/>
          </p:nvPr>
        </p:nvSpPr>
        <p:spPr/>
        <p:txBody>
          <a:bodyPr/>
          <a:lstStyle/>
          <a:p>
            <a:fld id="{19A1A663-AB5A-1C46-BB3F-DC91B87E1671}" type="slidenum">
              <a:rPr lang="en-US" smtClean="0"/>
              <a:pPr/>
              <a:t>147</a:t>
            </a:fld>
            <a:endParaRPr lang="en-US" dirty="0"/>
          </a:p>
        </p:txBody>
      </p:sp>
      <p:sp>
        <p:nvSpPr>
          <p:cNvPr id="3" name="Text Placeholder 2">
            <a:extLst>
              <a:ext uri="{FF2B5EF4-FFF2-40B4-BE49-F238E27FC236}">
                <a16:creationId xmlns:a16="http://schemas.microsoft.com/office/drawing/2014/main" id="{0AB13AC3-B25C-451D-9BEA-FFCE3152EBFC}"/>
              </a:ext>
            </a:extLst>
          </p:cNvPr>
          <p:cNvSpPr>
            <a:spLocks noGrp="1"/>
          </p:cNvSpPr>
          <p:nvPr>
            <p:ph type="body" sz="quarter" idx="13"/>
          </p:nvPr>
        </p:nvSpPr>
        <p:spPr/>
        <p:txBody>
          <a:bodyPr/>
          <a:lstStyle/>
          <a:p>
            <a:r>
              <a:rPr lang="en-US" dirty="0"/>
              <a:t>Network, IoT, and Cybersecurity Lab </a:t>
            </a:r>
          </a:p>
          <a:p>
            <a:r>
              <a:rPr lang="en-US" dirty="0"/>
              <a:t>(</a:t>
            </a:r>
            <a:r>
              <a:rPr lang="en-US" dirty="0" err="1"/>
              <a:t>EagleCyberHub</a:t>
            </a:r>
            <a:r>
              <a:rPr lang="en-US" dirty="0"/>
              <a:t> @ HE 303)</a:t>
            </a:r>
          </a:p>
          <a:p>
            <a:r>
              <a:rPr lang="en-US" dirty="0"/>
              <a:t>Is Hiring!!!</a:t>
            </a:r>
          </a:p>
        </p:txBody>
      </p:sp>
    </p:spTree>
    <p:extLst>
      <p:ext uri="{BB962C8B-B14F-4D97-AF65-F5344CB8AC3E}">
        <p14:creationId xmlns:p14="http://schemas.microsoft.com/office/powerpoint/2010/main" val="40387153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A9C1A1-85F3-42CE-B63E-B7A93FE03EDD}"/>
              </a:ext>
            </a:extLst>
          </p:cNvPr>
          <p:cNvSpPr>
            <a:spLocks noGrp="1"/>
          </p:cNvSpPr>
          <p:nvPr>
            <p:ph type="sldNum" sz="quarter" idx="12"/>
          </p:nvPr>
        </p:nvSpPr>
        <p:spPr/>
        <p:txBody>
          <a:bodyPr/>
          <a:lstStyle/>
          <a:p>
            <a:fld id="{19A1A663-AB5A-1C46-BB3F-DC91B87E1671}" type="slidenum">
              <a:rPr lang="en-US" smtClean="0"/>
              <a:pPr/>
              <a:t>148</a:t>
            </a:fld>
            <a:endParaRPr lang="en-US" dirty="0"/>
          </a:p>
        </p:txBody>
      </p:sp>
      <p:sp>
        <p:nvSpPr>
          <p:cNvPr id="4" name="Title 3">
            <a:extLst>
              <a:ext uri="{FF2B5EF4-FFF2-40B4-BE49-F238E27FC236}">
                <a16:creationId xmlns:a16="http://schemas.microsoft.com/office/drawing/2014/main" id="{FA1AAEAD-496F-4A52-91C4-3DCF0B294C4D}"/>
              </a:ext>
            </a:extLst>
          </p:cNvPr>
          <p:cNvSpPr>
            <a:spLocks noGrp="1"/>
          </p:cNvSpPr>
          <p:nvPr>
            <p:ph type="ctrTitle"/>
          </p:nvPr>
        </p:nvSpPr>
        <p:spPr/>
        <p:txBody>
          <a:bodyPr/>
          <a:lstStyle/>
          <a:p>
            <a:r>
              <a:rPr lang="en-US" dirty="0"/>
              <a:t>Network, IoT, and Cybersecurity Research Lab </a:t>
            </a:r>
            <a:br>
              <a:rPr lang="en-US" dirty="0"/>
            </a:br>
            <a:endParaRPr lang="en-US" dirty="0"/>
          </a:p>
        </p:txBody>
      </p:sp>
      <p:sp>
        <p:nvSpPr>
          <p:cNvPr id="5" name="Content Placeholder 4">
            <a:extLst>
              <a:ext uri="{FF2B5EF4-FFF2-40B4-BE49-F238E27FC236}">
                <a16:creationId xmlns:a16="http://schemas.microsoft.com/office/drawing/2014/main" id="{CF0D9498-2241-4E84-8885-D0ACA124AD01}"/>
              </a:ext>
            </a:extLst>
          </p:cNvPr>
          <p:cNvSpPr>
            <a:spLocks noGrp="1"/>
          </p:cNvSpPr>
          <p:nvPr>
            <p:ph sz="quarter" idx="10"/>
          </p:nvPr>
        </p:nvSpPr>
        <p:spPr/>
        <p:txBody>
          <a:bodyPr/>
          <a:lstStyle/>
          <a:p>
            <a:r>
              <a:rPr lang="en-US" dirty="0"/>
              <a:t>We’re the 1</a:t>
            </a:r>
            <a:r>
              <a:rPr lang="en-US" baseline="30000" dirty="0"/>
              <a:t>st</a:t>
            </a:r>
            <a:r>
              <a:rPr lang="en-US" dirty="0"/>
              <a:t> student research lab focus on network and cybersecurity in the computing and software engineering department!!!</a:t>
            </a:r>
          </a:p>
          <a:p>
            <a:r>
              <a:rPr lang="en-US" dirty="0"/>
              <a:t>This research job counts for FGCU service-learning hours!</a:t>
            </a:r>
          </a:p>
          <a:p>
            <a:r>
              <a:rPr lang="en-US" dirty="0"/>
              <a:t>We have tons of network devices and resources (e.g., routers, switches, racks, high-speed network)!!!</a:t>
            </a:r>
          </a:p>
          <a:p>
            <a:r>
              <a:rPr lang="en-US" dirty="0"/>
              <a:t>We even have drones!</a:t>
            </a:r>
          </a:p>
          <a:p>
            <a:r>
              <a:rPr lang="en-US" dirty="0"/>
              <a:t>Come and join us! Email your resume now! </a:t>
            </a:r>
            <a:r>
              <a:rPr lang="en-US" dirty="0">
                <a:hlinkClick r:id="rId2"/>
              </a:rPr>
              <a:t>cqu@fgcu.edu</a:t>
            </a:r>
            <a:r>
              <a:rPr lang="en-US" dirty="0"/>
              <a:t> </a:t>
            </a:r>
          </a:p>
        </p:txBody>
      </p:sp>
    </p:spTree>
    <p:extLst>
      <p:ext uri="{BB962C8B-B14F-4D97-AF65-F5344CB8AC3E}">
        <p14:creationId xmlns:p14="http://schemas.microsoft.com/office/powerpoint/2010/main" val="239755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8B68D79-9777-1E4B-962E-2365E9AF836E}"/>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15</a:t>
            </a:fld>
            <a:endParaRPr lang="en-US" dirty="0"/>
          </a:p>
        </p:txBody>
      </p:sp>
      <p:sp>
        <p:nvSpPr>
          <p:cNvPr id="5" name="Shape 133">
            <a:extLst>
              <a:ext uri="{FF2B5EF4-FFF2-40B4-BE49-F238E27FC236}">
                <a16:creationId xmlns:a16="http://schemas.microsoft.com/office/drawing/2014/main" id="{50175B39-7059-0A40-B43A-6E94DDA47EF5}"/>
              </a:ext>
            </a:extLst>
          </p:cNvPr>
          <p:cNvSpPr txBox="1">
            <a:spLocks noGrp="1"/>
          </p:cNvSpPr>
          <p:nvPr>
            <p:ph type="title"/>
          </p:nvPr>
        </p:nvSpPr>
        <p:spPr>
          <a:xfrm>
            <a:off x="1835700" y="446241"/>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Flow and Congestion Control</a:t>
            </a:r>
          </a:p>
        </p:txBody>
      </p:sp>
      <p:pic>
        <p:nvPicPr>
          <p:cNvPr id="6" name="Picture 4" descr="05x05">
            <a:extLst>
              <a:ext uri="{FF2B5EF4-FFF2-40B4-BE49-F238E27FC236}">
                <a16:creationId xmlns:a16="http://schemas.microsoft.com/office/drawing/2014/main" id="{BE25612D-C799-DE40-94EA-ECBBC720A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588" y="4758381"/>
            <a:ext cx="4822825"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16B18C04-352F-3B45-96DA-915F83B71082}"/>
              </a:ext>
            </a:extLst>
          </p:cNvPr>
          <p:cNvSpPr>
            <a:spLocks noChangeArrowheads="1"/>
          </p:cNvSpPr>
          <p:nvPr/>
        </p:nvSpPr>
        <p:spPr bwMode="auto">
          <a:xfrm>
            <a:off x="1981200" y="1444625"/>
            <a:ext cx="8305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20000"/>
              </a:spcBef>
              <a:buFontTx/>
              <a:buChar char="•"/>
            </a:pPr>
            <a:r>
              <a:rPr lang="en-US" sz="1800" dirty="0">
                <a:latin typeface="Arial" panose="020B0604020202020204" pitchFamily="34" charset="0"/>
                <a:cs typeface="Arial" panose="020B0604020202020204" pitchFamily="34" charset="0"/>
              </a:rPr>
              <a:t>Based on flow condition, Window size is changed</a:t>
            </a:r>
          </a:p>
          <a:p>
            <a:pPr lvl="1">
              <a:lnSpc>
                <a:spcPct val="90000"/>
              </a:lnSpc>
              <a:spcBef>
                <a:spcPct val="20000"/>
              </a:spcBef>
              <a:buFontTx/>
              <a:buChar char="•"/>
            </a:pPr>
            <a:r>
              <a:rPr lang="en-US" sz="1800" dirty="0">
                <a:latin typeface="Arial" panose="020B0604020202020204" pitchFamily="34" charset="0"/>
                <a:cs typeface="Arial" panose="020B0604020202020204" pitchFamily="34" charset="0"/>
              </a:rPr>
              <a:t>Sender capacity (buffer limitation) or Network congestion (packet drop)</a:t>
            </a:r>
          </a:p>
          <a:p>
            <a:pPr>
              <a:lnSpc>
                <a:spcPct val="90000"/>
              </a:lnSpc>
              <a:spcBef>
                <a:spcPct val="20000"/>
              </a:spcBef>
              <a:buFontTx/>
              <a:buChar char="•"/>
            </a:pPr>
            <a:endParaRPr lang="en-US" sz="1800" dirty="0">
              <a:latin typeface="Arial" panose="020B0604020202020204" pitchFamily="34" charset="0"/>
              <a:cs typeface="Arial" panose="020B0604020202020204" pitchFamily="34" charset="0"/>
            </a:endParaRPr>
          </a:p>
          <a:p>
            <a:pPr>
              <a:lnSpc>
                <a:spcPct val="90000"/>
              </a:lnSpc>
              <a:spcBef>
                <a:spcPct val="20000"/>
              </a:spcBef>
              <a:buFontTx/>
              <a:buChar char="•"/>
            </a:pPr>
            <a:r>
              <a:rPr lang="en-US" sz="1800" dirty="0">
                <a:latin typeface="Arial" panose="020B0604020202020204" pitchFamily="34" charset="0"/>
                <a:cs typeface="Arial" panose="020B0604020202020204" pitchFamily="34" charset="0"/>
              </a:rPr>
              <a:t>Sliding window + flow control</a:t>
            </a:r>
          </a:p>
          <a:p>
            <a:pPr lvl="1">
              <a:lnSpc>
                <a:spcPct val="90000"/>
              </a:lnSpc>
              <a:spcBef>
                <a:spcPct val="20000"/>
              </a:spcBef>
              <a:buFontTx/>
              <a:buChar char="•"/>
            </a:pPr>
            <a:r>
              <a:rPr lang="en-US" sz="1800" dirty="0" err="1">
                <a:latin typeface="Arial" panose="020B0604020202020204" pitchFamily="34" charset="0"/>
                <a:cs typeface="Arial" panose="020B0604020202020204" pitchFamily="34" charset="0"/>
              </a:rPr>
              <a:t>SequenceNum</a:t>
            </a:r>
            <a:r>
              <a:rPr lang="en-US" sz="1800" dirty="0">
                <a:latin typeface="Arial" panose="020B0604020202020204" pitchFamily="34" charset="0"/>
                <a:cs typeface="Arial" panose="020B0604020202020204" pitchFamily="34" charset="0"/>
              </a:rPr>
              <a:t>, Acknowledgment, </a:t>
            </a:r>
            <a:r>
              <a:rPr lang="en-US" sz="1800" dirty="0" err="1">
                <a:latin typeface="Arial" panose="020B0604020202020204" pitchFamily="34" charset="0"/>
                <a:cs typeface="Arial" panose="020B0604020202020204" pitchFamily="34" charset="0"/>
              </a:rPr>
              <a:t>AdvertisedWindow</a:t>
            </a:r>
            <a:endParaRPr lang="en-US" sz="1800" dirty="0">
              <a:latin typeface="Arial" panose="020B0604020202020204" pitchFamily="34" charset="0"/>
              <a:cs typeface="Arial" panose="020B0604020202020204" pitchFamily="34" charset="0"/>
            </a:endParaRPr>
          </a:p>
          <a:p>
            <a:pPr lvl="1">
              <a:lnSpc>
                <a:spcPct val="90000"/>
              </a:lnSpc>
              <a:spcBef>
                <a:spcPct val="20000"/>
              </a:spcBef>
              <a:buFontTx/>
              <a:buChar char="•"/>
            </a:pPr>
            <a:r>
              <a:rPr lang="en-US" sz="1800" dirty="0" err="1">
                <a:latin typeface="Arial" panose="020B0604020202020204" pitchFamily="34" charset="0"/>
                <a:cs typeface="Arial" panose="020B0604020202020204" pitchFamily="34" charset="0"/>
              </a:rPr>
              <a:t>SequenceNum</a:t>
            </a:r>
            <a:r>
              <a:rPr lang="en-US" sz="1800" dirty="0">
                <a:latin typeface="Arial" panose="020B0604020202020204" pitchFamily="34" charset="0"/>
                <a:cs typeface="Arial" panose="020B0604020202020204" pitchFamily="34" charset="0"/>
              </a:rPr>
              <a:t>: sequence # of the first byte</a:t>
            </a:r>
          </a:p>
          <a:p>
            <a:pPr lvl="1">
              <a:lnSpc>
                <a:spcPct val="90000"/>
              </a:lnSpc>
              <a:spcBef>
                <a:spcPct val="20000"/>
              </a:spcBef>
              <a:buFontTx/>
              <a:buChar char="•"/>
            </a:pPr>
            <a:r>
              <a:rPr lang="en-US" sz="1800" dirty="0">
                <a:latin typeface="Arial" panose="020B0604020202020204" pitchFamily="34" charset="0"/>
                <a:cs typeface="Arial" panose="020B0604020202020204" pitchFamily="34" charset="0"/>
              </a:rPr>
              <a:t>Receiver sends </a:t>
            </a:r>
            <a:r>
              <a:rPr lang="en-US" sz="1800" dirty="0" err="1">
                <a:latin typeface="Arial" panose="020B0604020202020204" pitchFamily="34" charset="0"/>
                <a:cs typeface="Arial" panose="020B0604020202020204" pitchFamily="34" charset="0"/>
              </a:rPr>
              <a:t>AdvertisedWindow</a:t>
            </a:r>
            <a:r>
              <a:rPr lang="en-US" sz="1800" dirty="0">
                <a:latin typeface="Arial" panose="020B0604020202020204" pitchFamily="34" charset="0"/>
                <a:cs typeface="Arial" panose="020B0604020202020204" pitchFamily="34" charset="0"/>
              </a:rPr>
              <a:t> based on available capacity</a:t>
            </a:r>
          </a:p>
          <a:p>
            <a:pPr>
              <a:lnSpc>
                <a:spcPct val="90000"/>
              </a:lnSpc>
              <a:spcBef>
                <a:spcPct val="20000"/>
              </a:spcBef>
              <a:buFontTx/>
              <a:buChar char="•"/>
            </a:pPr>
            <a:endParaRPr lang="en-US" sz="1800" dirty="0">
              <a:latin typeface="Arial" panose="020B0604020202020204" pitchFamily="34" charset="0"/>
              <a:cs typeface="Arial" panose="020B0604020202020204" pitchFamily="34" charset="0"/>
            </a:endParaRPr>
          </a:p>
          <a:p>
            <a:pPr>
              <a:lnSpc>
                <a:spcPct val="90000"/>
              </a:lnSpc>
              <a:spcBef>
                <a:spcPct val="20000"/>
              </a:spcBef>
              <a:buFontTx/>
              <a:buChar char="•"/>
            </a:pPr>
            <a:r>
              <a:rPr lang="en-US" sz="1800" dirty="0">
                <a:solidFill>
                  <a:srgbClr val="0432FF"/>
                </a:solidFill>
                <a:latin typeface="Arial" panose="020B0604020202020204" pitchFamily="34" charset="0"/>
                <a:cs typeface="Arial" panose="020B0604020202020204" pitchFamily="34" charset="0"/>
              </a:rPr>
              <a:t>Window size is less than or equal to the minimum of </a:t>
            </a:r>
            <a:r>
              <a:rPr lang="en-US" sz="1800" dirty="0" err="1">
                <a:solidFill>
                  <a:srgbClr val="0432FF"/>
                </a:solidFill>
                <a:latin typeface="Arial" panose="020B0604020202020204" pitchFamily="34" charset="0"/>
                <a:cs typeface="Arial" panose="020B0604020202020204" pitchFamily="34" charset="0"/>
              </a:rPr>
              <a:t>AdvertisedWindow</a:t>
            </a:r>
            <a:r>
              <a:rPr lang="en-US" sz="1800" dirty="0">
                <a:solidFill>
                  <a:srgbClr val="0432FF"/>
                </a:solidFill>
                <a:latin typeface="Arial" panose="020B0604020202020204" pitchFamily="34" charset="0"/>
                <a:cs typeface="Arial" panose="020B0604020202020204" pitchFamily="34" charset="0"/>
              </a:rPr>
              <a:t> and </a:t>
            </a:r>
            <a:r>
              <a:rPr lang="en-US" sz="1800" dirty="0" err="1">
                <a:solidFill>
                  <a:srgbClr val="0432FF"/>
                </a:solidFill>
                <a:latin typeface="Arial" panose="020B0604020202020204" pitchFamily="34" charset="0"/>
                <a:cs typeface="Arial" panose="020B0604020202020204" pitchFamily="34" charset="0"/>
              </a:rPr>
              <a:t>CongestionWindow</a:t>
            </a:r>
            <a:endParaRPr lang="en-US" sz="1800" dirty="0">
              <a:solidFill>
                <a:srgbClr val="0432FF"/>
              </a:solidFill>
              <a:latin typeface="Arial" panose="020B0604020202020204" pitchFamily="34" charset="0"/>
              <a:cs typeface="Arial" panose="020B0604020202020204" pitchFamily="34" charset="0"/>
            </a:endParaRPr>
          </a:p>
          <a:p>
            <a:pPr>
              <a:lnSpc>
                <a:spcPct val="90000"/>
              </a:lnSpc>
              <a:spcBef>
                <a:spcPct val="20000"/>
              </a:spcBef>
              <a:buFontTx/>
              <a:buChar char="•"/>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342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1835700" y="446241"/>
            <a:ext cx="8520600" cy="572700"/>
          </a:xfrm>
          <a:prstGeom prst="rect">
            <a:avLst/>
          </a:prstGeom>
        </p:spPr>
        <p:txBody>
          <a:bodyPr vert="horz" wrap="square" lIns="91425" tIns="91425" rIns="91425" bIns="91425" rtlCol="0" anchor="t" anchorCtr="0">
            <a:noAutofit/>
          </a:bodyPr>
          <a:lstStyle/>
          <a:p>
            <a:r>
              <a:rPr lang="en-GB" dirty="0"/>
              <a:t>TCP 3-way Handshake Protocol</a:t>
            </a:r>
          </a:p>
        </p:txBody>
      </p:sp>
      <p:sp>
        <p:nvSpPr>
          <p:cNvPr id="147" name="Shape 147"/>
          <p:cNvSpPr txBox="1"/>
          <p:nvPr/>
        </p:nvSpPr>
        <p:spPr>
          <a:xfrm>
            <a:off x="5352826" y="1520151"/>
            <a:ext cx="5003475" cy="3817699"/>
          </a:xfrm>
          <a:prstGeom prst="rect">
            <a:avLst/>
          </a:prstGeom>
          <a:noFill/>
          <a:ln>
            <a:noFill/>
          </a:ln>
        </p:spPr>
        <p:txBody>
          <a:bodyPr wrap="square" lIns="91425" tIns="91425" rIns="91425" bIns="91425" anchor="t" anchorCtr="0">
            <a:noAutofit/>
          </a:bodyPr>
          <a:lstStyle/>
          <a:p>
            <a:pPr>
              <a:buSzPts val="1800"/>
            </a:pPr>
            <a:r>
              <a:rPr lang="en-GB" sz="2000" b="1" dirty="0">
                <a:latin typeface="Arial" panose="020B0604020202020204" pitchFamily="34" charset="0"/>
                <a:cs typeface="Arial" panose="020B0604020202020204" pitchFamily="34" charset="0"/>
              </a:rPr>
              <a:t>SYN Packet: </a:t>
            </a:r>
          </a:p>
          <a:p>
            <a:pPr marL="2857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The client sends a special packet called SYN packet to the server using a </a:t>
            </a:r>
            <a:r>
              <a:rPr lang="en-GB" sz="2000" i="1" dirty="0">
                <a:latin typeface="Arial" panose="020B0604020202020204" pitchFamily="34" charset="0"/>
                <a:cs typeface="Arial" panose="020B0604020202020204" pitchFamily="34" charset="0"/>
              </a:rPr>
              <a:t>randomly generated</a:t>
            </a:r>
            <a:r>
              <a:rPr lang="en-GB" sz="2000" dirty="0">
                <a:latin typeface="Arial" panose="020B0604020202020204" pitchFamily="34" charset="0"/>
                <a:cs typeface="Arial" panose="020B0604020202020204" pitchFamily="34" charset="0"/>
              </a:rPr>
              <a:t> number x as its sequence number</a:t>
            </a:r>
          </a:p>
          <a:p>
            <a:endParaRPr sz="2000"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SYN-ACK Packet:</a:t>
            </a:r>
          </a:p>
          <a:p>
            <a:pPr marL="4000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On receiving it, the server sends a reply packet using its own randomly generated number y as its sequence number</a:t>
            </a:r>
          </a:p>
          <a:p>
            <a:pPr marL="457200" indent="-342900">
              <a:buSzPts val="1800"/>
              <a:buChar char="●"/>
            </a:pPr>
            <a:endParaRPr lang="en-GB" sz="2000" dirty="0">
              <a:latin typeface="Arial" panose="020B0604020202020204" pitchFamily="34" charset="0"/>
              <a:cs typeface="Arial" panose="020B0604020202020204" pitchFamily="34" charset="0"/>
            </a:endParaRPr>
          </a:p>
          <a:p>
            <a:pPr lvl="0"/>
            <a:r>
              <a:rPr lang="en-GB" sz="2000" b="1" dirty="0">
                <a:latin typeface="Arial" panose="020B0604020202020204" pitchFamily="34" charset="0"/>
                <a:cs typeface="Arial" panose="020B0604020202020204" pitchFamily="34" charset="0"/>
              </a:rPr>
              <a:t>ACK Packet</a:t>
            </a:r>
          </a:p>
          <a:p>
            <a:pPr marL="4000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Client sends out ACK packet to conclude the handshake</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735" y="2212130"/>
            <a:ext cx="3104493" cy="2910798"/>
          </a:xfrm>
          <a:prstGeom prst="rect">
            <a:avLst/>
          </a:prstGeom>
        </p:spPr>
      </p:pic>
      <p:sp>
        <p:nvSpPr>
          <p:cNvPr id="5" name="Slide Number Placeholder 5">
            <a:extLst>
              <a:ext uri="{FF2B5EF4-FFF2-40B4-BE49-F238E27FC236}">
                <a16:creationId xmlns:a16="http://schemas.microsoft.com/office/drawing/2014/main" id="{048F628A-3C25-7F45-BBDC-D342BC377457}"/>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16</a:t>
            </a:fld>
            <a:endParaRPr lang="en-US" dirty="0"/>
          </a:p>
        </p:txBody>
      </p:sp>
      <p:sp>
        <p:nvSpPr>
          <p:cNvPr id="3" name="Rectangle 2">
            <a:extLst>
              <a:ext uri="{FF2B5EF4-FFF2-40B4-BE49-F238E27FC236}">
                <a16:creationId xmlns:a16="http://schemas.microsoft.com/office/drawing/2014/main" id="{374AA71F-5643-BF42-A2A5-0F3E0B5735D5}"/>
              </a:ext>
            </a:extLst>
          </p:cNvPr>
          <p:cNvSpPr/>
          <p:nvPr/>
        </p:nvSpPr>
        <p:spPr>
          <a:xfrm>
            <a:off x="3351728" y="6361761"/>
            <a:ext cx="5488544" cy="338554"/>
          </a:xfrm>
          <a:prstGeom prst="rect">
            <a:avLst/>
          </a:prstGeom>
        </p:spPr>
        <p:txBody>
          <a:bodyPr wrap="square">
            <a:spAutoFit/>
          </a:bodyPr>
          <a:lstStyle/>
          <a:p>
            <a:pPr lvl="0"/>
            <a:r>
              <a:rPr lang="en-US" sz="1600" i="1" dirty="0">
                <a:solidFill>
                  <a:srgbClr val="0432FF"/>
                </a:solidFill>
                <a:latin typeface="Arial" panose="020B0604020202020204" pitchFamily="34" charset="0"/>
                <a:cs typeface="Arial" panose="020B0604020202020204" pitchFamily="34" charset="0"/>
              </a:rPr>
              <a:t>Kernel establishes send and receive buffer on both sides</a:t>
            </a:r>
          </a:p>
        </p:txBody>
      </p:sp>
    </p:spTree>
    <p:extLst>
      <p:ext uri="{BB962C8B-B14F-4D97-AF65-F5344CB8AC3E}">
        <p14:creationId xmlns:p14="http://schemas.microsoft.com/office/powerpoint/2010/main" val="238728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835700" y="480275"/>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TCP 3-way Handshake Protocol</a:t>
            </a:r>
          </a:p>
        </p:txBody>
      </p:sp>
      <p:sp>
        <p:nvSpPr>
          <p:cNvPr id="154" name="Shape 154"/>
          <p:cNvSpPr txBox="1">
            <a:spLocks noGrp="1"/>
          </p:cNvSpPr>
          <p:nvPr>
            <p:ph type="body" idx="1"/>
          </p:nvPr>
        </p:nvSpPr>
        <p:spPr>
          <a:xfrm>
            <a:off x="1835700" y="1653703"/>
            <a:ext cx="8520600" cy="4151323"/>
          </a:xfrm>
          <a:prstGeom prst="rect">
            <a:avLst/>
          </a:prstGeom>
        </p:spPr>
        <p:txBody>
          <a:bodyPr vert="horz" wrap="square" lIns="91425" tIns="91425" rIns="91425" bIns="91425" rtlCol="0" anchor="t" anchorCtr="0">
            <a:noAutofit/>
          </a:bodyPr>
          <a:lstStyle/>
          <a:p>
            <a:pPr marL="457200">
              <a:buClr>
                <a:srgbClr val="000000"/>
              </a:buClr>
            </a:pPr>
            <a:r>
              <a:rPr lang="en-GB" dirty="0">
                <a:solidFill>
                  <a:srgbClr val="000000"/>
                </a:solidFill>
              </a:rPr>
              <a:t>When the server receives the initial SYN packet, it uses TCB (Transmission Control Block) to store the information about the connection</a:t>
            </a:r>
          </a:p>
          <a:p>
            <a:pPr marL="457200">
              <a:buClr>
                <a:srgbClr val="000000"/>
              </a:buClr>
            </a:pPr>
            <a:r>
              <a:rPr lang="en-GB" dirty="0">
                <a:solidFill>
                  <a:srgbClr val="000000"/>
                </a:solidFill>
              </a:rPr>
              <a:t>This is called</a:t>
            </a:r>
            <a:r>
              <a:rPr lang="en-GB" b="1" dirty="0">
                <a:solidFill>
                  <a:srgbClr val="000000"/>
                </a:solidFill>
              </a:rPr>
              <a:t> half-open connection</a:t>
            </a:r>
            <a:r>
              <a:rPr lang="en-GB" dirty="0">
                <a:solidFill>
                  <a:srgbClr val="000000"/>
                </a:solidFill>
              </a:rPr>
              <a:t> as only client-server connection is confirmed</a:t>
            </a:r>
          </a:p>
          <a:p>
            <a:pPr marL="457200">
              <a:buClr>
                <a:srgbClr val="000000"/>
              </a:buClr>
            </a:pPr>
            <a:r>
              <a:rPr lang="en-GB" dirty="0">
                <a:solidFill>
                  <a:srgbClr val="000000"/>
                </a:solidFill>
              </a:rPr>
              <a:t>The server stores the TCB in a queue that is only for the half-open connection</a:t>
            </a:r>
          </a:p>
          <a:p>
            <a:pPr marL="457200">
              <a:buClr>
                <a:srgbClr val="000000"/>
              </a:buClr>
            </a:pPr>
            <a:r>
              <a:rPr lang="en-GB" dirty="0">
                <a:solidFill>
                  <a:srgbClr val="000000"/>
                </a:solidFill>
              </a:rPr>
              <a:t>After the server gets ACK packet, it will take this TCB out of the queue and store in a different place</a:t>
            </a:r>
          </a:p>
          <a:p>
            <a:pPr marL="457200">
              <a:buClr>
                <a:srgbClr val="000000"/>
              </a:buClr>
            </a:pPr>
            <a:r>
              <a:rPr lang="en-GB" dirty="0">
                <a:solidFill>
                  <a:srgbClr val="000000"/>
                </a:solidFill>
              </a:rPr>
              <a:t>If ACK doesn’t arrive, the server will resend SYN+ACK packet; The TCB will eventually be discarded after a certain time period</a:t>
            </a:r>
          </a:p>
        </p:txBody>
      </p:sp>
      <p:sp>
        <p:nvSpPr>
          <p:cNvPr id="4" name="Slide Number Placeholder 5">
            <a:extLst>
              <a:ext uri="{FF2B5EF4-FFF2-40B4-BE49-F238E27FC236}">
                <a16:creationId xmlns:a16="http://schemas.microsoft.com/office/drawing/2014/main" id="{DF2D209B-489C-AD41-80AA-3833F10B3A5A}"/>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17</a:t>
            </a:fld>
            <a:endParaRPr lang="en-US" dirty="0"/>
          </a:p>
        </p:txBody>
      </p:sp>
    </p:spTree>
    <p:extLst>
      <p:ext uri="{BB962C8B-B14F-4D97-AF65-F5344CB8AC3E}">
        <p14:creationId xmlns:p14="http://schemas.microsoft.com/office/powerpoint/2010/main" val="3887296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1835700" y="446241"/>
            <a:ext cx="8520600" cy="572700"/>
          </a:xfrm>
          <a:prstGeom prst="rect">
            <a:avLst/>
          </a:prstGeom>
        </p:spPr>
        <p:txBody>
          <a:bodyPr vert="horz" wrap="square" lIns="91425" tIns="91425" rIns="91425" bIns="91425" rtlCol="0" anchor="t" anchorCtr="0">
            <a:noAutofit/>
          </a:bodyPr>
          <a:lstStyle/>
          <a:p>
            <a:r>
              <a:rPr lang="en-GB" dirty="0"/>
              <a:t>TCP 3-way Handshake Protocol</a:t>
            </a:r>
          </a:p>
        </p:txBody>
      </p:sp>
      <p:sp>
        <p:nvSpPr>
          <p:cNvPr id="147" name="Shape 147"/>
          <p:cNvSpPr txBox="1"/>
          <p:nvPr/>
        </p:nvSpPr>
        <p:spPr>
          <a:xfrm>
            <a:off x="5352826" y="1520151"/>
            <a:ext cx="5003475" cy="3817699"/>
          </a:xfrm>
          <a:prstGeom prst="rect">
            <a:avLst/>
          </a:prstGeom>
          <a:noFill/>
          <a:ln>
            <a:noFill/>
          </a:ln>
        </p:spPr>
        <p:txBody>
          <a:bodyPr wrap="square" lIns="91425" tIns="91425" rIns="91425" bIns="91425" anchor="t" anchorCtr="0">
            <a:noAutofit/>
          </a:bodyPr>
          <a:lstStyle/>
          <a:p>
            <a:pPr>
              <a:buSzPts val="1800"/>
            </a:pPr>
            <a:r>
              <a:rPr lang="en-GB" sz="2000" b="1" dirty="0">
                <a:latin typeface="Arial" panose="020B0604020202020204" pitchFamily="34" charset="0"/>
                <a:cs typeface="Arial" panose="020B0604020202020204" pitchFamily="34" charset="0"/>
              </a:rPr>
              <a:t>SYN Packet: </a:t>
            </a:r>
          </a:p>
          <a:p>
            <a:pPr marL="2857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The client sends a special packet called SYN packet to the server using a </a:t>
            </a:r>
            <a:r>
              <a:rPr lang="en-GB" sz="2000" i="1" dirty="0">
                <a:latin typeface="Arial" panose="020B0604020202020204" pitchFamily="34" charset="0"/>
                <a:cs typeface="Arial" panose="020B0604020202020204" pitchFamily="34" charset="0"/>
              </a:rPr>
              <a:t>randomly generated</a:t>
            </a:r>
            <a:r>
              <a:rPr lang="en-GB" sz="2000" dirty="0">
                <a:latin typeface="Arial" panose="020B0604020202020204" pitchFamily="34" charset="0"/>
                <a:cs typeface="Arial" panose="020B0604020202020204" pitchFamily="34" charset="0"/>
              </a:rPr>
              <a:t> number x as its sequence number</a:t>
            </a:r>
          </a:p>
          <a:p>
            <a:endParaRPr sz="2000"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SYN-ACK Packet:</a:t>
            </a:r>
          </a:p>
          <a:p>
            <a:pPr marL="4000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On receiving it, the server sends a reply packet using its own randomly generated number y as its sequence number</a:t>
            </a:r>
          </a:p>
          <a:p>
            <a:pPr marL="457200" indent="-342900">
              <a:buSzPts val="1800"/>
              <a:buChar char="●"/>
            </a:pPr>
            <a:endParaRPr lang="en-GB" sz="2000" dirty="0">
              <a:latin typeface="Arial" panose="020B0604020202020204" pitchFamily="34" charset="0"/>
              <a:cs typeface="Arial" panose="020B0604020202020204" pitchFamily="34" charset="0"/>
            </a:endParaRPr>
          </a:p>
          <a:p>
            <a:pPr lvl="0"/>
            <a:r>
              <a:rPr lang="en-GB" sz="2000" b="1" dirty="0">
                <a:latin typeface="Arial" panose="020B0604020202020204" pitchFamily="34" charset="0"/>
                <a:cs typeface="Arial" panose="020B0604020202020204" pitchFamily="34" charset="0"/>
              </a:rPr>
              <a:t>ACK Packet</a:t>
            </a:r>
          </a:p>
          <a:p>
            <a:pPr marL="4000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Client sends out ACK packet to conclude the handshake</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735" y="2212130"/>
            <a:ext cx="3104493" cy="2910798"/>
          </a:xfrm>
          <a:prstGeom prst="rect">
            <a:avLst/>
          </a:prstGeom>
        </p:spPr>
      </p:pic>
      <p:sp>
        <p:nvSpPr>
          <p:cNvPr id="5" name="Slide Number Placeholder 5">
            <a:extLst>
              <a:ext uri="{FF2B5EF4-FFF2-40B4-BE49-F238E27FC236}">
                <a16:creationId xmlns:a16="http://schemas.microsoft.com/office/drawing/2014/main" id="{048F628A-3C25-7F45-BBDC-D342BC377457}"/>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18</a:t>
            </a:fld>
            <a:endParaRPr lang="en-US" dirty="0"/>
          </a:p>
        </p:txBody>
      </p:sp>
      <p:sp>
        <p:nvSpPr>
          <p:cNvPr id="3" name="Rectangle 2">
            <a:extLst>
              <a:ext uri="{FF2B5EF4-FFF2-40B4-BE49-F238E27FC236}">
                <a16:creationId xmlns:a16="http://schemas.microsoft.com/office/drawing/2014/main" id="{374AA71F-5643-BF42-A2A5-0F3E0B5735D5}"/>
              </a:ext>
            </a:extLst>
          </p:cNvPr>
          <p:cNvSpPr/>
          <p:nvPr/>
        </p:nvSpPr>
        <p:spPr>
          <a:xfrm>
            <a:off x="3351728" y="6361761"/>
            <a:ext cx="5488544" cy="338554"/>
          </a:xfrm>
          <a:prstGeom prst="rect">
            <a:avLst/>
          </a:prstGeom>
        </p:spPr>
        <p:txBody>
          <a:bodyPr wrap="square">
            <a:spAutoFit/>
          </a:bodyPr>
          <a:lstStyle/>
          <a:p>
            <a:pPr lvl="0"/>
            <a:r>
              <a:rPr lang="en-US" sz="1600" i="1" dirty="0">
                <a:solidFill>
                  <a:srgbClr val="0432FF"/>
                </a:solidFill>
                <a:latin typeface="Arial" panose="020B0604020202020204" pitchFamily="34" charset="0"/>
                <a:cs typeface="Arial" panose="020B0604020202020204" pitchFamily="34" charset="0"/>
              </a:rPr>
              <a:t>Kernel establishes send and receive buffer on both sides</a:t>
            </a:r>
          </a:p>
        </p:txBody>
      </p:sp>
    </p:spTree>
    <p:extLst>
      <p:ext uri="{BB962C8B-B14F-4D97-AF65-F5344CB8AC3E}">
        <p14:creationId xmlns:p14="http://schemas.microsoft.com/office/powerpoint/2010/main" val="299765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835700" y="480275"/>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TCP 3-way Handshake Protocol</a:t>
            </a:r>
          </a:p>
        </p:txBody>
      </p:sp>
      <p:sp>
        <p:nvSpPr>
          <p:cNvPr id="154" name="Shape 154"/>
          <p:cNvSpPr txBox="1">
            <a:spLocks noGrp="1"/>
          </p:cNvSpPr>
          <p:nvPr>
            <p:ph type="body" idx="1"/>
          </p:nvPr>
        </p:nvSpPr>
        <p:spPr>
          <a:xfrm>
            <a:off x="1835700" y="1653703"/>
            <a:ext cx="8520600" cy="4151323"/>
          </a:xfrm>
          <a:prstGeom prst="rect">
            <a:avLst/>
          </a:prstGeom>
        </p:spPr>
        <p:txBody>
          <a:bodyPr vert="horz" wrap="square" lIns="91425" tIns="91425" rIns="91425" bIns="91425" rtlCol="0" anchor="t" anchorCtr="0">
            <a:noAutofit/>
          </a:bodyPr>
          <a:lstStyle/>
          <a:p>
            <a:pPr marL="457200">
              <a:buClr>
                <a:srgbClr val="000000"/>
              </a:buClr>
            </a:pPr>
            <a:r>
              <a:rPr lang="en-GB" dirty="0">
                <a:solidFill>
                  <a:srgbClr val="000000"/>
                </a:solidFill>
              </a:rPr>
              <a:t>When the server receives the initial SYN packet, it uses TCB (Transmission Control Block) to store the information about the connection</a:t>
            </a:r>
          </a:p>
          <a:p>
            <a:pPr marL="457200">
              <a:buClr>
                <a:srgbClr val="000000"/>
              </a:buClr>
            </a:pPr>
            <a:r>
              <a:rPr lang="en-GB" dirty="0">
                <a:solidFill>
                  <a:srgbClr val="000000"/>
                </a:solidFill>
              </a:rPr>
              <a:t>This is called</a:t>
            </a:r>
            <a:r>
              <a:rPr lang="en-GB" b="1" dirty="0">
                <a:solidFill>
                  <a:srgbClr val="000000"/>
                </a:solidFill>
              </a:rPr>
              <a:t> half-open connection</a:t>
            </a:r>
            <a:r>
              <a:rPr lang="en-GB" dirty="0">
                <a:solidFill>
                  <a:srgbClr val="000000"/>
                </a:solidFill>
              </a:rPr>
              <a:t> as only client-server connection is confirmed</a:t>
            </a:r>
          </a:p>
          <a:p>
            <a:pPr marL="457200">
              <a:buClr>
                <a:srgbClr val="000000"/>
              </a:buClr>
            </a:pPr>
            <a:r>
              <a:rPr lang="en-GB" dirty="0">
                <a:solidFill>
                  <a:srgbClr val="000000"/>
                </a:solidFill>
              </a:rPr>
              <a:t>The server stores the TCB in a queue that is only for the half-open connection</a:t>
            </a:r>
          </a:p>
          <a:p>
            <a:pPr marL="457200">
              <a:buClr>
                <a:srgbClr val="000000"/>
              </a:buClr>
            </a:pPr>
            <a:r>
              <a:rPr lang="en-GB" dirty="0">
                <a:solidFill>
                  <a:srgbClr val="000000"/>
                </a:solidFill>
              </a:rPr>
              <a:t>After the server gets ACK packet, it will take this TCB out of the queue and store in a different place</a:t>
            </a:r>
          </a:p>
          <a:p>
            <a:pPr marL="457200">
              <a:buClr>
                <a:srgbClr val="000000"/>
              </a:buClr>
            </a:pPr>
            <a:r>
              <a:rPr lang="en-GB" dirty="0">
                <a:solidFill>
                  <a:srgbClr val="000000"/>
                </a:solidFill>
              </a:rPr>
              <a:t>If ACK doesn’t arrive, the server will resend SYN+ACK packet; The TCB will eventually be discarded after a certain time period</a:t>
            </a:r>
          </a:p>
        </p:txBody>
      </p:sp>
      <p:sp>
        <p:nvSpPr>
          <p:cNvPr id="4" name="Slide Number Placeholder 5">
            <a:extLst>
              <a:ext uri="{FF2B5EF4-FFF2-40B4-BE49-F238E27FC236}">
                <a16:creationId xmlns:a16="http://schemas.microsoft.com/office/drawing/2014/main" id="{DF2D209B-489C-AD41-80AA-3833F10B3A5A}"/>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19</a:t>
            </a:fld>
            <a:endParaRPr lang="en-US" dirty="0"/>
          </a:p>
        </p:txBody>
      </p:sp>
    </p:spTree>
    <p:extLst>
      <p:ext uri="{BB962C8B-B14F-4D97-AF65-F5344CB8AC3E}">
        <p14:creationId xmlns:p14="http://schemas.microsoft.com/office/powerpoint/2010/main" val="7039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t>Attacks on the TCP protocol</a:t>
            </a:r>
          </a:p>
          <a:p>
            <a:pPr marL="457200" indent="-457200">
              <a:buFont typeface="Arial" panose="020B0604020202020204" pitchFamily="34" charset="0"/>
              <a:buChar char="•"/>
            </a:pPr>
            <a:r>
              <a:rPr lang="en-US" sz="3200" dirty="0"/>
              <a:t>Denial-of-Service attack</a:t>
            </a:r>
          </a:p>
          <a:p>
            <a:pPr marL="457200" indent="-457200">
              <a:buFont typeface="Arial" panose="020B0604020202020204" pitchFamily="34" charset="0"/>
              <a:buChar char="•"/>
            </a:pPr>
            <a:r>
              <a:rPr lang="en-US" sz="3200" dirty="0"/>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1987998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20</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solidFill>
                  <a:srgbClr val="FF0000"/>
                </a:solidFill>
              </a:rPr>
              <a:t>Attacks on the TCP protocol</a:t>
            </a:r>
          </a:p>
          <a:p>
            <a:pPr marL="457200" indent="-457200">
              <a:buFont typeface="Arial" panose="020B0604020202020204" pitchFamily="34" charset="0"/>
              <a:buChar char="•"/>
            </a:pPr>
            <a:r>
              <a:rPr lang="en-US" sz="3200" dirty="0"/>
              <a:t>Denial-of-Service attack</a:t>
            </a:r>
          </a:p>
          <a:p>
            <a:pPr marL="457200" indent="-457200">
              <a:buFont typeface="Arial" panose="020B0604020202020204" pitchFamily="34" charset="0"/>
              <a:buChar char="•"/>
            </a:pPr>
            <a:r>
              <a:rPr lang="en-US" sz="3200" dirty="0"/>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94232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21</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2434809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solidFill>
                  <a:srgbClr val="FF0000"/>
                </a:solidFill>
              </a:rPr>
              <a:t>Attack on connect </a:t>
            </a:r>
            <a:r>
              <a:rPr lang="en-US" sz="3200" dirty="0">
                <a:solidFill>
                  <a:srgbClr val="FF0000"/>
                </a:solidFill>
              </a:rPr>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291432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1835700" y="297329"/>
            <a:ext cx="8520600" cy="572700"/>
          </a:xfrm>
          <a:prstGeom prst="rect">
            <a:avLst/>
          </a:prstGeom>
        </p:spPr>
        <p:txBody>
          <a:bodyPr vert="horz" wrap="square" lIns="91425" tIns="91425" rIns="91425" bIns="91425" rtlCol="0" anchor="t" anchorCtr="0">
            <a:noAutofit/>
          </a:bodyPr>
          <a:lstStyle/>
          <a:p>
            <a:r>
              <a:rPr lang="en-GB" dirty="0"/>
              <a:t>SYN Flooding Attack</a:t>
            </a:r>
          </a:p>
        </p:txBody>
      </p:sp>
      <p:sp>
        <p:nvSpPr>
          <p:cNvPr id="160" name="Shape 160"/>
          <p:cNvSpPr txBox="1">
            <a:spLocks noGrp="1"/>
          </p:cNvSpPr>
          <p:nvPr>
            <p:ph type="body" idx="1"/>
          </p:nvPr>
        </p:nvSpPr>
        <p:spPr>
          <a:xfrm>
            <a:off x="1751033" y="1642099"/>
            <a:ext cx="5259366" cy="3416400"/>
          </a:xfrm>
          <a:prstGeom prst="rect">
            <a:avLst/>
          </a:prstGeom>
        </p:spPr>
        <p:txBody>
          <a:bodyPr vert="horz" wrap="square" lIns="91425" tIns="91425" rIns="91425" bIns="91425" rtlCol="0" anchor="t" anchorCtr="0">
            <a:noAutofit/>
          </a:bodyPr>
          <a:lstStyle/>
          <a:p>
            <a:pPr marL="0" indent="0">
              <a:buNone/>
            </a:pPr>
            <a:r>
              <a:rPr lang="en-GB" sz="2000" b="1" dirty="0">
                <a:solidFill>
                  <a:srgbClr val="000000"/>
                </a:solidFill>
              </a:rPr>
              <a:t>Idea : </a:t>
            </a:r>
            <a:r>
              <a:rPr lang="en-GB" sz="2000" dirty="0">
                <a:solidFill>
                  <a:srgbClr val="FF0000"/>
                </a:solidFill>
              </a:rPr>
              <a:t>To fill the queue storing the half-open connections so that there will be no space to store TCB for any new half-open connection, basically the server cannot accept any new SYN packets.</a:t>
            </a:r>
          </a:p>
          <a:p>
            <a:pPr marL="0" indent="0">
              <a:spcAft>
                <a:spcPts val="600"/>
              </a:spcAft>
              <a:buNone/>
            </a:pPr>
            <a:endParaRPr lang="en-GB" sz="2000" b="1" dirty="0">
              <a:solidFill>
                <a:srgbClr val="000000"/>
              </a:solidFill>
            </a:endParaRPr>
          </a:p>
          <a:p>
            <a:pPr marL="0" indent="0">
              <a:spcAft>
                <a:spcPts val="600"/>
              </a:spcAft>
              <a:buNone/>
            </a:pPr>
            <a:r>
              <a:rPr lang="en-GB" sz="2000" b="1" dirty="0">
                <a:solidFill>
                  <a:srgbClr val="000000"/>
                </a:solidFill>
              </a:rPr>
              <a:t>Steps to achieve this : </a:t>
            </a:r>
            <a:r>
              <a:rPr lang="en-GB" sz="2000" dirty="0">
                <a:solidFill>
                  <a:srgbClr val="000000"/>
                </a:solidFill>
              </a:rPr>
              <a:t>Continuously send a lot of SYN packets to the server. This consumes the space in the queue by inserting the TCB record</a:t>
            </a:r>
          </a:p>
          <a:p>
            <a:pPr marL="457200">
              <a:spcAft>
                <a:spcPts val="600"/>
              </a:spcAft>
              <a:buClr>
                <a:srgbClr val="000000"/>
              </a:buClr>
            </a:pPr>
            <a:r>
              <a:rPr lang="en-GB" sz="2000" dirty="0">
                <a:solidFill>
                  <a:srgbClr val="000000"/>
                </a:solidFill>
              </a:rPr>
              <a:t>Do not finish the 3rd step of handshake as it will dequeue the TCB record</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399" y="1642099"/>
            <a:ext cx="3237178" cy="2852928"/>
          </a:xfrm>
          <a:prstGeom prst="rect">
            <a:avLst/>
          </a:prstGeom>
        </p:spPr>
      </p:pic>
      <p:sp>
        <p:nvSpPr>
          <p:cNvPr id="4" name="Rectangle 3">
            <a:extLst>
              <a:ext uri="{FF2B5EF4-FFF2-40B4-BE49-F238E27FC236}">
                <a16:creationId xmlns:a16="http://schemas.microsoft.com/office/drawing/2014/main" id="{EA11C099-B682-3C4B-BCB2-AB0D850EBA45}"/>
              </a:ext>
            </a:extLst>
          </p:cNvPr>
          <p:cNvSpPr/>
          <p:nvPr/>
        </p:nvSpPr>
        <p:spPr>
          <a:xfrm>
            <a:off x="1970429" y="6003122"/>
            <a:ext cx="8520599" cy="646331"/>
          </a:xfrm>
          <a:prstGeom prst="rect">
            <a:avLst/>
          </a:prstGeom>
        </p:spPr>
        <p:txBody>
          <a:bodyPr wrap="square">
            <a:spAutoFit/>
          </a:bodyPr>
          <a:lstStyle/>
          <a:p>
            <a:pPr marL="114300">
              <a:spcAft>
                <a:spcPts val="1200"/>
              </a:spcAft>
              <a:buClr>
                <a:srgbClr val="000000"/>
              </a:buClr>
              <a:buSzPts val="1800"/>
            </a:pPr>
            <a:r>
              <a:rPr lang="en-GB" i="1" dirty="0">
                <a:solidFill>
                  <a:srgbClr val="0432FF"/>
                </a:solidFill>
                <a:latin typeface="Arial" panose="020B0604020202020204" pitchFamily="34" charset="0"/>
                <a:cs typeface="Arial" panose="020B0604020202020204" pitchFamily="34" charset="0"/>
              </a:rPr>
              <a:t>When flooding the server with SYN packets, attackers use random source IP addresses; otherwise the attacks may be blocked by the firewalls…</a:t>
            </a:r>
          </a:p>
        </p:txBody>
      </p:sp>
      <p:sp>
        <p:nvSpPr>
          <p:cNvPr id="6" name="Slide Number Placeholder 5">
            <a:extLst>
              <a:ext uri="{FF2B5EF4-FFF2-40B4-BE49-F238E27FC236}">
                <a16:creationId xmlns:a16="http://schemas.microsoft.com/office/drawing/2014/main" id="{626D46D0-44C1-B141-9987-E92AB11CBA7E}"/>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23</a:t>
            </a:fld>
            <a:endParaRPr lang="en-US" dirty="0"/>
          </a:p>
        </p:txBody>
      </p:sp>
    </p:spTree>
    <p:extLst>
      <p:ext uri="{BB962C8B-B14F-4D97-AF65-F5344CB8AC3E}">
        <p14:creationId xmlns:p14="http://schemas.microsoft.com/office/powerpoint/2010/main" val="428526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35700" y="387875"/>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Launching SYN Flooding Attack </a:t>
            </a:r>
            <a:br>
              <a:rPr lang="en-GB" dirty="0"/>
            </a:br>
            <a:r>
              <a:rPr lang="en-GB" dirty="0"/>
              <a:t>– Before Attacking</a:t>
            </a:r>
          </a:p>
        </p:txBody>
      </p:sp>
      <p:pic>
        <p:nvPicPr>
          <p:cNvPr id="173" name="Shape 173"/>
          <p:cNvPicPr preferRelativeResize="0"/>
          <p:nvPr/>
        </p:nvPicPr>
        <p:blipFill>
          <a:blip r:embed="rId3">
            <a:alphaModFix/>
          </a:blip>
          <a:stretch>
            <a:fillRect/>
          </a:stretch>
        </p:blipFill>
        <p:spPr>
          <a:xfrm>
            <a:off x="1835700" y="2351627"/>
            <a:ext cx="5860500" cy="2639875"/>
          </a:xfrm>
          <a:prstGeom prst="rect">
            <a:avLst/>
          </a:prstGeom>
          <a:noFill/>
          <a:ln>
            <a:noFill/>
          </a:ln>
        </p:spPr>
      </p:pic>
      <p:sp>
        <p:nvSpPr>
          <p:cNvPr id="174" name="Shape 174"/>
          <p:cNvSpPr txBox="1"/>
          <p:nvPr/>
        </p:nvSpPr>
        <p:spPr>
          <a:xfrm>
            <a:off x="7889368" y="3501764"/>
            <a:ext cx="2360344" cy="2743393"/>
          </a:xfrm>
          <a:prstGeom prst="rect">
            <a:avLst/>
          </a:prstGeom>
          <a:noFill/>
          <a:ln>
            <a:solidFill>
              <a:schemeClr val="tx1"/>
            </a:solidFill>
          </a:ln>
        </p:spPr>
        <p:txBody>
          <a:bodyPr wrap="square" lIns="91425" tIns="91425" rIns="91425" bIns="91425" anchor="t" anchorCtr="0">
            <a:noAutofit/>
          </a:bodyPr>
          <a:lstStyle/>
          <a:p>
            <a:r>
              <a:rPr lang="en-GB" sz="1600" b="1" dirty="0">
                <a:latin typeface="Arial" panose="020B0604020202020204" pitchFamily="34" charset="0"/>
                <a:cs typeface="Arial" panose="020B0604020202020204" pitchFamily="34" charset="0"/>
              </a:rPr>
              <a:t>TCP States</a:t>
            </a:r>
          </a:p>
          <a:p>
            <a:pPr marL="285750" indent="-285750">
              <a:buFont typeface="Arial" panose="020B0604020202020204" pitchFamily="34" charset="0"/>
              <a:buChar char="•"/>
            </a:pPr>
            <a:r>
              <a:rPr lang="en-GB" dirty="0">
                <a:solidFill>
                  <a:srgbClr val="002060"/>
                </a:solidFill>
                <a:latin typeface="Arial" panose="020B0604020202020204" pitchFamily="34" charset="0"/>
                <a:cs typeface="Arial" panose="020B0604020202020204" pitchFamily="34" charset="0"/>
              </a:rPr>
              <a:t>LISTEN</a:t>
            </a:r>
            <a:r>
              <a:rPr lang="en-GB" dirty="0">
                <a:latin typeface="Arial" panose="020B0604020202020204" pitchFamily="34" charset="0"/>
                <a:cs typeface="Arial" panose="020B0604020202020204" pitchFamily="34" charset="0"/>
              </a:rPr>
              <a:t>: waiting for TCP connection.</a:t>
            </a:r>
          </a:p>
          <a:p>
            <a:pPr marL="285750" indent="-285750">
              <a:buFont typeface="Arial" panose="020B0604020202020204" pitchFamily="34" charset="0"/>
              <a:buChar char="•"/>
            </a:pPr>
            <a:r>
              <a:rPr lang="en-GB" dirty="0">
                <a:solidFill>
                  <a:srgbClr val="002060"/>
                </a:solidFill>
                <a:latin typeface="Arial" panose="020B0604020202020204" pitchFamily="34" charset="0"/>
                <a:cs typeface="Arial" panose="020B0604020202020204" pitchFamily="34" charset="0"/>
              </a:rPr>
              <a:t>ESTABLISHED</a:t>
            </a:r>
            <a:r>
              <a:rPr lang="en-GB" dirty="0">
                <a:latin typeface="Arial" panose="020B0604020202020204" pitchFamily="34" charset="0"/>
                <a:cs typeface="Arial" panose="020B0604020202020204" pitchFamily="34" charset="0"/>
              </a:rPr>
              <a:t>: completed 3-way handshake</a:t>
            </a:r>
          </a:p>
          <a:p>
            <a:pPr marL="285750" indent="-285750">
              <a:buFont typeface="Arial" panose="020B0604020202020204" pitchFamily="34" charset="0"/>
              <a:buChar char="•"/>
            </a:pPr>
            <a:r>
              <a:rPr lang="en-GB" dirty="0">
                <a:solidFill>
                  <a:srgbClr val="002060"/>
                </a:solidFill>
                <a:latin typeface="Arial" panose="020B0604020202020204" pitchFamily="34" charset="0"/>
                <a:cs typeface="Arial" panose="020B0604020202020204" pitchFamily="34" charset="0"/>
              </a:rPr>
              <a:t>SYN_RECV</a:t>
            </a:r>
            <a:r>
              <a:rPr lang="en-GB" dirty="0">
                <a:latin typeface="Arial" panose="020B0604020202020204" pitchFamily="34" charset="0"/>
                <a:cs typeface="Arial" panose="020B0604020202020204" pitchFamily="34" charset="0"/>
              </a:rPr>
              <a:t>: half-open connections</a:t>
            </a:r>
          </a:p>
        </p:txBody>
      </p:sp>
      <p:sp>
        <p:nvSpPr>
          <p:cNvPr id="3" name="Right Arrow 2"/>
          <p:cNvSpPr/>
          <p:nvPr/>
        </p:nvSpPr>
        <p:spPr>
          <a:xfrm rot="10800000">
            <a:off x="7789333" y="2735996"/>
            <a:ext cx="448734" cy="26246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238069" y="2697950"/>
            <a:ext cx="217296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Check the TCP states</a:t>
            </a:r>
          </a:p>
        </p:txBody>
      </p:sp>
      <p:sp>
        <p:nvSpPr>
          <p:cNvPr id="7" name="Slide Number Placeholder 5">
            <a:extLst>
              <a:ext uri="{FF2B5EF4-FFF2-40B4-BE49-F238E27FC236}">
                <a16:creationId xmlns:a16="http://schemas.microsoft.com/office/drawing/2014/main" id="{98CF72FF-FAD5-D543-B5BB-823F1C081C76}"/>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24</a:t>
            </a:fld>
            <a:endParaRPr lang="en-US" dirty="0"/>
          </a:p>
        </p:txBody>
      </p:sp>
    </p:spTree>
    <p:extLst>
      <p:ext uri="{BB962C8B-B14F-4D97-AF65-F5344CB8AC3E}">
        <p14:creationId xmlns:p14="http://schemas.microsoft.com/office/powerpoint/2010/main" val="1026168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1835700" y="446485"/>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SYN Flooding Attack – Launch the Attack</a:t>
            </a:r>
          </a:p>
        </p:txBody>
      </p:sp>
      <p:pic>
        <p:nvPicPr>
          <p:cNvPr id="183" name="Shape 183"/>
          <p:cNvPicPr preferRelativeResize="0"/>
          <p:nvPr/>
        </p:nvPicPr>
        <p:blipFill>
          <a:blip r:embed="rId3">
            <a:alphaModFix/>
          </a:blip>
          <a:stretch>
            <a:fillRect/>
          </a:stretch>
        </p:blipFill>
        <p:spPr>
          <a:xfrm>
            <a:off x="1770435" y="3532058"/>
            <a:ext cx="5380600" cy="225709"/>
          </a:xfrm>
          <a:prstGeom prst="rect">
            <a:avLst/>
          </a:prstGeom>
          <a:noFill/>
          <a:ln>
            <a:noFill/>
          </a:ln>
        </p:spPr>
      </p:pic>
      <p:pic>
        <p:nvPicPr>
          <p:cNvPr id="184" name="Shape 184"/>
          <p:cNvPicPr preferRelativeResize="0"/>
          <p:nvPr/>
        </p:nvPicPr>
        <p:blipFill>
          <a:blip r:embed="rId4">
            <a:alphaModFix/>
          </a:blip>
          <a:stretch>
            <a:fillRect/>
          </a:stretch>
        </p:blipFill>
        <p:spPr>
          <a:xfrm>
            <a:off x="1835700" y="5263379"/>
            <a:ext cx="5097976" cy="572700"/>
          </a:xfrm>
          <a:prstGeom prst="rect">
            <a:avLst/>
          </a:prstGeom>
          <a:noFill/>
          <a:ln>
            <a:noFill/>
          </a:ln>
        </p:spPr>
      </p:pic>
      <p:grpSp>
        <p:nvGrpSpPr>
          <p:cNvPr id="2" name="Group 1"/>
          <p:cNvGrpSpPr/>
          <p:nvPr/>
        </p:nvGrpSpPr>
        <p:grpSpPr>
          <a:xfrm>
            <a:off x="1795317" y="3806441"/>
            <a:ext cx="5097975" cy="936710"/>
            <a:chOff x="271313" y="1520281"/>
            <a:chExt cx="5097975" cy="936710"/>
          </a:xfrm>
        </p:grpSpPr>
        <p:pic>
          <p:nvPicPr>
            <p:cNvPr id="182" name="Shape 182"/>
            <p:cNvPicPr preferRelativeResize="0"/>
            <p:nvPr/>
          </p:nvPicPr>
          <p:blipFill>
            <a:blip r:embed="rId5">
              <a:alphaModFix/>
            </a:blip>
            <a:stretch>
              <a:fillRect/>
            </a:stretch>
          </p:blipFill>
          <p:spPr>
            <a:xfrm>
              <a:off x="271313" y="1844055"/>
              <a:ext cx="5097975" cy="612936"/>
            </a:xfrm>
            <a:prstGeom prst="rect">
              <a:avLst/>
            </a:prstGeom>
            <a:noFill/>
            <a:ln>
              <a:noFill/>
            </a:ln>
          </p:spPr>
        </p:pic>
        <p:pic>
          <p:nvPicPr>
            <p:cNvPr id="181" name="Shape 181"/>
            <p:cNvPicPr preferRelativeResize="0"/>
            <p:nvPr/>
          </p:nvPicPr>
          <p:blipFill>
            <a:blip r:embed="rId6">
              <a:alphaModFix/>
            </a:blip>
            <a:stretch>
              <a:fillRect/>
            </a:stretch>
          </p:blipFill>
          <p:spPr>
            <a:xfrm>
              <a:off x="271313" y="1520281"/>
              <a:ext cx="5097975" cy="323774"/>
            </a:xfrm>
            <a:prstGeom prst="rect">
              <a:avLst/>
            </a:prstGeom>
            <a:noFill/>
            <a:ln>
              <a:noFill/>
            </a:ln>
          </p:spPr>
        </p:pic>
      </p:grpSp>
      <p:sp>
        <p:nvSpPr>
          <p:cNvPr id="3" name="Rectangle 2"/>
          <p:cNvSpPr/>
          <p:nvPr/>
        </p:nvSpPr>
        <p:spPr>
          <a:xfrm>
            <a:off x="1745556" y="2058342"/>
            <a:ext cx="7083916" cy="646331"/>
          </a:xfrm>
          <a:prstGeom prst="rect">
            <a:avLst/>
          </a:prstGeom>
        </p:spPr>
        <p:txBody>
          <a:bodyPr wrap="square">
            <a:spAutoFit/>
          </a:bodyPr>
          <a:lstStyle/>
          <a:p>
            <a:pPr marL="169863" indent="-169863">
              <a:buClr>
                <a:srgbClr val="000000"/>
              </a:buClr>
              <a:buFont typeface="Arial" panose="020B0604020202020204" pitchFamily="34" charset="0"/>
              <a:buChar char="•"/>
            </a:pPr>
            <a:r>
              <a:rPr lang="en-GB" dirty="0">
                <a:latin typeface="Arial" panose="020B0604020202020204" pitchFamily="34" charset="0"/>
                <a:cs typeface="Arial" panose="020B0604020202020204" pitchFamily="34" charset="0"/>
              </a:rPr>
              <a:t>Turn off the SYN Cookie countermeasure:</a:t>
            </a:r>
          </a:p>
          <a:p>
            <a:r>
              <a:rPr lang="en-GB" i="1" dirty="0">
                <a:latin typeface="Courier New" panose="02070309020205020404" pitchFamily="49" charset="0"/>
                <a:cs typeface="Courier New" panose="02070309020205020404" pitchFamily="49" charset="0"/>
              </a:rPr>
              <a:t>   $</a:t>
            </a:r>
            <a:r>
              <a:rPr lang="en-GB" i="1" dirty="0" err="1">
                <a:latin typeface="Courier New" panose="02070309020205020404" pitchFamily="49" charset="0"/>
                <a:cs typeface="Courier New" panose="02070309020205020404" pitchFamily="49" charset="0"/>
              </a:rPr>
              <a:t>sudo</a:t>
            </a:r>
            <a:r>
              <a:rPr lang="en-GB" i="1" dirty="0">
                <a:latin typeface="Courier New" panose="02070309020205020404" pitchFamily="49" charset="0"/>
                <a:cs typeface="Courier New" panose="02070309020205020404" pitchFamily="49" charset="0"/>
              </a:rPr>
              <a:t> </a:t>
            </a:r>
            <a:r>
              <a:rPr lang="en-GB" i="1" dirty="0" err="1">
                <a:latin typeface="Courier New" panose="02070309020205020404" pitchFamily="49" charset="0"/>
                <a:cs typeface="Courier New" panose="02070309020205020404" pitchFamily="49" charset="0"/>
              </a:rPr>
              <a:t>sysctl</a:t>
            </a:r>
            <a:r>
              <a:rPr lang="en-GB" i="1" dirty="0">
                <a:latin typeface="Courier New" panose="02070309020205020404" pitchFamily="49" charset="0"/>
                <a:cs typeface="Courier New" panose="02070309020205020404" pitchFamily="49" charset="0"/>
              </a:rPr>
              <a:t> -w net.ipv4.tcp_syncookies=0</a:t>
            </a:r>
          </a:p>
        </p:txBody>
      </p:sp>
      <p:sp>
        <p:nvSpPr>
          <p:cNvPr id="4" name="Rectangle 3"/>
          <p:cNvSpPr/>
          <p:nvPr/>
        </p:nvSpPr>
        <p:spPr>
          <a:xfrm>
            <a:off x="1745556" y="3144826"/>
            <a:ext cx="3684342" cy="369332"/>
          </a:xfrm>
          <a:prstGeom prst="rect">
            <a:avLst/>
          </a:prstGeom>
        </p:spPr>
        <p:txBody>
          <a:bodyPr wrap="none">
            <a:spAutoFit/>
          </a:bodyPr>
          <a:lstStyle/>
          <a:p>
            <a:pPr marL="169863" indent="-169863">
              <a:buClr>
                <a:srgbClr val="000000"/>
              </a:buClr>
              <a:buFont typeface="Arial" panose="020B0604020202020204" pitchFamily="34" charset="0"/>
              <a:buChar char="•"/>
            </a:pPr>
            <a:r>
              <a:rPr lang="en-GB" dirty="0">
                <a:latin typeface="Arial" panose="020B0604020202020204" pitchFamily="34" charset="0"/>
                <a:cs typeface="Arial" panose="020B0604020202020204" pitchFamily="34" charset="0"/>
              </a:rPr>
              <a:t>Launch the attack using </a:t>
            </a:r>
            <a:r>
              <a:rPr lang="en-GB" dirty="0" err="1">
                <a:solidFill>
                  <a:srgbClr val="FF0000"/>
                </a:solidFill>
                <a:latin typeface="Courier New" panose="02070309020205020404" pitchFamily="49" charset="0"/>
                <a:cs typeface="Courier New" panose="02070309020205020404" pitchFamily="49" charset="0"/>
              </a:rPr>
              <a:t>netwox</a:t>
            </a:r>
            <a:endParaRPr lang="en-GB" dirty="0">
              <a:solidFill>
                <a:srgbClr val="FF0000"/>
              </a:solidFill>
              <a:latin typeface="Courier New" panose="02070309020205020404" pitchFamily="49" charset="0"/>
              <a:cs typeface="Courier New" panose="02070309020205020404" pitchFamily="49" charset="0"/>
            </a:endParaRPr>
          </a:p>
        </p:txBody>
      </p:sp>
      <p:sp>
        <p:nvSpPr>
          <p:cNvPr id="12" name="Rectangle 11"/>
          <p:cNvSpPr/>
          <p:nvPr/>
        </p:nvSpPr>
        <p:spPr>
          <a:xfrm>
            <a:off x="1795316" y="4897648"/>
            <a:ext cx="1010533" cy="369332"/>
          </a:xfrm>
          <a:prstGeom prst="rect">
            <a:avLst/>
          </a:prstGeom>
        </p:spPr>
        <p:txBody>
          <a:bodyPr wrap="none">
            <a:spAutoFit/>
          </a:bodyPr>
          <a:lstStyle/>
          <a:p>
            <a:pPr marL="169863" indent="-169863">
              <a:buClr>
                <a:srgbClr val="000000"/>
              </a:buClr>
              <a:buFont typeface="Arial" panose="020B0604020202020204" pitchFamily="34" charset="0"/>
              <a:buChar char="•"/>
            </a:pPr>
            <a:r>
              <a:rPr lang="en-GB" dirty="0">
                <a:latin typeface="Arial" panose="020B0604020202020204" pitchFamily="34" charset="0"/>
                <a:cs typeface="Arial" panose="020B0604020202020204" pitchFamily="34" charset="0"/>
              </a:rPr>
              <a:t>Result</a:t>
            </a:r>
          </a:p>
        </p:txBody>
      </p:sp>
      <p:sp>
        <p:nvSpPr>
          <p:cNvPr id="6" name="TextBox 5"/>
          <p:cNvSpPr txBox="1"/>
          <p:nvPr/>
        </p:nvSpPr>
        <p:spPr>
          <a:xfrm>
            <a:off x="7222067" y="2716968"/>
            <a:ext cx="3249672"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Targeting telnet server port 23 with SYN packets</a:t>
            </a:r>
          </a:p>
        </p:txBody>
      </p:sp>
      <p:cxnSp>
        <p:nvCxnSpPr>
          <p:cNvPr id="9" name="Straight Arrow Connector 8"/>
          <p:cNvCxnSpPr>
            <a:cxnSpLocks/>
          </p:cNvCxnSpPr>
          <p:nvPr/>
        </p:nvCxnSpPr>
        <p:spPr>
          <a:xfrm flipH="1">
            <a:off x="6193277" y="2901634"/>
            <a:ext cx="1028790" cy="58174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B0D5D21A-D1C9-0E4E-80C2-05D1C58F1DF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25</a:t>
            </a:fld>
            <a:endParaRPr lang="en-US" dirty="0"/>
          </a:p>
        </p:txBody>
      </p:sp>
      <p:sp>
        <p:nvSpPr>
          <p:cNvPr id="5" name="TextBox 4">
            <a:extLst>
              <a:ext uri="{FF2B5EF4-FFF2-40B4-BE49-F238E27FC236}">
                <a16:creationId xmlns:a16="http://schemas.microsoft.com/office/drawing/2014/main" id="{3E75313C-05D2-C845-A5C2-AC54090262BE}"/>
              </a:ext>
            </a:extLst>
          </p:cNvPr>
          <p:cNvSpPr txBox="1"/>
          <p:nvPr/>
        </p:nvSpPr>
        <p:spPr>
          <a:xfrm>
            <a:off x="1770436" y="6064098"/>
            <a:ext cx="8816561"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NOTE</a:t>
            </a:r>
            <a:r>
              <a:rPr lang="en-US" dirty="0">
                <a:solidFill>
                  <a:srgbClr val="C00000"/>
                </a:solidFill>
                <a:latin typeface="Arial" panose="020B0604020202020204" pitchFamily="34" charset="0"/>
                <a:cs typeface="Arial" panose="020B0604020202020204" pitchFamily="34" charset="0"/>
              </a:rPr>
              <a:t>: In your SEED Lab-2, you will use </a:t>
            </a:r>
            <a:r>
              <a:rPr lang="en-US" dirty="0" err="1">
                <a:solidFill>
                  <a:srgbClr val="C00000"/>
                </a:solidFill>
                <a:latin typeface="Arial" panose="020B0604020202020204" pitchFamily="34" charset="0"/>
                <a:cs typeface="Arial" panose="020B0604020202020204" pitchFamily="34" charset="0"/>
              </a:rPr>
              <a:t>Scapy</a:t>
            </a:r>
            <a:r>
              <a:rPr lang="en-US" dirty="0">
                <a:solidFill>
                  <a:srgbClr val="C00000"/>
                </a:solidFill>
                <a:latin typeface="Arial" panose="020B0604020202020204" pitchFamily="34" charset="0"/>
                <a:cs typeface="Arial" panose="020B0604020202020204" pitchFamily="34" charset="0"/>
              </a:rPr>
              <a:t> for launching a SYN Flooding attack</a:t>
            </a:r>
          </a:p>
        </p:txBody>
      </p:sp>
      <p:sp>
        <p:nvSpPr>
          <p:cNvPr id="15" name="TextBox 14">
            <a:extLst>
              <a:ext uri="{FF2B5EF4-FFF2-40B4-BE49-F238E27FC236}">
                <a16:creationId xmlns:a16="http://schemas.microsoft.com/office/drawing/2014/main" id="{2AA612BE-53C6-0F45-873D-CE9890C84AD4}"/>
              </a:ext>
            </a:extLst>
          </p:cNvPr>
          <p:cNvSpPr txBox="1"/>
          <p:nvPr/>
        </p:nvSpPr>
        <p:spPr>
          <a:xfrm>
            <a:off x="7337325" y="4897649"/>
            <a:ext cx="3134415" cy="646331"/>
          </a:xfrm>
          <a:prstGeom prst="rect">
            <a:avLst/>
          </a:prstGeom>
          <a:no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Note </a:t>
            </a:r>
            <a:r>
              <a:rPr lang="en-US" dirty="0" err="1">
                <a:latin typeface="Arial" panose="020B0604020202020204" pitchFamily="34" charset="0"/>
                <a:cs typeface="Arial" panose="020B0604020202020204" pitchFamily="34" charset="0"/>
              </a:rPr>
              <a:t>ssh</a:t>
            </a:r>
            <a:r>
              <a:rPr lang="en-US" dirty="0">
                <a:latin typeface="Arial" panose="020B0604020202020204" pitchFamily="34" charset="0"/>
                <a:cs typeface="Arial" panose="020B0604020202020204" pitchFamily="34" charset="0"/>
              </a:rPr>
              <a:t> at server port 22 will still work, but not telnet</a:t>
            </a:r>
          </a:p>
        </p:txBody>
      </p:sp>
      <p:cxnSp>
        <p:nvCxnSpPr>
          <p:cNvPr id="16" name="Straight Arrow Connector 15">
            <a:extLst>
              <a:ext uri="{FF2B5EF4-FFF2-40B4-BE49-F238E27FC236}">
                <a16:creationId xmlns:a16="http://schemas.microsoft.com/office/drawing/2014/main" id="{A74BFCCA-1628-5D42-9ABA-54FC9188AC92}"/>
              </a:ext>
            </a:extLst>
          </p:cNvPr>
          <p:cNvCxnSpPr>
            <a:cxnSpLocks/>
          </p:cNvCxnSpPr>
          <p:nvPr/>
        </p:nvCxnSpPr>
        <p:spPr>
          <a:xfrm flipH="1">
            <a:off x="6308534" y="5082315"/>
            <a:ext cx="1028790" cy="58174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972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835700" y="566853"/>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SYN Flooding Attack - Results</a:t>
            </a:r>
          </a:p>
        </p:txBody>
      </p:sp>
      <p:sp>
        <p:nvSpPr>
          <p:cNvPr id="190" name="Shape 190"/>
          <p:cNvSpPr txBox="1">
            <a:spLocks noGrp="1"/>
          </p:cNvSpPr>
          <p:nvPr>
            <p:ph type="body" idx="1"/>
          </p:nvPr>
        </p:nvSpPr>
        <p:spPr>
          <a:xfrm>
            <a:off x="6884475" y="1746400"/>
            <a:ext cx="3599100" cy="4186200"/>
          </a:xfrm>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sz="2000" dirty="0">
                <a:solidFill>
                  <a:srgbClr val="000000"/>
                </a:solidFill>
              </a:rPr>
              <a:t>Using netstat command, we can see that there are a large number of half-open connections on port 23 with random source IPs</a:t>
            </a:r>
          </a:p>
          <a:p>
            <a:pPr marL="457200">
              <a:spcAft>
                <a:spcPts val="600"/>
              </a:spcAft>
              <a:buClr>
                <a:srgbClr val="000000"/>
              </a:buClr>
            </a:pPr>
            <a:r>
              <a:rPr lang="en-GB" sz="2000" dirty="0">
                <a:solidFill>
                  <a:srgbClr val="000000"/>
                </a:solidFill>
              </a:rPr>
              <a:t>Using top command, we can see that CPU usage is not high on the server machine. The server is alive and can perform other functions normally, but </a:t>
            </a:r>
            <a:r>
              <a:rPr lang="en-GB" sz="2000" dirty="0">
                <a:solidFill>
                  <a:srgbClr val="FF0000"/>
                </a:solidFill>
              </a:rPr>
              <a:t>cannot accept telnet connections only</a:t>
            </a:r>
            <a:endParaRPr lang="en-GB" sz="2000" dirty="0">
              <a:solidFill>
                <a:srgbClr val="000000"/>
              </a:solidFill>
            </a:endParaRPr>
          </a:p>
        </p:txBody>
      </p:sp>
      <p:pic>
        <p:nvPicPr>
          <p:cNvPr id="191" name="Shape 191"/>
          <p:cNvPicPr preferRelativeResize="0"/>
          <p:nvPr/>
        </p:nvPicPr>
        <p:blipFill>
          <a:blip r:embed="rId3">
            <a:alphaModFix/>
          </a:blip>
          <a:stretch>
            <a:fillRect/>
          </a:stretch>
        </p:blipFill>
        <p:spPr>
          <a:xfrm>
            <a:off x="1835702" y="2009726"/>
            <a:ext cx="4827675" cy="1217200"/>
          </a:xfrm>
          <a:prstGeom prst="rect">
            <a:avLst/>
          </a:prstGeom>
          <a:noFill/>
          <a:ln>
            <a:noFill/>
          </a:ln>
        </p:spPr>
      </p:pic>
      <p:pic>
        <p:nvPicPr>
          <p:cNvPr id="192" name="Shape 192"/>
          <p:cNvPicPr preferRelativeResize="0"/>
          <p:nvPr/>
        </p:nvPicPr>
        <p:blipFill>
          <a:blip r:embed="rId4">
            <a:alphaModFix/>
          </a:blip>
          <a:stretch>
            <a:fillRect/>
          </a:stretch>
        </p:blipFill>
        <p:spPr>
          <a:xfrm>
            <a:off x="1871300" y="3048227"/>
            <a:ext cx="4827650" cy="408425"/>
          </a:xfrm>
          <a:prstGeom prst="rect">
            <a:avLst/>
          </a:prstGeom>
          <a:noFill/>
          <a:ln>
            <a:noFill/>
          </a:ln>
        </p:spPr>
      </p:pic>
      <p:pic>
        <p:nvPicPr>
          <p:cNvPr id="193" name="Shape 193"/>
          <p:cNvPicPr preferRelativeResize="0"/>
          <p:nvPr/>
        </p:nvPicPr>
        <p:blipFill>
          <a:blip r:embed="rId5">
            <a:alphaModFix/>
          </a:blip>
          <a:stretch>
            <a:fillRect/>
          </a:stretch>
        </p:blipFill>
        <p:spPr>
          <a:xfrm>
            <a:off x="1910725" y="3890602"/>
            <a:ext cx="4827650" cy="1735775"/>
          </a:xfrm>
          <a:prstGeom prst="rect">
            <a:avLst/>
          </a:prstGeom>
          <a:noFill/>
          <a:ln>
            <a:noFill/>
          </a:ln>
        </p:spPr>
      </p:pic>
      <p:sp>
        <p:nvSpPr>
          <p:cNvPr id="194" name="Shape 194"/>
          <p:cNvSpPr/>
          <p:nvPr/>
        </p:nvSpPr>
        <p:spPr>
          <a:xfrm>
            <a:off x="3590875" y="2009725"/>
            <a:ext cx="1123200" cy="2472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endParaRPr>
              <a:solidFill>
                <a:srgbClr val="FF0000"/>
              </a:solidFill>
            </a:endParaRPr>
          </a:p>
        </p:txBody>
      </p:sp>
      <p:sp>
        <p:nvSpPr>
          <p:cNvPr id="195" name="Shape 195"/>
          <p:cNvSpPr/>
          <p:nvPr/>
        </p:nvSpPr>
        <p:spPr>
          <a:xfrm>
            <a:off x="3590875" y="3890600"/>
            <a:ext cx="536700" cy="1698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endParaRPr>
              <a:solidFill>
                <a:srgbClr val="FF0000"/>
              </a:solidFill>
            </a:endParaRPr>
          </a:p>
        </p:txBody>
      </p:sp>
      <p:sp>
        <p:nvSpPr>
          <p:cNvPr id="2" name="Rectangle 1"/>
          <p:cNvSpPr/>
          <p:nvPr/>
        </p:nvSpPr>
        <p:spPr>
          <a:xfrm>
            <a:off x="5825069" y="2194985"/>
            <a:ext cx="753533" cy="12616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ED716627-A8E9-A348-A966-923EA88AFA2F}"/>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26</a:t>
            </a:fld>
            <a:endParaRPr lang="en-US" dirty="0"/>
          </a:p>
        </p:txBody>
      </p:sp>
    </p:spTree>
    <p:extLst>
      <p:ext uri="{BB962C8B-B14F-4D97-AF65-F5344CB8AC3E}">
        <p14:creationId xmlns:p14="http://schemas.microsoft.com/office/powerpoint/2010/main" val="2242056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1835700" y="465696"/>
            <a:ext cx="8520600" cy="572700"/>
          </a:xfrm>
          <a:prstGeom prst="rect">
            <a:avLst/>
          </a:prstGeom>
        </p:spPr>
        <p:txBody>
          <a:bodyPr vert="horz" wrap="square" lIns="91425" tIns="91425" rIns="91425" bIns="91425" rtlCol="0" anchor="t" anchorCtr="0">
            <a:noAutofit/>
          </a:bodyPr>
          <a:lstStyle/>
          <a:p>
            <a:r>
              <a:rPr lang="en-GB" dirty="0"/>
              <a:t>Countermeasures: SYN Cookies</a:t>
            </a:r>
          </a:p>
        </p:txBody>
      </p:sp>
      <p:sp>
        <p:nvSpPr>
          <p:cNvPr id="214" name="Shape 214"/>
          <p:cNvSpPr txBox="1">
            <a:spLocks noGrp="1"/>
          </p:cNvSpPr>
          <p:nvPr>
            <p:ph type="body" idx="1"/>
          </p:nvPr>
        </p:nvSpPr>
        <p:spPr>
          <a:xfrm>
            <a:off x="404327" y="1702341"/>
            <a:ext cx="11395787" cy="4204685"/>
          </a:xfrm>
          <a:prstGeom prst="rect">
            <a:avLst/>
          </a:prstGeom>
        </p:spPr>
        <p:txBody>
          <a:bodyPr vert="horz" wrap="square" lIns="91425" tIns="91425" rIns="91425" bIns="91425" rtlCol="0" anchor="t" anchorCtr="0">
            <a:noAutofit/>
          </a:bodyPr>
          <a:lstStyle/>
          <a:p>
            <a:pPr marL="457200">
              <a:buClr>
                <a:srgbClr val="000000"/>
              </a:buClr>
            </a:pPr>
            <a:r>
              <a:rPr lang="en-GB" dirty="0">
                <a:solidFill>
                  <a:srgbClr val="000000"/>
                </a:solidFill>
              </a:rPr>
              <a:t>After a server receives a SYN packet, it calculates a keyed hash (</a:t>
            </a:r>
            <a:r>
              <a:rPr lang="en-GB" dirty="0">
                <a:solidFill>
                  <a:srgbClr val="C00000"/>
                </a:solidFill>
              </a:rPr>
              <a:t>H</a:t>
            </a:r>
            <a:r>
              <a:rPr lang="en-GB" dirty="0">
                <a:solidFill>
                  <a:srgbClr val="000000"/>
                </a:solidFill>
              </a:rPr>
              <a:t>) from the information in the packet using a secret key that is only known to the server</a:t>
            </a:r>
          </a:p>
          <a:p>
            <a:pPr marL="857250" lvl="1">
              <a:buClr>
                <a:srgbClr val="000000"/>
              </a:buClr>
            </a:pPr>
            <a:r>
              <a:rPr lang="en-GB" dirty="0">
                <a:solidFill>
                  <a:srgbClr val="000000"/>
                </a:solidFill>
              </a:rPr>
              <a:t>This hash (</a:t>
            </a:r>
            <a:r>
              <a:rPr lang="en-GB" dirty="0">
                <a:solidFill>
                  <a:srgbClr val="C00000"/>
                </a:solidFill>
              </a:rPr>
              <a:t>H</a:t>
            </a:r>
            <a:r>
              <a:rPr lang="en-GB" dirty="0">
                <a:solidFill>
                  <a:srgbClr val="000000"/>
                </a:solidFill>
              </a:rPr>
              <a:t>) is sent to the client as the initial sequence number from the server. </a:t>
            </a:r>
            <a:r>
              <a:rPr lang="en-GB" dirty="0">
                <a:solidFill>
                  <a:srgbClr val="C00000"/>
                </a:solidFill>
              </a:rPr>
              <a:t>H</a:t>
            </a:r>
            <a:r>
              <a:rPr lang="en-GB" dirty="0">
                <a:solidFill>
                  <a:srgbClr val="000000"/>
                </a:solidFill>
              </a:rPr>
              <a:t> is called SYN cookie</a:t>
            </a:r>
          </a:p>
          <a:p>
            <a:pPr marL="457200">
              <a:buClr>
                <a:srgbClr val="000000"/>
              </a:buClr>
            </a:pPr>
            <a:r>
              <a:rPr lang="en-GB" dirty="0">
                <a:solidFill>
                  <a:srgbClr val="0432FF"/>
                </a:solidFill>
              </a:rPr>
              <a:t>The server will not store the half-open connection in its queue when SYN Cookie kicks-in after a certain number of SYN packets are received; instead information is put in the packet to see if it is a real connection to get information back</a:t>
            </a:r>
            <a:endParaRPr lang="en-GB" dirty="0">
              <a:solidFill>
                <a:srgbClr val="000000"/>
              </a:solidFill>
            </a:endParaRPr>
          </a:p>
          <a:p>
            <a:pPr marL="857250" lvl="1">
              <a:buClr>
                <a:srgbClr val="000000"/>
              </a:buClr>
            </a:pPr>
            <a:r>
              <a:rPr lang="en-GB" dirty="0">
                <a:solidFill>
                  <a:srgbClr val="000000"/>
                </a:solidFill>
              </a:rPr>
              <a:t>If the client is an attacker, </a:t>
            </a:r>
            <a:r>
              <a:rPr lang="en-GB" dirty="0">
                <a:solidFill>
                  <a:srgbClr val="C00000"/>
                </a:solidFill>
              </a:rPr>
              <a:t>H</a:t>
            </a:r>
            <a:r>
              <a:rPr lang="en-GB" dirty="0">
                <a:solidFill>
                  <a:srgbClr val="000000"/>
                </a:solidFill>
              </a:rPr>
              <a:t> will not reach the attacker</a:t>
            </a:r>
          </a:p>
          <a:p>
            <a:pPr marL="857250" lvl="1">
              <a:buClr>
                <a:srgbClr val="000000"/>
              </a:buClr>
            </a:pPr>
            <a:r>
              <a:rPr lang="en-GB" dirty="0">
                <a:solidFill>
                  <a:srgbClr val="000000"/>
                </a:solidFill>
              </a:rPr>
              <a:t>If the client is not an attacker, it sends </a:t>
            </a:r>
            <a:r>
              <a:rPr lang="en-GB" dirty="0">
                <a:solidFill>
                  <a:srgbClr val="C00000"/>
                </a:solidFill>
              </a:rPr>
              <a:t>H</a:t>
            </a:r>
            <a:r>
              <a:rPr lang="en-GB" dirty="0">
                <a:solidFill>
                  <a:srgbClr val="000000"/>
                </a:solidFill>
              </a:rPr>
              <a:t>+1 in the acknowledgement field</a:t>
            </a:r>
          </a:p>
          <a:p>
            <a:pPr marL="857250" lvl="1">
              <a:buClr>
                <a:srgbClr val="000000"/>
              </a:buClr>
            </a:pPr>
            <a:r>
              <a:rPr lang="en-GB" dirty="0">
                <a:solidFill>
                  <a:srgbClr val="000000"/>
                </a:solidFill>
              </a:rPr>
              <a:t>The server checks if the number in the acknowledgement field is valid or not by recalculating the cookie</a:t>
            </a:r>
          </a:p>
        </p:txBody>
      </p:sp>
      <p:sp>
        <p:nvSpPr>
          <p:cNvPr id="4" name="Slide Number Placeholder 5">
            <a:extLst>
              <a:ext uri="{FF2B5EF4-FFF2-40B4-BE49-F238E27FC236}">
                <a16:creationId xmlns:a16="http://schemas.microsoft.com/office/drawing/2014/main" id="{6582286D-395D-9242-990F-3912D024AE3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27</a:t>
            </a:fld>
            <a:endParaRPr lang="en-US" dirty="0"/>
          </a:p>
        </p:txBody>
      </p:sp>
    </p:spTree>
    <p:extLst>
      <p:ext uri="{BB962C8B-B14F-4D97-AF65-F5344CB8AC3E}">
        <p14:creationId xmlns:p14="http://schemas.microsoft.com/office/powerpoint/2010/main" val="1552594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28</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solidFill>
                  <a:srgbClr val="FF0000"/>
                </a:solidFill>
              </a:rPr>
              <a:t>Attack to terminate </a:t>
            </a:r>
            <a:r>
              <a:rPr lang="en-US" sz="3200" dirty="0">
                <a:solidFill>
                  <a:srgbClr val="FF0000"/>
                </a:solidFill>
              </a:rPr>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1876543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835700" y="413950"/>
            <a:ext cx="8520600" cy="572700"/>
          </a:xfrm>
          <a:prstGeom prst="rect">
            <a:avLst/>
          </a:prstGeom>
        </p:spPr>
        <p:txBody>
          <a:bodyPr vert="horz" wrap="square" lIns="91425" tIns="91425" rIns="91425" bIns="91425" rtlCol="0" anchor="t" anchorCtr="0">
            <a:noAutofit/>
          </a:bodyPr>
          <a:lstStyle/>
          <a:p>
            <a:r>
              <a:rPr lang="en-GB" dirty="0"/>
              <a:t>TCP Reset Attack</a:t>
            </a:r>
          </a:p>
        </p:txBody>
      </p:sp>
      <p:sp>
        <p:nvSpPr>
          <p:cNvPr id="220" name="Shape 220"/>
          <p:cNvSpPr txBox="1">
            <a:spLocks noGrp="1"/>
          </p:cNvSpPr>
          <p:nvPr>
            <p:ph type="body" idx="1"/>
          </p:nvPr>
        </p:nvSpPr>
        <p:spPr>
          <a:xfrm>
            <a:off x="5572500" y="1954250"/>
            <a:ext cx="4783800" cy="3917100"/>
          </a:xfrm>
          <a:prstGeom prst="rect">
            <a:avLst/>
          </a:prstGeom>
        </p:spPr>
        <p:txBody>
          <a:bodyPr vert="horz" wrap="square" lIns="91425" tIns="91425" rIns="91425" bIns="91425" rtlCol="0" anchor="t" anchorCtr="0">
            <a:noAutofit/>
          </a:bodyPr>
          <a:lstStyle/>
          <a:p>
            <a:pPr marL="0" indent="0">
              <a:buNone/>
            </a:pPr>
            <a:r>
              <a:rPr lang="en-GB" sz="2000" u="sng" dirty="0">
                <a:solidFill>
                  <a:srgbClr val="000000"/>
                </a:solidFill>
              </a:rPr>
              <a:t>To disconnect a TCP connection </a:t>
            </a:r>
            <a:r>
              <a:rPr lang="en-GB" sz="2000" i="1" u="sng" dirty="0">
                <a:solidFill>
                  <a:srgbClr val="000000"/>
                </a:solidFill>
              </a:rPr>
              <a:t>gracefully</a:t>
            </a:r>
            <a:r>
              <a:rPr lang="en-GB" sz="2000" u="sng" dirty="0">
                <a:solidFill>
                  <a:srgbClr val="000000"/>
                </a:solidFill>
              </a:rPr>
              <a:t> :</a:t>
            </a:r>
          </a:p>
          <a:p>
            <a:pPr marL="0" indent="0">
              <a:buNone/>
            </a:pPr>
            <a:endParaRPr lang="en-GB" sz="2000" u="sng" dirty="0">
              <a:solidFill>
                <a:srgbClr val="000000"/>
              </a:solidFill>
            </a:endParaRPr>
          </a:p>
          <a:p>
            <a:pPr marL="457200">
              <a:buClr>
                <a:srgbClr val="000000"/>
              </a:buClr>
            </a:pPr>
            <a:r>
              <a:rPr lang="en-GB" sz="2000" dirty="0">
                <a:solidFill>
                  <a:srgbClr val="000000"/>
                </a:solidFill>
              </a:rPr>
              <a:t>A sends out a “FIN” packet to B</a:t>
            </a:r>
          </a:p>
          <a:p>
            <a:pPr marL="457200">
              <a:buClr>
                <a:srgbClr val="000000"/>
              </a:buClr>
            </a:pPr>
            <a:r>
              <a:rPr lang="en-GB" sz="2000" dirty="0">
                <a:solidFill>
                  <a:srgbClr val="000000"/>
                </a:solidFill>
              </a:rPr>
              <a:t>B replies with an “ACK” packet. This closes the A-to-B communication</a:t>
            </a:r>
          </a:p>
          <a:p>
            <a:pPr marL="457200">
              <a:buClr>
                <a:srgbClr val="000000"/>
              </a:buClr>
            </a:pPr>
            <a:r>
              <a:rPr lang="en-GB" sz="2000" dirty="0">
                <a:solidFill>
                  <a:srgbClr val="000000"/>
                </a:solidFill>
              </a:rPr>
              <a:t>Now, B sends a “FIN” packet to A and A replies with “ACK”</a:t>
            </a:r>
          </a:p>
          <a:p>
            <a:pPr marL="0" indent="0">
              <a:buNone/>
            </a:pPr>
            <a:endParaRPr lang="en-GB" sz="2000" u="sng" dirty="0">
              <a:solidFill>
                <a:srgbClr val="000000"/>
              </a:solidFill>
            </a:endParaRPr>
          </a:p>
          <a:p>
            <a:pPr marL="0" indent="0">
              <a:buNone/>
            </a:pPr>
            <a:r>
              <a:rPr lang="en-GB" sz="2000" u="sng" dirty="0">
                <a:solidFill>
                  <a:srgbClr val="000000"/>
                </a:solidFill>
              </a:rPr>
              <a:t>Using Reset flag (another way to terminate connection between A &amp; B in abnormal/urgent situations) :</a:t>
            </a:r>
          </a:p>
          <a:p>
            <a:pPr marL="0" indent="0">
              <a:buNone/>
            </a:pPr>
            <a:endParaRPr lang="en-GB" sz="2000" u="sng" dirty="0">
              <a:solidFill>
                <a:srgbClr val="000000"/>
              </a:solidFill>
            </a:endParaRPr>
          </a:p>
          <a:p>
            <a:pPr marL="285750" indent="-285750"/>
            <a:r>
              <a:rPr lang="en-GB" sz="2000" dirty="0">
                <a:solidFill>
                  <a:srgbClr val="000000"/>
                </a:solidFill>
              </a:rPr>
              <a:t>One of the parties sends RST packet to immediately break the connection</a:t>
            </a:r>
          </a:p>
        </p:txBody>
      </p:sp>
      <p:pic>
        <p:nvPicPr>
          <p:cNvPr id="221" name="Shape 221"/>
          <p:cNvPicPr preferRelativeResize="0"/>
          <p:nvPr/>
        </p:nvPicPr>
        <p:blipFill>
          <a:blip r:embed="rId3">
            <a:alphaModFix/>
          </a:blip>
          <a:stretch>
            <a:fillRect/>
          </a:stretch>
        </p:blipFill>
        <p:spPr>
          <a:xfrm>
            <a:off x="1835700" y="2055100"/>
            <a:ext cx="3657600" cy="3467100"/>
          </a:xfrm>
          <a:prstGeom prst="rect">
            <a:avLst/>
          </a:prstGeom>
          <a:noFill/>
          <a:ln>
            <a:noFill/>
          </a:ln>
        </p:spPr>
      </p:pic>
      <p:sp>
        <p:nvSpPr>
          <p:cNvPr id="5" name="Slide Number Placeholder 5">
            <a:extLst>
              <a:ext uri="{FF2B5EF4-FFF2-40B4-BE49-F238E27FC236}">
                <a16:creationId xmlns:a16="http://schemas.microsoft.com/office/drawing/2014/main" id="{877F0CE2-5E31-A647-9D05-FBFEFF838BE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29</a:t>
            </a:fld>
            <a:endParaRPr lang="en-US" dirty="0"/>
          </a:p>
        </p:txBody>
      </p:sp>
    </p:spTree>
    <p:extLst>
      <p:ext uri="{BB962C8B-B14F-4D97-AF65-F5344CB8AC3E}">
        <p14:creationId xmlns:p14="http://schemas.microsoft.com/office/powerpoint/2010/main" val="1989998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FF0000"/>
                </a:solidFill>
              </a:rPr>
              <a:t>TCP fundamental</a:t>
            </a:r>
          </a:p>
          <a:p>
            <a:pPr marL="457200" indent="-457200">
              <a:buFont typeface="Arial" panose="020B0604020202020204" pitchFamily="34" charset="0"/>
              <a:buChar char="•"/>
            </a:pPr>
            <a:r>
              <a:rPr lang="en-US" sz="3200" dirty="0"/>
              <a:t>Attacks on the TCP protocol</a:t>
            </a:r>
          </a:p>
          <a:p>
            <a:pPr marL="457200" indent="-457200">
              <a:buFont typeface="Arial" panose="020B0604020202020204" pitchFamily="34" charset="0"/>
              <a:buChar char="•"/>
            </a:pPr>
            <a:r>
              <a:rPr lang="en-US" sz="3200" dirty="0"/>
              <a:t>Denial-of-Service attack</a:t>
            </a:r>
          </a:p>
          <a:p>
            <a:pPr marL="457200" indent="-457200">
              <a:buFont typeface="Arial" panose="020B0604020202020204" pitchFamily="34" charset="0"/>
              <a:buChar char="•"/>
            </a:pPr>
            <a:r>
              <a:rPr lang="en-US" sz="3200" dirty="0"/>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1950225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1835700" y="387875"/>
            <a:ext cx="8520600" cy="572700"/>
          </a:xfrm>
          <a:prstGeom prst="rect">
            <a:avLst/>
          </a:prstGeom>
        </p:spPr>
        <p:txBody>
          <a:bodyPr vert="horz" wrap="square" lIns="91425" tIns="91425" rIns="91425" bIns="91425" rtlCol="0" anchor="t" anchorCtr="0">
            <a:noAutofit/>
          </a:bodyPr>
          <a:lstStyle/>
          <a:p>
            <a:r>
              <a:rPr lang="en-GB" dirty="0"/>
              <a:t>TCP Reset Attack</a:t>
            </a:r>
          </a:p>
        </p:txBody>
      </p:sp>
      <p:sp>
        <p:nvSpPr>
          <p:cNvPr id="227" name="Shape 227"/>
          <p:cNvSpPr txBox="1">
            <a:spLocks noGrp="1"/>
          </p:cNvSpPr>
          <p:nvPr>
            <p:ph type="body" idx="1"/>
          </p:nvPr>
        </p:nvSpPr>
        <p:spPr>
          <a:xfrm>
            <a:off x="1835625" y="2724984"/>
            <a:ext cx="8520675" cy="2119683"/>
          </a:xfrm>
          <a:prstGeom prst="rect">
            <a:avLst/>
          </a:prstGeom>
        </p:spPr>
        <p:txBody>
          <a:bodyPr vert="horz" wrap="square" lIns="91425" tIns="91425" rIns="91425" bIns="91425" rtlCol="0" anchor="t" anchorCtr="0">
            <a:noAutofit/>
          </a:bodyPr>
          <a:lstStyle/>
          <a:p>
            <a:pPr marL="0" indent="0">
              <a:buNone/>
            </a:pPr>
            <a:r>
              <a:rPr lang="en-GB" sz="2000" b="1" dirty="0">
                <a:solidFill>
                  <a:srgbClr val="000000"/>
                </a:solidFill>
              </a:rPr>
              <a:t>Goal:</a:t>
            </a:r>
            <a:r>
              <a:rPr lang="en-GB" sz="2000" dirty="0">
                <a:solidFill>
                  <a:srgbClr val="000000"/>
                </a:solidFill>
              </a:rPr>
              <a:t> To break up a TCP connection between A and B</a:t>
            </a:r>
          </a:p>
          <a:p>
            <a:pPr marL="0" indent="0">
              <a:buNone/>
            </a:pPr>
            <a:endParaRPr lang="en-GB" sz="2000" b="1" dirty="0">
              <a:solidFill>
                <a:srgbClr val="000000"/>
              </a:solidFill>
            </a:endParaRPr>
          </a:p>
          <a:p>
            <a:pPr marL="0" indent="0">
              <a:buNone/>
            </a:pPr>
            <a:r>
              <a:rPr lang="en-GB" sz="2000" b="1" dirty="0">
                <a:solidFill>
                  <a:srgbClr val="000000"/>
                </a:solidFill>
              </a:rPr>
              <a:t>Spoofed RST Packet: </a:t>
            </a:r>
            <a:r>
              <a:rPr lang="en-GB" sz="2000" dirty="0">
                <a:solidFill>
                  <a:srgbClr val="000000"/>
                </a:solidFill>
              </a:rPr>
              <a:t>The following fields need to be set correctly:</a:t>
            </a:r>
          </a:p>
          <a:p>
            <a:pPr marL="576263" indent="-285750"/>
            <a:r>
              <a:rPr lang="en-GB" sz="2000" dirty="0">
                <a:solidFill>
                  <a:srgbClr val="000000"/>
                </a:solidFill>
              </a:rPr>
              <a:t>Source IP address, Source Port, Destination IP address, Destination Port (i.e., 4-Tuple to identify a TCP connection) </a:t>
            </a:r>
          </a:p>
          <a:p>
            <a:pPr marL="576263" indent="-285750"/>
            <a:r>
              <a:rPr lang="en-GB" sz="2000" dirty="0">
                <a:solidFill>
                  <a:srgbClr val="000000"/>
                </a:solidFill>
              </a:rPr>
              <a:t>Sequence number (</a:t>
            </a:r>
            <a:r>
              <a:rPr lang="en-GB" sz="2000" dirty="0">
                <a:solidFill>
                  <a:srgbClr val="C00000"/>
                </a:solidFill>
              </a:rPr>
              <a:t>within the receiver’s window</a:t>
            </a:r>
            <a:r>
              <a:rPr lang="en-GB" sz="2000" dirty="0">
                <a:solidFill>
                  <a:srgbClr val="000000"/>
                </a:solidFill>
              </a:rPr>
              <a:t>)</a:t>
            </a:r>
          </a:p>
        </p:txBody>
      </p:sp>
      <p:pic>
        <p:nvPicPr>
          <p:cNvPr id="228" name="Shape 228"/>
          <p:cNvPicPr preferRelativeResize="0"/>
          <p:nvPr/>
        </p:nvPicPr>
        <p:blipFill>
          <a:blip r:embed="rId3">
            <a:alphaModFix/>
          </a:blip>
          <a:stretch>
            <a:fillRect/>
          </a:stretch>
        </p:blipFill>
        <p:spPr>
          <a:xfrm>
            <a:off x="3487233" y="1252960"/>
            <a:ext cx="4546501" cy="1446625"/>
          </a:xfrm>
          <a:prstGeom prst="rect">
            <a:avLst/>
          </a:prstGeom>
          <a:noFill/>
          <a:ln>
            <a:noFill/>
          </a:ln>
        </p:spPr>
      </p:pic>
      <p:sp>
        <p:nvSpPr>
          <p:cNvPr id="5" name="Slide Number Placeholder 5">
            <a:extLst>
              <a:ext uri="{FF2B5EF4-FFF2-40B4-BE49-F238E27FC236}">
                <a16:creationId xmlns:a16="http://schemas.microsoft.com/office/drawing/2014/main" id="{15494DD0-4E14-8A4A-8CC7-03FEAB821936}"/>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30</a:t>
            </a:fld>
            <a:endParaRPr lang="en-US" dirty="0"/>
          </a:p>
        </p:txBody>
      </p:sp>
      <p:sp>
        <p:nvSpPr>
          <p:cNvPr id="3" name="TextBox 2">
            <a:extLst>
              <a:ext uri="{FF2B5EF4-FFF2-40B4-BE49-F238E27FC236}">
                <a16:creationId xmlns:a16="http://schemas.microsoft.com/office/drawing/2014/main" id="{B85A8256-A93A-6161-292C-51B2BF2C0141}"/>
              </a:ext>
            </a:extLst>
          </p:cNvPr>
          <p:cNvSpPr txBox="1"/>
          <p:nvPr/>
        </p:nvSpPr>
        <p:spPr>
          <a:xfrm>
            <a:off x="1253374" y="5114008"/>
            <a:ext cx="9685175" cy="1200329"/>
          </a:xfrm>
          <a:prstGeom prst="rect">
            <a:avLst/>
          </a:prstGeom>
          <a:noFill/>
        </p:spPr>
        <p:txBody>
          <a:bodyPr wrap="square">
            <a:spAutoFit/>
          </a:bodyPr>
          <a:lstStyle/>
          <a:p>
            <a:pPr algn="l"/>
            <a:r>
              <a:rPr lang="en-US" b="0" i="1" dirty="0">
                <a:solidFill>
                  <a:srgbClr val="202122"/>
                </a:solidFill>
                <a:effectLst/>
                <a:latin typeface="Arial" panose="020B0604020202020204" pitchFamily="34" charset="0"/>
              </a:rPr>
              <a:t>Fun fact: This tampering technique can be used by a firewall or abused by a malicious attacker to interrupt Internet connections.</a:t>
            </a:r>
          </a:p>
          <a:p>
            <a:pPr algn="l"/>
            <a:r>
              <a:rPr lang="en-US" b="0" i="1" u="none" strike="noStrike" dirty="0">
                <a:solidFill>
                  <a:srgbClr val="3366CC"/>
                </a:solidFill>
                <a:effectLst/>
                <a:latin typeface="Arial" panose="020B0604020202020204" pitchFamily="34" charset="0"/>
                <a:hlinkClick r:id="rId4" tooltip="Great Firewall"/>
              </a:rPr>
              <a:t>The Great Firewall of China</a:t>
            </a:r>
            <a:r>
              <a:rPr lang="en-US" b="0" i="1" dirty="0">
                <a:solidFill>
                  <a:srgbClr val="202122"/>
                </a:solidFill>
                <a:effectLst/>
                <a:latin typeface="Arial" panose="020B0604020202020204" pitchFamily="34" charset="0"/>
              </a:rPr>
              <a:t>, and </a:t>
            </a:r>
            <a:r>
              <a:rPr lang="en-US" b="0" i="1" u="none" strike="noStrike" dirty="0">
                <a:solidFill>
                  <a:srgbClr val="3366CC"/>
                </a:solidFill>
                <a:effectLst/>
                <a:latin typeface="Arial" panose="020B0604020202020204" pitchFamily="34" charset="0"/>
                <a:hlinkClick r:id="rId5" tooltip="Internet censorship in Iran"/>
              </a:rPr>
              <a:t>Iranian Internet censors</a:t>
            </a:r>
            <a:r>
              <a:rPr lang="en-US" b="0" i="1" dirty="0">
                <a:solidFill>
                  <a:srgbClr val="202122"/>
                </a:solidFill>
                <a:effectLst/>
                <a:latin typeface="Arial" panose="020B0604020202020204" pitchFamily="34" charset="0"/>
              </a:rPr>
              <a:t> are known to use TCP reset attacks to interfere with and block connections as a major method to carry out Internet censorship.</a:t>
            </a:r>
          </a:p>
        </p:txBody>
      </p:sp>
    </p:spTree>
    <p:extLst>
      <p:ext uri="{BB962C8B-B14F-4D97-AF65-F5344CB8AC3E}">
        <p14:creationId xmlns:p14="http://schemas.microsoft.com/office/powerpoint/2010/main" val="2246992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31</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solidFill>
                  <a:srgbClr val="FF0000"/>
                </a:solidFill>
              </a:rPr>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2325914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12" name="Rectangle 3">
            <a:extLst>
              <a:ext uri="{FF2B5EF4-FFF2-40B4-BE49-F238E27FC236}">
                <a16:creationId xmlns:a16="http://schemas.microsoft.com/office/drawing/2014/main" id="{3635EFC9-A521-0240-B257-CD458B330808}"/>
              </a:ext>
            </a:extLst>
          </p:cNvPr>
          <p:cNvSpPr txBox="1">
            <a:spLocks noChangeArrowheads="1"/>
          </p:cNvSpPr>
          <p:nvPr/>
        </p:nvSpPr>
        <p:spPr>
          <a:xfrm>
            <a:off x="751523" y="1368109"/>
            <a:ext cx="5877880" cy="4836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Recall:  HTTP GET/response interaction is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stateless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notion of multi-step exchanges of HTTP messages to complete a Web “transaction”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track “state” of multi-step exchange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all HTTP requests are independent of each other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“recover” from a partially-completed-but-never-completely-completed transaction</a:t>
            </a:r>
          </a:p>
        </p:txBody>
      </p:sp>
      <p:sp>
        <p:nvSpPr>
          <p:cNvPr id="2" name="TextBox 1">
            <a:extLst>
              <a:ext uri="{FF2B5EF4-FFF2-40B4-BE49-F238E27FC236}">
                <a16:creationId xmlns:a16="http://schemas.microsoft.com/office/drawing/2014/main" id="{F81F961A-6387-0345-9591-6D8E9EDB9801}"/>
              </a:ext>
            </a:extLst>
          </p:cNvPr>
          <p:cNvSpPr txBox="1"/>
          <p:nvPr/>
        </p:nvSpPr>
        <p:spPr>
          <a:xfrm>
            <a:off x="7777183" y="1266045"/>
            <a:ext cx="33473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3"/>
                </a:solidFill>
                <a:effectLst/>
                <a:uLnTx/>
                <a:uFillTx/>
                <a:latin typeface="Calibri"/>
                <a:ea typeface="+mn-ea"/>
                <a:cs typeface="+mn-cs"/>
              </a:rPr>
              <a:t>a stateful protocol: </a:t>
            </a:r>
            <a:r>
              <a:rPr kumimoji="0" lang="en-US" sz="1800" b="0" i="0" u="none" strike="noStrike" kern="1200" cap="none" spc="0" normalizeH="0" baseline="0" noProof="0" dirty="0">
                <a:ln>
                  <a:noFill/>
                </a:ln>
                <a:solidFill>
                  <a:prstClr val="black"/>
                </a:solidFill>
                <a:effectLst/>
                <a:uLnTx/>
                <a:uFillTx/>
                <a:latin typeface="Calibri"/>
                <a:ea typeface="+mn-ea"/>
                <a:cs typeface="+mn-cs"/>
              </a:rPr>
              <a:t>client makes two changes to X, or none at all</a:t>
            </a:r>
          </a:p>
        </p:txBody>
      </p:sp>
      <p:sp>
        <p:nvSpPr>
          <p:cNvPr id="14" name="Line 15">
            <a:extLst>
              <a:ext uri="{FF2B5EF4-FFF2-40B4-BE49-F238E27FC236}">
                <a16:creationId xmlns:a16="http://schemas.microsoft.com/office/drawing/2014/main" id="{E1896121-77D8-FD42-BC74-F51FD18D8659}"/>
              </a:ext>
            </a:extLst>
          </p:cNvPr>
          <p:cNvSpPr>
            <a:spLocks noChangeShapeType="1"/>
          </p:cNvSpPr>
          <p:nvPr/>
        </p:nvSpPr>
        <p:spPr bwMode="auto">
          <a:xfrm>
            <a:off x="8211743" y="2818375"/>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7668C468-5627-F641-A1D5-CCCD71D47636}"/>
              </a:ext>
            </a:extLst>
          </p:cNvPr>
          <p:cNvSpPr>
            <a:spLocks noChangeShapeType="1"/>
          </p:cNvSpPr>
          <p:nvPr/>
        </p:nvSpPr>
        <p:spPr bwMode="auto">
          <a:xfrm>
            <a:off x="9902430" y="2812025"/>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 name="Text Box 37">
            <a:extLst>
              <a:ext uri="{FF2B5EF4-FFF2-40B4-BE49-F238E27FC236}">
                <a16:creationId xmlns:a16="http://schemas.microsoft.com/office/drawing/2014/main" id="{4D29A06D-1A18-BA46-8999-A8C319B0650D}"/>
              </a:ext>
            </a:extLst>
          </p:cNvPr>
          <p:cNvSpPr txBox="1">
            <a:spLocks noChangeArrowheads="1"/>
          </p:cNvSpPr>
          <p:nvPr/>
        </p:nvSpPr>
        <p:spPr bwMode="auto">
          <a:xfrm>
            <a:off x="7986318" y="5664762"/>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35" name="Text Box 38">
            <a:extLst>
              <a:ext uri="{FF2B5EF4-FFF2-40B4-BE49-F238E27FC236}">
                <a16:creationId xmlns:a16="http://schemas.microsoft.com/office/drawing/2014/main" id="{27466D26-729A-A04F-8FFC-34F73F8EF342}"/>
              </a:ext>
            </a:extLst>
          </p:cNvPr>
          <p:cNvSpPr txBox="1">
            <a:spLocks noChangeArrowheads="1"/>
          </p:cNvSpPr>
          <p:nvPr/>
        </p:nvSpPr>
        <p:spPr bwMode="auto">
          <a:xfrm>
            <a:off x="9664305" y="564730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grpSp>
        <p:nvGrpSpPr>
          <p:cNvPr id="36" name="Group 43">
            <a:extLst>
              <a:ext uri="{FF2B5EF4-FFF2-40B4-BE49-F238E27FC236}">
                <a16:creationId xmlns:a16="http://schemas.microsoft.com/office/drawing/2014/main" id="{FAE9785A-4169-E940-B94F-671A4AB9F406}"/>
              </a:ext>
            </a:extLst>
          </p:cNvPr>
          <p:cNvGrpSpPr>
            <a:grpSpLocks/>
          </p:cNvGrpSpPr>
          <p:nvPr/>
        </p:nvGrpSpPr>
        <p:grpSpPr bwMode="auto">
          <a:xfrm>
            <a:off x="9702405" y="2045262"/>
            <a:ext cx="423863" cy="684213"/>
            <a:chOff x="4140" y="429"/>
            <a:chExt cx="1425" cy="2396"/>
          </a:xfrm>
        </p:grpSpPr>
        <p:sp>
          <p:nvSpPr>
            <p:cNvPr id="37" name="Freeform 44">
              <a:extLst>
                <a:ext uri="{FF2B5EF4-FFF2-40B4-BE49-F238E27FC236}">
                  <a16:creationId xmlns:a16="http://schemas.microsoft.com/office/drawing/2014/main" id="{6CED6B20-429D-A742-A5A8-C560D22732C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45">
              <a:extLst>
                <a:ext uri="{FF2B5EF4-FFF2-40B4-BE49-F238E27FC236}">
                  <a16:creationId xmlns:a16="http://schemas.microsoft.com/office/drawing/2014/main" id="{3217673F-28F2-7F49-B23F-A3ED64A0570B}"/>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39" name="Freeform 46">
              <a:extLst>
                <a:ext uri="{FF2B5EF4-FFF2-40B4-BE49-F238E27FC236}">
                  <a16:creationId xmlns:a16="http://schemas.microsoft.com/office/drawing/2014/main" id="{2C8F4947-7476-8140-9308-A091DA1251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Freeform 47">
              <a:extLst>
                <a:ext uri="{FF2B5EF4-FFF2-40B4-BE49-F238E27FC236}">
                  <a16:creationId xmlns:a16="http://schemas.microsoft.com/office/drawing/2014/main" id="{C324215D-D2F8-D640-866A-AD06AEA388E7}"/>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 name="Rectangle 48">
              <a:extLst>
                <a:ext uri="{FF2B5EF4-FFF2-40B4-BE49-F238E27FC236}">
                  <a16:creationId xmlns:a16="http://schemas.microsoft.com/office/drawing/2014/main" id="{AF16B93D-625D-BF47-B9C3-3122406F6C90}"/>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2" name="Group 49">
              <a:extLst>
                <a:ext uri="{FF2B5EF4-FFF2-40B4-BE49-F238E27FC236}">
                  <a16:creationId xmlns:a16="http://schemas.microsoft.com/office/drawing/2014/main" id="{E5823F1D-E46B-E542-BA9A-BE7B2ADB2B86}"/>
                </a:ext>
              </a:extLst>
            </p:cNvPr>
            <p:cNvGrpSpPr>
              <a:grpSpLocks/>
            </p:cNvGrpSpPr>
            <p:nvPr/>
          </p:nvGrpSpPr>
          <p:grpSpPr bwMode="auto">
            <a:xfrm>
              <a:off x="4749" y="668"/>
              <a:ext cx="581" cy="145"/>
              <a:chOff x="614" y="2568"/>
              <a:chExt cx="725" cy="139"/>
            </a:xfrm>
          </p:grpSpPr>
          <p:sp>
            <p:nvSpPr>
              <p:cNvPr id="67" name="AutoShape 50">
                <a:extLst>
                  <a:ext uri="{FF2B5EF4-FFF2-40B4-BE49-F238E27FC236}">
                    <a16:creationId xmlns:a16="http://schemas.microsoft.com/office/drawing/2014/main" id="{5EDFB4BA-9ECC-1D4B-9DE1-6892D81BDDEF}"/>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8" name="AutoShape 51">
                <a:extLst>
                  <a:ext uri="{FF2B5EF4-FFF2-40B4-BE49-F238E27FC236}">
                    <a16:creationId xmlns:a16="http://schemas.microsoft.com/office/drawing/2014/main" id="{322B0365-5AB5-FB41-8CFB-D0A89CDC6CD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3" name="Rectangle 52">
              <a:extLst>
                <a:ext uri="{FF2B5EF4-FFF2-40B4-BE49-F238E27FC236}">
                  <a16:creationId xmlns:a16="http://schemas.microsoft.com/office/drawing/2014/main" id="{29C26A51-8119-1C45-B765-0A6FDC420497}"/>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4" name="Group 53">
              <a:extLst>
                <a:ext uri="{FF2B5EF4-FFF2-40B4-BE49-F238E27FC236}">
                  <a16:creationId xmlns:a16="http://schemas.microsoft.com/office/drawing/2014/main" id="{A0E07450-02B5-944A-993E-ED4E720D6C10}"/>
                </a:ext>
              </a:extLst>
            </p:cNvPr>
            <p:cNvGrpSpPr>
              <a:grpSpLocks/>
            </p:cNvGrpSpPr>
            <p:nvPr/>
          </p:nvGrpSpPr>
          <p:grpSpPr bwMode="auto">
            <a:xfrm>
              <a:off x="4747" y="994"/>
              <a:ext cx="581" cy="134"/>
              <a:chOff x="614" y="2568"/>
              <a:chExt cx="725" cy="139"/>
            </a:xfrm>
          </p:grpSpPr>
          <p:sp>
            <p:nvSpPr>
              <p:cNvPr id="65" name="AutoShape 54">
                <a:extLst>
                  <a:ext uri="{FF2B5EF4-FFF2-40B4-BE49-F238E27FC236}">
                    <a16:creationId xmlns:a16="http://schemas.microsoft.com/office/drawing/2014/main" id="{B895EECE-8814-364B-ABEF-BDFDB5B6907F}"/>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6" name="AutoShape 55">
                <a:extLst>
                  <a:ext uri="{FF2B5EF4-FFF2-40B4-BE49-F238E27FC236}">
                    <a16:creationId xmlns:a16="http://schemas.microsoft.com/office/drawing/2014/main" id="{19862CEA-43CD-F949-9939-14C77DA0F5D1}"/>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5" name="Rectangle 56">
              <a:extLst>
                <a:ext uri="{FF2B5EF4-FFF2-40B4-BE49-F238E27FC236}">
                  <a16:creationId xmlns:a16="http://schemas.microsoft.com/office/drawing/2014/main" id="{AF3B098B-3C77-8047-942A-938B768ECD31}"/>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46" name="Rectangle 57">
              <a:extLst>
                <a:ext uri="{FF2B5EF4-FFF2-40B4-BE49-F238E27FC236}">
                  <a16:creationId xmlns:a16="http://schemas.microsoft.com/office/drawing/2014/main" id="{B55EF1A5-9C91-874D-A21C-9283813B9454}"/>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47" name="Group 58">
              <a:extLst>
                <a:ext uri="{FF2B5EF4-FFF2-40B4-BE49-F238E27FC236}">
                  <a16:creationId xmlns:a16="http://schemas.microsoft.com/office/drawing/2014/main" id="{4BE447F1-4065-604D-9C52-935316AF9073}"/>
                </a:ext>
              </a:extLst>
            </p:cNvPr>
            <p:cNvGrpSpPr>
              <a:grpSpLocks/>
            </p:cNvGrpSpPr>
            <p:nvPr/>
          </p:nvGrpSpPr>
          <p:grpSpPr bwMode="auto">
            <a:xfrm>
              <a:off x="4735" y="1627"/>
              <a:ext cx="582" cy="151"/>
              <a:chOff x="614" y="2568"/>
              <a:chExt cx="725" cy="139"/>
            </a:xfrm>
          </p:grpSpPr>
          <p:sp>
            <p:nvSpPr>
              <p:cNvPr id="63" name="AutoShape 59">
                <a:extLst>
                  <a:ext uri="{FF2B5EF4-FFF2-40B4-BE49-F238E27FC236}">
                    <a16:creationId xmlns:a16="http://schemas.microsoft.com/office/drawing/2014/main" id="{B6AF28E0-3DFD-B648-BA8B-C954368CED3E}"/>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4" name="AutoShape 60">
                <a:extLst>
                  <a:ext uri="{FF2B5EF4-FFF2-40B4-BE49-F238E27FC236}">
                    <a16:creationId xmlns:a16="http://schemas.microsoft.com/office/drawing/2014/main" id="{CD352178-7C9F-9247-ADEE-3A9C5EEDD12B}"/>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48" name="Freeform 61">
              <a:extLst>
                <a:ext uri="{FF2B5EF4-FFF2-40B4-BE49-F238E27FC236}">
                  <a16:creationId xmlns:a16="http://schemas.microsoft.com/office/drawing/2014/main" id="{167E2C73-34F7-5443-B80D-3E31BC266850}"/>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9" name="Group 62">
              <a:extLst>
                <a:ext uri="{FF2B5EF4-FFF2-40B4-BE49-F238E27FC236}">
                  <a16:creationId xmlns:a16="http://schemas.microsoft.com/office/drawing/2014/main" id="{FD3C1C1A-4BE2-8A4D-B7D1-6FE82CCD5E7C}"/>
                </a:ext>
              </a:extLst>
            </p:cNvPr>
            <p:cNvGrpSpPr>
              <a:grpSpLocks/>
            </p:cNvGrpSpPr>
            <p:nvPr/>
          </p:nvGrpSpPr>
          <p:grpSpPr bwMode="auto">
            <a:xfrm>
              <a:off x="4739" y="1327"/>
              <a:ext cx="582" cy="139"/>
              <a:chOff x="614" y="2568"/>
              <a:chExt cx="725" cy="139"/>
            </a:xfrm>
          </p:grpSpPr>
          <p:sp>
            <p:nvSpPr>
              <p:cNvPr id="61" name="AutoShape 63">
                <a:extLst>
                  <a:ext uri="{FF2B5EF4-FFF2-40B4-BE49-F238E27FC236}">
                    <a16:creationId xmlns:a16="http://schemas.microsoft.com/office/drawing/2014/main" id="{37F891D2-79F1-BA40-9E94-2CB7F92C3A86}"/>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2" name="AutoShape 64">
                <a:extLst>
                  <a:ext uri="{FF2B5EF4-FFF2-40B4-BE49-F238E27FC236}">
                    <a16:creationId xmlns:a16="http://schemas.microsoft.com/office/drawing/2014/main" id="{A6F14F93-50F0-1D44-A328-C58C4810E50F}"/>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sp>
          <p:nvSpPr>
            <p:cNvPr id="50" name="Rectangle 65">
              <a:extLst>
                <a:ext uri="{FF2B5EF4-FFF2-40B4-BE49-F238E27FC236}">
                  <a16:creationId xmlns:a16="http://schemas.microsoft.com/office/drawing/2014/main" id="{002C4B61-E0A4-9947-A2B8-C5E4A183D58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1" name="Freeform 66">
              <a:extLst>
                <a:ext uri="{FF2B5EF4-FFF2-40B4-BE49-F238E27FC236}">
                  <a16:creationId xmlns:a16="http://schemas.microsoft.com/office/drawing/2014/main" id="{03750C04-4651-264E-A820-846CC991E1D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Freeform 67">
              <a:extLst>
                <a:ext uri="{FF2B5EF4-FFF2-40B4-BE49-F238E27FC236}">
                  <a16:creationId xmlns:a16="http://schemas.microsoft.com/office/drawing/2014/main" id="{8FAC3F30-F8EF-E042-AB16-84DEBD8CDD05}"/>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Oval 68">
              <a:extLst>
                <a:ext uri="{FF2B5EF4-FFF2-40B4-BE49-F238E27FC236}">
                  <a16:creationId xmlns:a16="http://schemas.microsoft.com/office/drawing/2014/main" id="{0AC7D83A-6568-AE4B-9387-52663F18F9CB}"/>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4" name="Freeform 69">
              <a:extLst>
                <a:ext uri="{FF2B5EF4-FFF2-40B4-BE49-F238E27FC236}">
                  <a16:creationId xmlns:a16="http://schemas.microsoft.com/office/drawing/2014/main" id="{1F36BF90-AD45-4E43-863B-F70935197C4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5" name="AutoShape 70">
              <a:extLst>
                <a:ext uri="{FF2B5EF4-FFF2-40B4-BE49-F238E27FC236}">
                  <a16:creationId xmlns:a16="http://schemas.microsoft.com/office/drawing/2014/main" id="{F5B54DD4-D0E2-AF41-9405-9DCDB2D7E8B8}"/>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6" name="AutoShape 71">
              <a:extLst>
                <a:ext uri="{FF2B5EF4-FFF2-40B4-BE49-F238E27FC236}">
                  <a16:creationId xmlns:a16="http://schemas.microsoft.com/office/drawing/2014/main" id="{23D73537-49F7-C342-B924-696A08B3BDD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7" name="Oval 72">
              <a:extLst>
                <a:ext uri="{FF2B5EF4-FFF2-40B4-BE49-F238E27FC236}">
                  <a16:creationId xmlns:a16="http://schemas.microsoft.com/office/drawing/2014/main" id="{BC45042D-B8F2-A44D-9D8F-FC3BBA5D975A}"/>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58" name="Oval 73">
              <a:extLst>
                <a:ext uri="{FF2B5EF4-FFF2-40B4-BE49-F238E27FC236}">
                  <a16:creationId xmlns:a16="http://schemas.microsoft.com/office/drawing/2014/main" id="{B9F22805-FC3E-6544-AABA-20E89AF95906}"/>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9" name="Oval 74">
              <a:extLst>
                <a:ext uri="{FF2B5EF4-FFF2-40B4-BE49-F238E27FC236}">
                  <a16:creationId xmlns:a16="http://schemas.microsoft.com/office/drawing/2014/main" id="{EB68854B-BAC2-D941-B3A2-A5819DC3E9EC}"/>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0" name="Rectangle 75">
              <a:extLst>
                <a:ext uri="{FF2B5EF4-FFF2-40B4-BE49-F238E27FC236}">
                  <a16:creationId xmlns:a16="http://schemas.microsoft.com/office/drawing/2014/main" id="{D02DEB6D-1661-D243-AA4D-D82ACE64AE4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grpSp>
        <p:nvGrpSpPr>
          <p:cNvPr id="69" name="Group 76">
            <a:extLst>
              <a:ext uri="{FF2B5EF4-FFF2-40B4-BE49-F238E27FC236}">
                <a16:creationId xmlns:a16="http://schemas.microsoft.com/office/drawing/2014/main" id="{DCF55C78-47F8-BB4D-B7DC-932793317724}"/>
              </a:ext>
            </a:extLst>
          </p:cNvPr>
          <p:cNvGrpSpPr>
            <a:grpSpLocks/>
          </p:cNvGrpSpPr>
          <p:nvPr/>
        </p:nvGrpSpPr>
        <p:grpSpPr bwMode="auto">
          <a:xfrm>
            <a:off x="7700568" y="2067487"/>
            <a:ext cx="698500" cy="709613"/>
            <a:chOff x="-44" y="1473"/>
            <a:chExt cx="981" cy="1105"/>
          </a:xfrm>
        </p:grpSpPr>
        <p:pic>
          <p:nvPicPr>
            <p:cNvPr id="70" name="Picture 77" descr="desktop_computer_stylized_medium">
              <a:extLst>
                <a:ext uri="{FF2B5EF4-FFF2-40B4-BE49-F238E27FC236}">
                  <a16:creationId xmlns:a16="http://schemas.microsoft.com/office/drawing/2014/main" id="{DA88C7F5-3379-274A-B44E-AF12E56C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78">
              <a:extLst>
                <a:ext uri="{FF2B5EF4-FFF2-40B4-BE49-F238E27FC236}">
                  <a16:creationId xmlns:a16="http://schemas.microsoft.com/office/drawing/2014/main" id="{FAA003F1-DCEB-8040-A71C-4C8DD7155DD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5" name="Group 124">
            <a:extLst>
              <a:ext uri="{FF2B5EF4-FFF2-40B4-BE49-F238E27FC236}">
                <a16:creationId xmlns:a16="http://schemas.microsoft.com/office/drawing/2014/main" id="{E2F7DE24-824D-8B4E-BB5F-5FEDF024EC8E}"/>
              </a:ext>
            </a:extLst>
          </p:cNvPr>
          <p:cNvGrpSpPr/>
          <p:nvPr/>
        </p:nvGrpSpPr>
        <p:grpSpPr>
          <a:xfrm>
            <a:off x="8211743" y="3942941"/>
            <a:ext cx="1673225" cy="337184"/>
            <a:chOff x="8211743" y="3942941"/>
            <a:chExt cx="1673225" cy="337184"/>
          </a:xfrm>
        </p:grpSpPr>
        <p:sp>
          <p:nvSpPr>
            <p:cNvPr id="77" name="Line 18">
              <a:extLst>
                <a:ext uri="{FF2B5EF4-FFF2-40B4-BE49-F238E27FC236}">
                  <a16:creationId xmlns:a16="http://schemas.microsoft.com/office/drawing/2014/main" id="{3D07B504-4294-484D-A15A-873F55BFA7A5}"/>
                </a:ext>
              </a:extLst>
            </p:cNvPr>
            <p:cNvSpPr>
              <a:spLocks noChangeShapeType="1"/>
            </p:cNvSpPr>
            <p:nvPr/>
          </p:nvSpPr>
          <p:spPr bwMode="auto">
            <a:xfrm flipH="1">
              <a:off x="8211743" y="3942941"/>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DC44DF33-D418-CB41-BFC5-96705F979CCC}"/>
                </a:ext>
              </a:extLst>
            </p:cNvPr>
            <p:cNvSpPr txBox="1"/>
            <p:nvPr/>
          </p:nvSpPr>
          <p:spPr>
            <a:xfrm rot="21106037">
              <a:off x="9382305" y="3972348"/>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9C6582D8-E5C3-E94C-91FA-DD082657187F}"/>
              </a:ext>
            </a:extLst>
          </p:cNvPr>
          <p:cNvGrpSpPr/>
          <p:nvPr/>
        </p:nvGrpSpPr>
        <p:grpSpPr>
          <a:xfrm>
            <a:off x="8220565" y="4654247"/>
            <a:ext cx="1673225" cy="307777"/>
            <a:chOff x="8220565" y="4654247"/>
            <a:chExt cx="1673225" cy="307777"/>
          </a:xfrm>
        </p:grpSpPr>
        <p:sp>
          <p:nvSpPr>
            <p:cNvPr id="82" name="Line 18">
              <a:extLst>
                <a:ext uri="{FF2B5EF4-FFF2-40B4-BE49-F238E27FC236}">
                  <a16:creationId xmlns:a16="http://schemas.microsoft.com/office/drawing/2014/main" id="{4C9BF12C-724F-3C4B-9FC7-C0EB27409192}"/>
                </a:ext>
              </a:extLst>
            </p:cNvPr>
            <p:cNvSpPr>
              <a:spLocks noChangeShapeType="1"/>
            </p:cNvSpPr>
            <p:nvPr/>
          </p:nvSpPr>
          <p:spPr bwMode="auto">
            <a:xfrm flipH="1">
              <a:off x="8220565" y="465532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DF7DB85B-1569-344D-AC0D-B969F2CD0B87}"/>
                </a:ext>
              </a:extLst>
            </p:cNvPr>
            <p:cNvSpPr txBox="1"/>
            <p:nvPr/>
          </p:nvSpPr>
          <p:spPr>
            <a:xfrm rot="21106037">
              <a:off x="9360647" y="465424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8" name="Group 127">
            <a:extLst>
              <a:ext uri="{FF2B5EF4-FFF2-40B4-BE49-F238E27FC236}">
                <a16:creationId xmlns:a16="http://schemas.microsoft.com/office/drawing/2014/main" id="{6AAF2513-9DD5-1A4B-B41D-1AFE8BDB247D}"/>
              </a:ext>
            </a:extLst>
          </p:cNvPr>
          <p:cNvGrpSpPr/>
          <p:nvPr/>
        </p:nvGrpSpPr>
        <p:grpSpPr>
          <a:xfrm>
            <a:off x="8226030" y="4881121"/>
            <a:ext cx="1684338" cy="344172"/>
            <a:chOff x="8226030" y="4881121"/>
            <a:chExt cx="1684338" cy="344172"/>
          </a:xfrm>
        </p:grpSpPr>
        <p:sp>
          <p:nvSpPr>
            <p:cNvPr id="86" name="Line 17">
              <a:extLst>
                <a:ext uri="{FF2B5EF4-FFF2-40B4-BE49-F238E27FC236}">
                  <a16:creationId xmlns:a16="http://schemas.microsoft.com/office/drawing/2014/main" id="{33143F67-A599-EE4C-988D-1E52584BCBD9}"/>
                </a:ext>
              </a:extLst>
            </p:cNvPr>
            <p:cNvSpPr>
              <a:spLocks noChangeShapeType="1"/>
            </p:cNvSpPr>
            <p:nvPr/>
          </p:nvSpPr>
          <p:spPr bwMode="auto">
            <a:xfrm>
              <a:off x="8226030" y="499071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6F421034-4844-1843-9EDF-80D2D2191FFC}"/>
                </a:ext>
              </a:extLst>
            </p:cNvPr>
            <p:cNvSpPr txBox="1"/>
            <p:nvPr/>
          </p:nvSpPr>
          <p:spPr>
            <a:xfrm rot="460210">
              <a:off x="8601378" y="4881121"/>
              <a:ext cx="11269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unlock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grpSp>
        <p:nvGrpSpPr>
          <p:cNvPr id="129" name="Group 128">
            <a:extLst>
              <a:ext uri="{FF2B5EF4-FFF2-40B4-BE49-F238E27FC236}">
                <a16:creationId xmlns:a16="http://schemas.microsoft.com/office/drawing/2014/main" id="{02E6B42D-EC51-CD42-8E76-639F17FF9C82}"/>
              </a:ext>
            </a:extLst>
          </p:cNvPr>
          <p:cNvGrpSpPr/>
          <p:nvPr/>
        </p:nvGrpSpPr>
        <p:grpSpPr>
          <a:xfrm>
            <a:off x="8211743" y="5253900"/>
            <a:ext cx="1673225" cy="336684"/>
            <a:chOff x="8211743" y="5253900"/>
            <a:chExt cx="1673225" cy="336684"/>
          </a:xfrm>
        </p:grpSpPr>
        <p:sp>
          <p:nvSpPr>
            <p:cNvPr id="87" name="Line 18">
              <a:extLst>
                <a:ext uri="{FF2B5EF4-FFF2-40B4-BE49-F238E27FC236}">
                  <a16:creationId xmlns:a16="http://schemas.microsoft.com/office/drawing/2014/main" id="{981C6A97-493C-1541-8F46-FB6401EE6D04}"/>
                </a:ext>
              </a:extLst>
            </p:cNvPr>
            <p:cNvSpPr>
              <a:spLocks noChangeShapeType="1"/>
            </p:cNvSpPr>
            <p:nvPr/>
          </p:nvSpPr>
          <p:spPr bwMode="auto">
            <a:xfrm flipH="1">
              <a:off x="8211743" y="525390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4E6BC057-143C-EA4C-9758-617A540239BE}"/>
                </a:ext>
              </a:extLst>
            </p:cNvPr>
            <p:cNvSpPr txBox="1"/>
            <p:nvPr/>
          </p:nvSpPr>
          <p:spPr>
            <a:xfrm rot="21106037">
              <a:off x="9373746" y="528280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0" name="Group 129">
            <a:extLst>
              <a:ext uri="{FF2B5EF4-FFF2-40B4-BE49-F238E27FC236}">
                <a16:creationId xmlns:a16="http://schemas.microsoft.com/office/drawing/2014/main" id="{812585BB-270F-6343-8338-140BA89C7E52}"/>
              </a:ext>
            </a:extLst>
          </p:cNvPr>
          <p:cNvGrpSpPr/>
          <p:nvPr/>
        </p:nvGrpSpPr>
        <p:grpSpPr>
          <a:xfrm>
            <a:off x="8226030" y="3575737"/>
            <a:ext cx="1696234" cy="338597"/>
            <a:chOff x="8226030" y="3575737"/>
            <a:chExt cx="1696234" cy="338597"/>
          </a:xfrm>
        </p:grpSpPr>
        <p:sp>
          <p:nvSpPr>
            <p:cNvPr id="76" name="Line 17">
              <a:extLst>
                <a:ext uri="{FF2B5EF4-FFF2-40B4-BE49-F238E27FC236}">
                  <a16:creationId xmlns:a16="http://schemas.microsoft.com/office/drawing/2014/main" id="{06976B72-BDF3-7C48-82E3-924EF74F53B8}"/>
                </a:ext>
              </a:extLst>
            </p:cNvPr>
            <p:cNvSpPr>
              <a:spLocks noChangeShapeType="1"/>
            </p:cNvSpPr>
            <p:nvPr/>
          </p:nvSpPr>
          <p:spPr bwMode="auto">
            <a:xfrm>
              <a:off x="8226030" y="3679752"/>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A7D38CDC-448B-6D46-8D67-92FCAC24452A}"/>
                </a:ext>
              </a:extLst>
            </p:cNvPr>
            <p:cNvSpPr txBox="1"/>
            <p:nvPr/>
          </p:nvSpPr>
          <p:spPr>
            <a:xfrm rot="460210">
              <a:off x="8589335" y="3575737"/>
              <a:ext cx="1332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2" name="Straight Arrow Connector 91">
              <a:extLst>
                <a:ext uri="{FF2B5EF4-FFF2-40B4-BE49-F238E27FC236}">
                  <a16:creationId xmlns:a16="http://schemas.microsoft.com/office/drawing/2014/main" id="{196C1467-1B22-FD48-8EA3-AAA9DBA798B4}"/>
                </a:ext>
              </a:extLst>
            </p:cNvPr>
            <p:cNvCxnSpPr>
              <a:cxnSpLocks/>
            </p:cNvCxnSpPr>
            <p:nvPr/>
          </p:nvCxnSpPr>
          <p:spPr>
            <a:xfrm flipH="1" flipV="1">
              <a:off x="9331367" y="3750644"/>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0BE549BD-AAEC-8444-851F-3374194952CD}"/>
              </a:ext>
            </a:extLst>
          </p:cNvPr>
          <p:cNvGrpSpPr/>
          <p:nvPr/>
        </p:nvGrpSpPr>
        <p:grpSpPr>
          <a:xfrm>
            <a:off x="8234852" y="4259764"/>
            <a:ext cx="1684338" cy="366949"/>
            <a:chOff x="8234852" y="4259764"/>
            <a:chExt cx="1684338" cy="366949"/>
          </a:xfrm>
        </p:grpSpPr>
        <p:sp>
          <p:nvSpPr>
            <p:cNvPr id="81" name="Line 17">
              <a:extLst>
                <a:ext uri="{FF2B5EF4-FFF2-40B4-BE49-F238E27FC236}">
                  <a16:creationId xmlns:a16="http://schemas.microsoft.com/office/drawing/2014/main" id="{BD9CD2B5-5BAD-F64E-ABCA-CBF632B90A4C}"/>
                </a:ext>
              </a:extLst>
            </p:cNvPr>
            <p:cNvSpPr>
              <a:spLocks noChangeShapeType="1"/>
            </p:cNvSpPr>
            <p:nvPr/>
          </p:nvSpPr>
          <p:spPr bwMode="auto">
            <a:xfrm>
              <a:off x="8234852" y="439213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9C94E783-4022-4840-9168-04845DD3C6E1}"/>
                </a:ext>
              </a:extLst>
            </p:cNvPr>
            <p:cNvSpPr txBox="1"/>
            <p:nvPr/>
          </p:nvSpPr>
          <p:spPr>
            <a:xfrm rot="460210">
              <a:off x="8600615" y="4259764"/>
              <a:ext cx="1257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update </a:t>
              </a:r>
              <a:r>
                <a:rPr kumimoji="0" lang="en-US" sz="1400" b="0" i="1" u="none" strike="noStrike" kern="1200" cap="none" spc="0" normalizeH="0" baseline="0" noProof="0" dirty="0">
                  <a:ln>
                    <a:noFill/>
                  </a:ln>
                  <a:solidFill>
                    <a:prstClr val="black"/>
                  </a:solidFill>
                  <a:effectLst/>
                  <a:uLnTx/>
                  <a:uFillTx/>
                  <a:latin typeface="Calibri"/>
                  <a:ea typeface="+mn-ea"/>
                  <a:cs typeface="+mn-cs"/>
                </a:rPr>
                <a:t>X      X’’</a:t>
              </a:r>
            </a:p>
          </p:txBody>
        </p:sp>
        <p:cxnSp>
          <p:nvCxnSpPr>
            <p:cNvPr id="96" name="Straight Arrow Connector 95">
              <a:extLst>
                <a:ext uri="{FF2B5EF4-FFF2-40B4-BE49-F238E27FC236}">
                  <a16:creationId xmlns:a16="http://schemas.microsoft.com/office/drawing/2014/main" id="{E91273DD-2DB7-7D46-A38E-BB2C165693F5}"/>
                </a:ext>
              </a:extLst>
            </p:cNvPr>
            <p:cNvCxnSpPr>
              <a:cxnSpLocks/>
            </p:cNvCxnSpPr>
            <p:nvPr/>
          </p:nvCxnSpPr>
          <p:spPr>
            <a:xfrm flipH="1" flipV="1">
              <a:off x="9339955" y="4436145"/>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7AF7376-17A3-D741-91E5-0D8534607D08}"/>
              </a:ext>
            </a:extLst>
          </p:cNvPr>
          <p:cNvGrpSpPr/>
          <p:nvPr/>
        </p:nvGrpSpPr>
        <p:grpSpPr>
          <a:xfrm>
            <a:off x="8226030" y="2820539"/>
            <a:ext cx="1684338" cy="362594"/>
            <a:chOff x="8226030" y="2820539"/>
            <a:chExt cx="1684338" cy="362594"/>
          </a:xfrm>
        </p:grpSpPr>
        <p:sp>
          <p:nvSpPr>
            <p:cNvPr id="5" name="TextBox 4">
              <a:extLst>
                <a:ext uri="{FF2B5EF4-FFF2-40B4-BE49-F238E27FC236}">
                  <a16:creationId xmlns:a16="http://schemas.microsoft.com/office/drawing/2014/main" id="{0770E437-30BF-E34D-A36A-B1465B8979C1}"/>
                </a:ext>
              </a:extLst>
            </p:cNvPr>
            <p:cNvSpPr txBox="1"/>
            <p:nvPr/>
          </p:nvSpPr>
          <p:spPr>
            <a:xfrm rot="460210">
              <a:off x="8283881" y="2820539"/>
              <a:ext cx="1560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lock data record </a:t>
              </a: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sp>
          <p:nvSpPr>
            <p:cNvPr id="18" name="Line 17">
              <a:extLst>
                <a:ext uri="{FF2B5EF4-FFF2-40B4-BE49-F238E27FC236}">
                  <a16:creationId xmlns:a16="http://schemas.microsoft.com/office/drawing/2014/main" id="{226EF0C1-2237-8E46-AB56-8D689EE5CD53}"/>
                </a:ext>
              </a:extLst>
            </p:cNvPr>
            <p:cNvSpPr>
              <a:spLocks noChangeShapeType="1"/>
            </p:cNvSpPr>
            <p:nvPr/>
          </p:nvSpPr>
          <p:spPr bwMode="auto">
            <a:xfrm>
              <a:off x="8226030" y="294855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3" name="Group 122">
            <a:extLst>
              <a:ext uri="{FF2B5EF4-FFF2-40B4-BE49-F238E27FC236}">
                <a16:creationId xmlns:a16="http://schemas.microsoft.com/office/drawing/2014/main" id="{6D140EC4-5DA8-F040-BC23-C3A90A90AE49}"/>
              </a:ext>
            </a:extLst>
          </p:cNvPr>
          <p:cNvGrpSpPr/>
          <p:nvPr/>
        </p:nvGrpSpPr>
        <p:grpSpPr>
          <a:xfrm>
            <a:off x="8211743" y="3211740"/>
            <a:ext cx="1673225" cy="326272"/>
            <a:chOff x="8211743" y="3211740"/>
            <a:chExt cx="1673225" cy="326272"/>
          </a:xfrm>
        </p:grpSpPr>
        <p:sp>
          <p:nvSpPr>
            <p:cNvPr id="20" name="Line 18">
              <a:extLst>
                <a:ext uri="{FF2B5EF4-FFF2-40B4-BE49-F238E27FC236}">
                  <a16:creationId xmlns:a16="http://schemas.microsoft.com/office/drawing/2014/main" id="{C78912E7-84E1-824B-B855-60DAC36E529C}"/>
                </a:ext>
              </a:extLst>
            </p:cNvPr>
            <p:cNvSpPr>
              <a:spLocks noChangeShapeType="1"/>
            </p:cNvSpPr>
            <p:nvPr/>
          </p:nvSpPr>
          <p:spPr bwMode="auto">
            <a:xfrm flipH="1">
              <a:off x="8211743" y="321174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839CDE70-7C81-BB40-B7E7-D376841A3505}"/>
                </a:ext>
              </a:extLst>
            </p:cNvPr>
            <p:cNvSpPr txBox="1"/>
            <p:nvPr/>
          </p:nvSpPr>
          <p:spPr>
            <a:xfrm rot="21106037">
              <a:off x="9368027" y="3230235"/>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OK</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2" name="Group 121">
            <a:extLst>
              <a:ext uri="{FF2B5EF4-FFF2-40B4-BE49-F238E27FC236}">
                <a16:creationId xmlns:a16="http://schemas.microsoft.com/office/drawing/2014/main" id="{3FE3FF41-4F60-4C4F-85AB-4CC4494FF63A}"/>
              </a:ext>
            </a:extLst>
          </p:cNvPr>
          <p:cNvGrpSpPr/>
          <p:nvPr/>
        </p:nvGrpSpPr>
        <p:grpSpPr>
          <a:xfrm>
            <a:off x="10136156" y="2957082"/>
            <a:ext cx="522425" cy="400110"/>
            <a:chOff x="10136156" y="2957082"/>
            <a:chExt cx="522425" cy="400110"/>
          </a:xfrm>
        </p:grpSpPr>
        <p:sp>
          <p:nvSpPr>
            <p:cNvPr id="91" name="AutoShape 327">
              <a:extLst>
                <a:ext uri="{FF2B5EF4-FFF2-40B4-BE49-F238E27FC236}">
                  <a16:creationId xmlns:a16="http://schemas.microsoft.com/office/drawing/2014/main" id="{819E3430-D00B-DE4A-BF76-DA4F707FA9D4}"/>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7" name="TextBox 96">
              <a:extLst>
                <a:ext uri="{FF2B5EF4-FFF2-40B4-BE49-F238E27FC236}">
                  <a16:creationId xmlns:a16="http://schemas.microsoft.com/office/drawing/2014/main" id="{9A7AE3A8-B4B7-5D45-9040-2EECD223536E}"/>
                </a:ext>
              </a:extLst>
            </p:cNvPr>
            <p:cNvSpPr txBox="1"/>
            <p:nvPr/>
          </p:nvSpPr>
          <p:spPr>
            <a:xfrm>
              <a:off x="10364121" y="3049415"/>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1" name="Picture 100">
              <a:extLst>
                <a:ext uri="{FF2B5EF4-FFF2-40B4-BE49-F238E27FC236}">
                  <a16:creationId xmlns:a16="http://schemas.microsoft.com/office/drawing/2014/main" id="{E64171ED-8243-0748-A18D-E9E66AB8CC64}"/>
                </a:ext>
              </a:extLst>
            </p:cNvPr>
            <p:cNvPicPr>
              <a:picLocks noChangeAspect="1"/>
            </p:cNvPicPr>
            <p:nvPr/>
          </p:nvPicPr>
          <p:blipFill>
            <a:blip r:embed="rId4"/>
            <a:stretch>
              <a:fillRect/>
            </a:stretch>
          </p:blipFill>
          <p:spPr>
            <a:xfrm>
              <a:off x="10136156" y="2995160"/>
              <a:ext cx="307778" cy="307778"/>
            </a:xfrm>
            <a:prstGeom prst="rect">
              <a:avLst/>
            </a:prstGeom>
          </p:spPr>
        </p:pic>
      </p:grpSp>
      <p:sp>
        <p:nvSpPr>
          <p:cNvPr id="102" name="AutoShape 327">
            <a:extLst>
              <a:ext uri="{FF2B5EF4-FFF2-40B4-BE49-F238E27FC236}">
                <a16:creationId xmlns:a16="http://schemas.microsoft.com/office/drawing/2014/main" id="{94D2C5FA-36D2-234A-8CDE-D9DE43DC6B37}"/>
              </a:ext>
            </a:extLst>
          </p:cNvPr>
          <p:cNvSpPr>
            <a:spLocks noChangeArrowheads="1"/>
          </p:cNvSpPr>
          <p:nvPr/>
        </p:nvSpPr>
        <p:spPr bwMode="auto">
          <a:xfrm>
            <a:off x="10157378" y="2195369"/>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3" name="TextBox 102">
            <a:extLst>
              <a:ext uri="{FF2B5EF4-FFF2-40B4-BE49-F238E27FC236}">
                <a16:creationId xmlns:a16="http://schemas.microsoft.com/office/drawing/2014/main" id="{0E67923B-2554-D94F-98BF-5970F66E0A80}"/>
              </a:ext>
            </a:extLst>
          </p:cNvPr>
          <p:cNvSpPr txBox="1"/>
          <p:nvPr/>
        </p:nvSpPr>
        <p:spPr>
          <a:xfrm>
            <a:off x="10383166" y="2287702"/>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nvGrpSpPr>
          <p:cNvPr id="106" name="Group 105">
            <a:extLst>
              <a:ext uri="{FF2B5EF4-FFF2-40B4-BE49-F238E27FC236}">
                <a16:creationId xmlns:a16="http://schemas.microsoft.com/office/drawing/2014/main" id="{2B5B74FE-39C8-5B43-9432-6DE5518154FD}"/>
              </a:ext>
            </a:extLst>
          </p:cNvPr>
          <p:cNvGrpSpPr/>
          <p:nvPr/>
        </p:nvGrpSpPr>
        <p:grpSpPr>
          <a:xfrm>
            <a:off x="10132163" y="3702128"/>
            <a:ext cx="592569" cy="400110"/>
            <a:chOff x="10136156" y="2957082"/>
            <a:chExt cx="592569" cy="400110"/>
          </a:xfrm>
        </p:grpSpPr>
        <p:sp>
          <p:nvSpPr>
            <p:cNvPr id="107" name="AutoShape 327">
              <a:extLst>
                <a:ext uri="{FF2B5EF4-FFF2-40B4-BE49-F238E27FC236}">
                  <a16:creationId xmlns:a16="http://schemas.microsoft.com/office/drawing/2014/main" id="{8B16F450-5DEA-8B45-B210-945CA6750CB0}"/>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8" name="TextBox 107">
              <a:extLst>
                <a:ext uri="{FF2B5EF4-FFF2-40B4-BE49-F238E27FC236}">
                  <a16:creationId xmlns:a16="http://schemas.microsoft.com/office/drawing/2014/main" id="{72167ECA-B9B2-4E40-82B0-9F43976F24FE}"/>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09" name="Picture 108">
              <a:extLst>
                <a:ext uri="{FF2B5EF4-FFF2-40B4-BE49-F238E27FC236}">
                  <a16:creationId xmlns:a16="http://schemas.microsoft.com/office/drawing/2014/main" id="{06DE726C-08C5-5346-B762-9B140BCB8885}"/>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0" name="Group 109">
            <a:extLst>
              <a:ext uri="{FF2B5EF4-FFF2-40B4-BE49-F238E27FC236}">
                <a16:creationId xmlns:a16="http://schemas.microsoft.com/office/drawing/2014/main" id="{6E55A0D6-71A5-1D45-8A52-331867F92A1A}"/>
              </a:ext>
            </a:extLst>
          </p:cNvPr>
          <p:cNvGrpSpPr/>
          <p:nvPr/>
        </p:nvGrpSpPr>
        <p:grpSpPr>
          <a:xfrm>
            <a:off x="10128170" y="4447174"/>
            <a:ext cx="592569" cy="400110"/>
            <a:chOff x="10136156" y="2957082"/>
            <a:chExt cx="592569" cy="400110"/>
          </a:xfrm>
        </p:grpSpPr>
        <p:sp>
          <p:nvSpPr>
            <p:cNvPr id="111" name="AutoShape 327">
              <a:extLst>
                <a:ext uri="{FF2B5EF4-FFF2-40B4-BE49-F238E27FC236}">
                  <a16:creationId xmlns:a16="http://schemas.microsoft.com/office/drawing/2014/main" id="{AD90F81E-B5AA-6341-8460-5E051080AABB}"/>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2" name="TextBox 111">
              <a:extLst>
                <a:ext uri="{FF2B5EF4-FFF2-40B4-BE49-F238E27FC236}">
                  <a16:creationId xmlns:a16="http://schemas.microsoft.com/office/drawing/2014/main" id="{C02956FF-BB8D-6149-9012-24692DD7049D}"/>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13" name="Picture 112">
              <a:extLst>
                <a:ext uri="{FF2B5EF4-FFF2-40B4-BE49-F238E27FC236}">
                  <a16:creationId xmlns:a16="http://schemas.microsoft.com/office/drawing/2014/main" id="{7E37BA2D-D932-D14B-9FD2-5FE1BA0B7217}"/>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4" name="Group 113">
            <a:extLst>
              <a:ext uri="{FF2B5EF4-FFF2-40B4-BE49-F238E27FC236}">
                <a16:creationId xmlns:a16="http://schemas.microsoft.com/office/drawing/2014/main" id="{CEB7CAB0-F376-054D-A184-1987E69E5578}"/>
              </a:ext>
            </a:extLst>
          </p:cNvPr>
          <p:cNvGrpSpPr/>
          <p:nvPr/>
        </p:nvGrpSpPr>
        <p:grpSpPr>
          <a:xfrm>
            <a:off x="10126354" y="5192220"/>
            <a:ext cx="726072" cy="400110"/>
            <a:chOff x="10138333" y="2957082"/>
            <a:chExt cx="726072" cy="400110"/>
          </a:xfrm>
        </p:grpSpPr>
        <p:sp>
          <p:nvSpPr>
            <p:cNvPr id="115" name="AutoShape 327">
              <a:extLst>
                <a:ext uri="{FF2B5EF4-FFF2-40B4-BE49-F238E27FC236}">
                  <a16:creationId xmlns:a16="http://schemas.microsoft.com/office/drawing/2014/main" id="{0D7E10F2-D009-F14B-82D2-F08AB22187D5}"/>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6" name="TextBox 115">
              <a:extLst>
                <a:ext uri="{FF2B5EF4-FFF2-40B4-BE49-F238E27FC236}">
                  <a16:creationId xmlns:a16="http://schemas.microsoft.com/office/drawing/2014/main" id="{87935EAA-1BE1-5D4A-BB6F-A7C69F071ADD}"/>
                </a:ext>
              </a:extLst>
            </p:cNvPr>
            <p:cNvSpPr txBox="1"/>
            <p:nvPr/>
          </p:nvSpPr>
          <p:spPr>
            <a:xfrm>
              <a:off x="10364121" y="3049415"/>
              <a:ext cx="500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X’’</a:t>
              </a:r>
            </a:p>
          </p:txBody>
        </p:sp>
      </p:grpSp>
      <p:sp>
        <p:nvSpPr>
          <p:cNvPr id="118" name="TextBox 117">
            <a:extLst>
              <a:ext uri="{FF2B5EF4-FFF2-40B4-BE49-F238E27FC236}">
                <a16:creationId xmlns:a16="http://schemas.microsoft.com/office/drawing/2014/main" id="{6F306746-EF4C-B446-9F1D-1D85D8A99FAC}"/>
              </a:ext>
            </a:extLst>
          </p:cNvPr>
          <p:cNvSpPr txBox="1"/>
          <p:nvPr/>
        </p:nvSpPr>
        <p:spPr>
          <a:xfrm>
            <a:off x="7895870" y="4140346"/>
            <a:ext cx="4142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A3"/>
                </a:solidFill>
                <a:effectLst/>
                <a:uLnTx/>
                <a:uFillTx/>
                <a:latin typeface="Calibri"/>
                <a:ea typeface="+mn-ea"/>
                <a:cs typeface="+mn-cs"/>
              </a:rPr>
              <a:t>t’</a:t>
            </a:r>
            <a:endParaRPr kumimoji="0" lang="en-US" sz="16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80C0AC55-7635-2346-85C0-10B75BF4C445}"/>
              </a:ext>
            </a:extLst>
          </p:cNvPr>
          <p:cNvSpPr txBox="1"/>
          <p:nvPr/>
        </p:nvSpPr>
        <p:spPr>
          <a:xfrm>
            <a:off x="7384517" y="5969340"/>
            <a:ext cx="4115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00000"/>
                </a:solidFill>
                <a:effectLst/>
                <a:uLnTx/>
                <a:uFillTx/>
                <a:latin typeface="Calibri"/>
                <a:ea typeface="+mn-ea"/>
                <a:cs typeface="+mn-cs"/>
              </a:rPr>
              <a:t>Q: </a:t>
            </a:r>
            <a:r>
              <a:rPr kumimoji="0" lang="en-US" sz="1600" b="0" i="0" u="none" strike="noStrike" kern="1200" cap="none" spc="0" normalizeH="0" baseline="0" noProof="0" dirty="0">
                <a:ln>
                  <a:noFill/>
                </a:ln>
                <a:solidFill>
                  <a:prstClr val="black"/>
                </a:solidFill>
                <a:effectLst/>
                <a:uLnTx/>
                <a:uFillTx/>
                <a:latin typeface="Calibri"/>
                <a:ea typeface="+mn-ea"/>
                <a:cs typeface="+mn-cs"/>
              </a:rPr>
              <a:t>what happens if network connection or client crashes at </a:t>
            </a:r>
            <a:r>
              <a:rPr kumimoji="0" lang="en-US" sz="1600" b="0" i="1" u="none" strike="noStrike" kern="1200" cap="none" spc="0" normalizeH="0" baseline="0" noProof="0" dirty="0">
                <a:ln>
                  <a:noFill/>
                </a:ln>
                <a:solidFill>
                  <a:prstClr val="black"/>
                </a:solidFill>
                <a:effectLst/>
                <a:uLnTx/>
                <a:uFillTx/>
                <a:latin typeface="Calibri"/>
                <a:ea typeface="+mn-ea"/>
                <a:cs typeface="+mn-cs"/>
              </a:rPr>
              <a:t>t’ </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0" name="Slide Number Placeholder 2">
            <a:extLst>
              <a:ext uri="{FF2B5EF4-FFF2-40B4-BE49-F238E27FC236}">
                <a16:creationId xmlns:a16="http://schemas.microsoft.com/office/drawing/2014/main" id="{FF729FF4-43F7-A040-B78F-BE4EC8E9855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64591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dissolve">
                                      <p:cBhvr>
                                        <p:cTn id="11" dur="500"/>
                                        <p:tgtEl>
                                          <p:spTgt spid="12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ipe(right)">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wipe(left)">
                                      <p:cBhvr>
                                        <p:cTn id="20" dur="500"/>
                                        <p:tgtEl>
                                          <p:spTgt spid="13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dissolve">
                                      <p:cBhvr>
                                        <p:cTn id="24" dur="500"/>
                                        <p:tgtEl>
                                          <p:spTgt spid="106"/>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wipe(right)">
                                      <p:cBhvr>
                                        <p:cTn id="28" dur="500"/>
                                        <p:tgtEl>
                                          <p:spTgt spid="125"/>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childTnLst>
                          </p:cTn>
                        </p:par>
                        <p:par>
                          <p:cTn id="33" fill="hold">
                            <p:stCondLst>
                              <p:cond delay="2000"/>
                            </p:stCondLst>
                            <p:childTnLst>
                              <p:par>
                                <p:cTn id="34" presetID="9" presetClass="entr" presetSubtype="0"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dissolve">
                                      <p:cBhvr>
                                        <p:cTn id="36" dur="500"/>
                                        <p:tgtEl>
                                          <p:spTgt spid="110"/>
                                        </p:tgtEl>
                                      </p:cBhvr>
                                    </p:animEffect>
                                  </p:childTnLst>
                                </p:cTn>
                              </p:par>
                            </p:childTnLst>
                          </p:cTn>
                        </p:par>
                        <p:par>
                          <p:cTn id="37" fill="hold">
                            <p:stCondLst>
                              <p:cond delay="2500"/>
                            </p:stCondLst>
                            <p:childTnLst>
                              <p:par>
                                <p:cTn id="38" presetID="22" presetClass="entr" presetSubtype="2"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wipe(right)">
                                      <p:cBhvr>
                                        <p:cTn id="40" dur="500"/>
                                        <p:tgtEl>
                                          <p:spTgt spid="1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wipe(left)">
                                      <p:cBhvr>
                                        <p:cTn id="45" dur="500"/>
                                        <p:tgtEl>
                                          <p:spTgt spid="128"/>
                                        </p:tgtEl>
                                      </p:cBhvr>
                                    </p:animEffec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dissolve">
                                      <p:cBhvr>
                                        <p:cTn id="49" dur="500"/>
                                        <p:tgtEl>
                                          <p:spTgt spid="114"/>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129"/>
                                        </p:tgtEl>
                                        <p:attrNameLst>
                                          <p:attrName>style.visibility</p:attrName>
                                        </p:attrNameLst>
                                      </p:cBhvr>
                                      <p:to>
                                        <p:strVal val="visible"/>
                                      </p:to>
                                    </p:set>
                                    <p:animEffect transition="in" filter="wipe(right)">
                                      <p:cBhvr>
                                        <p:cTn id="53" dur="500"/>
                                        <p:tgtEl>
                                          <p:spTgt spid="12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dissolve">
                                      <p:cBhvr>
                                        <p:cTn id="58" dur="500"/>
                                        <p:tgtEl>
                                          <p:spTgt spid="11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2">
                                            <p:txEl>
                                              <p:pRg st="2" end="2"/>
                                            </p:txEl>
                                          </p:spTgt>
                                        </p:tgtEl>
                                        <p:attrNameLst>
                                          <p:attrName>style.visibility</p:attrName>
                                        </p:attrNameLst>
                                      </p:cBhvr>
                                      <p:to>
                                        <p:strVal val="visible"/>
                                      </p:to>
                                    </p:set>
                                    <p:animEffect transition="in" filter="dissolve">
                                      <p:cBhvr>
                                        <p:cTn id="63" dur="500"/>
                                        <p:tgtEl>
                                          <p:spTgt spid="12">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12">
                                            <p:txEl>
                                              <p:pRg st="3" end="3"/>
                                            </p:txEl>
                                          </p:spTgt>
                                        </p:tgtEl>
                                        <p:attrNameLst>
                                          <p:attrName>style.visibility</p:attrName>
                                        </p:attrNameLst>
                                      </p:cBhvr>
                                      <p:to>
                                        <p:strVal val="visible"/>
                                      </p:to>
                                    </p:set>
                                    <p:animEffect transition="in" filter="dissolve">
                                      <p:cBhvr>
                                        <p:cTn id="68" dur="500"/>
                                        <p:tgtEl>
                                          <p:spTgt spid="12">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animEffect transition="in" filter="dissolve">
                                      <p:cBhvr>
                                        <p:cTn id="7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3" name="Rectangle 3">
            <a:extLst>
              <a:ext uri="{FF2B5EF4-FFF2-40B4-BE49-F238E27FC236}">
                <a16:creationId xmlns:a16="http://schemas.microsoft.com/office/drawing/2014/main" id="{044314F4-5E29-A342-9469-ED1D194C2BEE}"/>
              </a:ext>
            </a:extLst>
          </p:cNvPr>
          <p:cNvSpPr txBox="1">
            <a:spLocks noChangeArrowheads="1"/>
          </p:cNvSpPr>
          <p:nvPr/>
        </p:nvSpPr>
        <p:spPr>
          <a:xfrm>
            <a:off x="622608" y="1452389"/>
            <a:ext cx="6335547" cy="488791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sites and client browser  use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cookies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maintain some state between transactions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four components: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cookie header line of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cookie header line in next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cookie file kept on user</a:t>
            </a:r>
            <a:r>
              <a:rPr kumimoji="0"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host, managed by user</a:t>
            </a:r>
            <a:r>
              <a:rPr kumimoji="0"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browser</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 back-end database at Web site</a:t>
            </a:r>
          </a:p>
        </p:txBody>
      </p:sp>
      <p:sp>
        <p:nvSpPr>
          <p:cNvPr id="94" name="Rectangle 4">
            <a:extLst>
              <a:ext uri="{FF2B5EF4-FFF2-40B4-BE49-F238E27FC236}">
                <a16:creationId xmlns:a16="http://schemas.microsoft.com/office/drawing/2014/main" id="{26408C84-4366-9C43-B55D-97AC8C9FA33A}"/>
              </a:ext>
            </a:extLst>
          </p:cNvPr>
          <p:cNvSpPr txBox="1">
            <a:spLocks noChangeArrowheads="1"/>
          </p:cNvSpPr>
          <p:nvPr/>
        </p:nvSpPr>
        <p:spPr>
          <a:xfrm>
            <a:off x="7599363" y="1452389"/>
            <a:ext cx="4363453" cy="502573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111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3"/>
                </a:solidFill>
                <a:effectLst/>
                <a:uLnTx/>
                <a:uFillTx/>
                <a:latin typeface="Calibri"/>
                <a:ea typeface="+mn-ea"/>
                <a:cs typeface="+mn-cs"/>
              </a:rPr>
              <a:t>Example: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Susan uses browser on laptop, visits specific e-commerce site for first time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initial HTTP requests arrives at site, site creates: </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unique ID (aka “cookie”)</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entry in backend database for ID</a:t>
            </a:r>
          </a:p>
          <a:p>
            <a:pPr marL="342900" marR="0" lvl="0" indent="-228600" algn="l" defTabSz="914400" rtl="0" eaLnBrk="1" fontAlgn="auto" latinLnBrk="0" hangingPunct="1">
              <a:lnSpc>
                <a:spcPct val="90000"/>
              </a:lnSpc>
              <a:spcBef>
                <a:spcPts val="600"/>
              </a:spcBef>
              <a:spcAft>
                <a:spcPts val="0"/>
              </a:spcAft>
              <a:buClr>
                <a:srgbClr val="0000A3"/>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subsequent HTTP requests from Susan to this site will contain cookie ID value, allowing site to “identify” Susan</a:t>
            </a:r>
          </a:p>
        </p:txBody>
      </p:sp>
      <p:sp>
        <p:nvSpPr>
          <p:cNvPr id="5" name="Slide Number Placeholder 2">
            <a:extLst>
              <a:ext uri="{FF2B5EF4-FFF2-40B4-BE49-F238E27FC236}">
                <a16:creationId xmlns:a16="http://schemas.microsoft.com/office/drawing/2014/main" id="{A52BCA24-99F8-C342-B95E-EB6833D8CAE2}"/>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14758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xEl>
                                              <p:pRg st="2" end="2"/>
                                            </p:txEl>
                                          </p:spTgt>
                                        </p:tgtEl>
                                        <p:attrNameLst>
                                          <p:attrName>style.visibility</p:attrName>
                                        </p:attrNameLst>
                                      </p:cBhvr>
                                      <p:to>
                                        <p:strVal val="visible"/>
                                      </p:to>
                                    </p:set>
                                    <p:animEffect transition="in" filter="dissolve">
                                      <p:cBhvr>
                                        <p:cTn id="7" dur="500"/>
                                        <p:tgtEl>
                                          <p:spTgt spid="9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3">
                                            <p:txEl>
                                              <p:pRg st="3" end="3"/>
                                            </p:txEl>
                                          </p:spTgt>
                                        </p:tgtEl>
                                        <p:attrNameLst>
                                          <p:attrName>style.visibility</p:attrName>
                                        </p:attrNameLst>
                                      </p:cBhvr>
                                      <p:to>
                                        <p:strVal val="visible"/>
                                      </p:to>
                                    </p:set>
                                    <p:animEffect transition="in" filter="dissolve">
                                      <p:cBhvr>
                                        <p:cTn id="10" dur="500"/>
                                        <p:tgtEl>
                                          <p:spTgt spid="9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3">
                                            <p:txEl>
                                              <p:pRg st="4" end="4"/>
                                            </p:txEl>
                                          </p:spTgt>
                                        </p:tgtEl>
                                        <p:attrNameLst>
                                          <p:attrName>style.visibility</p:attrName>
                                        </p:attrNameLst>
                                      </p:cBhvr>
                                      <p:to>
                                        <p:strVal val="visible"/>
                                      </p:to>
                                    </p:set>
                                    <p:animEffect transition="in" filter="dissolve">
                                      <p:cBhvr>
                                        <p:cTn id="13" dur="500"/>
                                        <p:tgtEl>
                                          <p:spTgt spid="9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93">
                                            <p:txEl>
                                              <p:pRg st="5" end="5"/>
                                            </p:txEl>
                                          </p:spTgt>
                                        </p:tgtEl>
                                        <p:attrNameLst>
                                          <p:attrName>style.visibility</p:attrName>
                                        </p:attrNameLst>
                                      </p:cBhvr>
                                      <p:to>
                                        <p:strVal val="visible"/>
                                      </p:to>
                                    </p:set>
                                    <p:animEffect transition="in" filter="dissolve">
                                      <p:cBhvr>
                                        <p:cTn id="16" dur="500"/>
                                        <p:tgtEl>
                                          <p:spTgt spid="9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dissolve">
                                      <p:cBhvr>
                                        <p:cTn id="2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dirty="0">
                <a:ea typeface="ＭＳ Ｐゴシック" panose="020B0600070205080204" pitchFamily="34" charset="-128"/>
              </a:rPr>
              <a:t>Maintaining user/server state: cookies</a:t>
            </a:r>
            <a:endParaRPr lang="en-US" sz="4400" dirty="0"/>
          </a:p>
        </p:txBody>
      </p:sp>
      <p:sp>
        <p:nvSpPr>
          <p:cNvPr id="96" name="Text Box 5">
            <a:extLst>
              <a:ext uri="{FF2B5EF4-FFF2-40B4-BE49-F238E27FC236}">
                <a16:creationId xmlns:a16="http://schemas.microsoft.com/office/drawing/2014/main" id="{BDD58876-57D5-6242-A5A0-1F4F57BBD486}"/>
              </a:ext>
            </a:extLst>
          </p:cNvPr>
          <p:cNvSpPr txBox="1">
            <a:spLocks noChangeArrowheads="1"/>
          </p:cNvSpPr>
          <p:nvPr/>
        </p:nvSpPr>
        <p:spPr bwMode="auto">
          <a:xfrm>
            <a:off x="2092674" y="1266659"/>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client</a:t>
            </a:r>
          </a:p>
        </p:txBody>
      </p:sp>
      <p:sp>
        <p:nvSpPr>
          <p:cNvPr id="97" name="Text Box 6">
            <a:extLst>
              <a:ext uri="{FF2B5EF4-FFF2-40B4-BE49-F238E27FC236}">
                <a16:creationId xmlns:a16="http://schemas.microsoft.com/office/drawing/2014/main" id="{2C7DB634-32FD-8242-867E-9B9E0867E967}"/>
              </a:ext>
            </a:extLst>
          </p:cNvPr>
          <p:cNvSpPr txBox="1">
            <a:spLocks noChangeArrowheads="1"/>
          </p:cNvSpPr>
          <p:nvPr/>
        </p:nvSpPr>
        <p:spPr bwMode="auto">
          <a:xfrm>
            <a:off x="7045557" y="1520844"/>
            <a:ext cx="20521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Amazon server</a:t>
            </a:r>
          </a:p>
        </p:txBody>
      </p:sp>
      <p:grpSp>
        <p:nvGrpSpPr>
          <p:cNvPr id="98" name="Group 90">
            <a:extLst>
              <a:ext uri="{FF2B5EF4-FFF2-40B4-BE49-F238E27FC236}">
                <a16:creationId xmlns:a16="http://schemas.microsoft.com/office/drawing/2014/main" id="{94011BFB-FD4F-E449-8218-8F0FBC795682}"/>
              </a:ext>
            </a:extLst>
          </p:cNvPr>
          <p:cNvGrpSpPr>
            <a:grpSpLocks/>
          </p:cNvGrpSpPr>
          <p:nvPr/>
        </p:nvGrpSpPr>
        <p:grpSpPr bwMode="auto">
          <a:xfrm>
            <a:off x="2996806" y="4057653"/>
            <a:ext cx="3873500" cy="458788"/>
            <a:chOff x="1414" y="2657"/>
            <a:chExt cx="2440" cy="289"/>
          </a:xfrm>
        </p:grpSpPr>
        <p:sp>
          <p:nvSpPr>
            <p:cNvPr id="99" name="Line 16">
              <a:extLst>
                <a:ext uri="{FF2B5EF4-FFF2-40B4-BE49-F238E27FC236}">
                  <a16:creationId xmlns:a16="http://schemas.microsoft.com/office/drawing/2014/main" id="{88BDB1BC-CF22-D740-8FD0-3286D32A2A6C}"/>
                </a:ext>
              </a:extLst>
            </p:cNvPr>
            <p:cNvSpPr>
              <a:spLocks noChangeShapeType="1"/>
            </p:cNvSpPr>
            <p:nvPr/>
          </p:nvSpPr>
          <p:spPr bwMode="auto">
            <a:xfrm flipH="1">
              <a:off x="1414" y="2657"/>
              <a:ext cx="2440" cy="2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00" name="Group 17">
              <a:extLst>
                <a:ext uri="{FF2B5EF4-FFF2-40B4-BE49-F238E27FC236}">
                  <a16:creationId xmlns:a16="http://schemas.microsoft.com/office/drawing/2014/main" id="{1663D802-36E9-1C4C-BFE3-BD3D0033505C}"/>
                </a:ext>
              </a:extLst>
            </p:cNvPr>
            <p:cNvGrpSpPr>
              <a:grpSpLocks/>
            </p:cNvGrpSpPr>
            <p:nvPr/>
          </p:nvGrpSpPr>
          <p:grpSpPr bwMode="auto">
            <a:xfrm>
              <a:off x="1553" y="2694"/>
              <a:ext cx="1897" cy="252"/>
              <a:chOff x="3268" y="2846"/>
              <a:chExt cx="1897" cy="252"/>
            </a:xfrm>
          </p:grpSpPr>
          <p:sp>
            <p:nvSpPr>
              <p:cNvPr id="101" name="Rectangle 18">
                <a:extLst>
                  <a:ext uri="{FF2B5EF4-FFF2-40B4-BE49-F238E27FC236}">
                    <a16:creationId xmlns:a16="http://schemas.microsoft.com/office/drawing/2014/main" id="{F3795387-184E-6040-B5E5-4A94444CF86C}"/>
                  </a:ext>
                </a:extLst>
              </p:cNvPr>
              <p:cNvSpPr>
                <a:spLocks noChangeArrowheads="1"/>
              </p:cNvSpPr>
              <p:nvPr/>
            </p:nvSpPr>
            <p:spPr bwMode="auto">
              <a:xfrm>
                <a:off x="3282" y="2856"/>
                <a:ext cx="1692" cy="198"/>
              </a:xfrm>
              <a:prstGeom prst="rect">
                <a:avLst/>
              </a:prstGeom>
              <a:solidFill>
                <a:srgbClr val="FFFFFF"/>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02" name="Text Box 19">
                <a:extLst>
                  <a:ext uri="{FF2B5EF4-FFF2-40B4-BE49-F238E27FC236}">
                    <a16:creationId xmlns:a16="http://schemas.microsoft.com/office/drawing/2014/main" id="{1E8E6531-8FF1-1C40-8C70-630F4E1475AD}"/>
                  </a:ext>
                </a:extLst>
              </p:cNvPr>
              <p:cNvSpPr txBox="1">
                <a:spLocks noChangeArrowheads="1"/>
              </p:cNvSpPr>
              <p:nvPr/>
            </p:nvSpPr>
            <p:spPr bwMode="auto">
              <a:xfrm>
                <a:off x="3268" y="2846"/>
                <a:ext cx="1897"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grpSp>
        <p:nvGrpSpPr>
          <p:cNvPr id="103" name="Group 94">
            <a:extLst>
              <a:ext uri="{FF2B5EF4-FFF2-40B4-BE49-F238E27FC236}">
                <a16:creationId xmlns:a16="http://schemas.microsoft.com/office/drawing/2014/main" id="{A02DFDF0-ACF5-0944-BB01-BEA857B2408F}"/>
              </a:ext>
            </a:extLst>
          </p:cNvPr>
          <p:cNvGrpSpPr>
            <a:grpSpLocks/>
          </p:cNvGrpSpPr>
          <p:nvPr/>
        </p:nvGrpSpPr>
        <p:grpSpPr bwMode="auto">
          <a:xfrm>
            <a:off x="3002432" y="5867498"/>
            <a:ext cx="3859213" cy="463549"/>
            <a:chOff x="1392" y="3579"/>
            <a:chExt cx="2431" cy="292"/>
          </a:xfrm>
        </p:grpSpPr>
        <p:sp>
          <p:nvSpPr>
            <p:cNvPr id="104" name="Line 24">
              <a:extLst>
                <a:ext uri="{FF2B5EF4-FFF2-40B4-BE49-F238E27FC236}">
                  <a16:creationId xmlns:a16="http://schemas.microsoft.com/office/drawing/2014/main" id="{EEB16C5E-89E3-9248-A0E9-068D3F51C40E}"/>
                </a:ext>
              </a:extLst>
            </p:cNvPr>
            <p:cNvSpPr>
              <a:spLocks noChangeShapeType="1"/>
            </p:cNvSpPr>
            <p:nvPr/>
          </p:nvSpPr>
          <p:spPr bwMode="auto">
            <a:xfrm flipH="1">
              <a:off x="1392" y="3579"/>
              <a:ext cx="2431" cy="2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07" name="Text Box 27">
              <a:extLst>
                <a:ext uri="{FF2B5EF4-FFF2-40B4-BE49-F238E27FC236}">
                  <a16:creationId xmlns:a16="http://schemas.microsoft.com/office/drawing/2014/main" id="{474B7C25-022E-B449-BFB7-79520686A1C4}"/>
                </a:ext>
              </a:extLst>
            </p:cNvPr>
            <p:cNvSpPr txBox="1">
              <a:spLocks noChangeArrowheads="1"/>
            </p:cNvSpPr>
            <p:nvPr/>
          </p:nvSpPr>
          <p:spPr bwMode="auto">
            <a:xfrm>
              <a:off x="1598" y="3619"/>
              <a:ext cx="1852"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08" name="Text Box 59">
            <a:extLst>
              <a:ext uri="{FF2B5EF4-FFF2-40B4-BE49-F238E27FC236}">
                <a16:creationId xmlns:a16="http://schemas.microsoft.com/office/drawing/2014/main" id="{8FCE1392-BEBB-7649-A72C-5DBA317615AC}"/>
              </a:ext>
            </a:extLst>
          </p:cNvPr>
          <p:cNvSpPr txBox="1">
            <a:spLocks noChangeArrowheads="1"/>
          </p:cNvSpPr>
          <p:nvPr/>
        </p:nvSpPr>
        <p:spPr bwMode="auto">
          <a:xfrm>
            <a:off x="1733156" y="2293935"/>
            <a:ext cx="1787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file</a:t>
            </a:r>
          </a:p>
        </p:txBody>
      </p:sp>
      <p:sp>
        <p:nvSpPr>
          <p:cNvPr id="109" name="Text Box 66">
            <a:extLst>
              <a:ext uri="{FF2B5EF4-FFF2-40B4-BE49-F238E27FC236}">
                <a16:creationId xmlns:a16="http://schemas.microsoft.com/office/drawing/2014/main" id="{0A6A1E02-F6BE-5D46-AD20-D1F7027FB454}"/>
              </a:ext>
            </a:extLst>
          </p:cNvPr>
          <p:cNvSpPr txBox="1">
            <a:spLocks noChangeArrowheads="1"/>
          </p:cNvSpPr>
          <p:nvPr/>
        </p:nvSpPr>
        <p:spPr bwMode="auto">
          <a:xfrm>
            <a:off x="1550772" y="4672055"/>
            <a:ext cx="18101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one week later:</a:t>
            </a:r>
          </a:p>
        </p:txBody>
      </p:sp>
      <p:grpSp>
        <p:nvGrpSpPr>
          <p:cNvPr id="110" name="Group 89">
            <a:extLst>
              <a:ext uri="{FF2B5EF4-FFF2-40B4-BE49-F238E27FC236}">
                <a16:creationId xmlns:a16="http://schemas.microsoft.com/office/drawing/2014/main" id="{40D8E44C-8C6C-D542-9BE7-10406B51CDF5}"/>
              </a:ext>
            </a:extLst>
          </p:cNvPr>
          <p:cNvGrpSpPr>
            <a:grpSpLocks/>
          </p:cNvGrpSpPr>
          <p:nvPr/>
        </p:nvGrpSpPr>
        <p:grpSpPr bwMode="auto">
          <a:xfrm>
            <a:off x="2998327" y="3429000"/>
            <a:ext cx="6777024" cy="1128713"/>
            <a:chOff x="1411" y="2261"/>
            <a:chExt cx="3533" cy="711"/>
          </a:xfrm>
        </p:grpSpPr>
        <p:sp>
          <p:nvSpPr>
            <p:cNvPr id="111" name="Line 12">
              <a:extLst>
                <a:ext uri="{FF2B5EF4-FFF2-40B4-BE49-F238E27FC236}">
                  <a16:creationId xmlns:a16="http://schemas.microsoft.com/office/drawing/2014/main" id="{153DBCD9-AEFE-0D4C-84B4-A29E1AAACC2D}"/>
                </a:ext>
              </a:extLst>
            </p:cNvPr>
            <p:cNvSpPr>
              <a:spLocks noChangeShapeType="1"/>
            </p:cNvSpPr>
            <p:nvPr/>
          </p:nvSpPr>
          <p:spPr bwMode="auto">
            <a:xfrm>
              <a:off x="1411" y="2361"/>
              <a:ext cx="2016"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12" name="Text Box 15">
              <a:extLst>
                <a:ext uri="{FF2B5EF4-FFF2-40B4-BE49-F238E27FC236}">
                  <a16:creationId xmlns:a16="http://schemas.microsoft.com/office/drawing/2014/main" id="{B4EE3ACA-27BC-0046-99A0-E10CEAF86486}"/>
                </a:ext>
              </a:extLst>
            </p:cNvPr>
            <p:cNvSpPr txBox="1">
              <a:spLocks noChangeArrowheads="1"/>
            </p:cNvSpPr>
            <p:nvPr/>
          </p:nvSpPr>
          <p:spPr bwMode="auto">
            <a:xfrm>
              <a:off x="1548" y="2261"/>
              <a:ext cx="1689" cy="404"/>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13" name="Text Box 28">
              <a:extLst>
                <a:ext uri="{FF2B5EF4-FFF2-40B4-BE49-F238E27FC236}">
                  <a16:creationId xmlns:a16="http://schemas.microsoft.com/office/drawing/2014/main" id="{E0C8E058-016B-9643-8EC4-38404A2A2EE1}"/>
                </a:ext>
              </a:extLst>
            </p:cNvPr>
            <p:cNvSpPr txBox="1">
              <a:spLocks noChangeArrowheads="1"/>
            </p:cNvSpPr>
            <p:nvPr/>
          </p:nvSpPr>
          <p:spPr bwMode="auto">
            <a:xfrm>
              <a:off x="3549" y="233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14" name="Line 42">
              <a:extLst>
                <a:ext uri="{FF2B5EF4-FFF2-40B4-BE49-F238E27FC236}">
                  <a16:creationId xmlns:a16="http://schemas.microsoft.com/office/drawing/2014/main" id="{AEE1E959-6738-514B-BC11-A0C6268B0814}"/>
                </a:ext>
              </a:extLst>
            </p:cNvPr>
            <p:cNvSpPr>
              <a:spLocks noChangeShapeType="1"/>
            </p:cNvSpPr>
            <p:nvPr/>
          </p:nvSpPr>
          <p:spPr bwMode="auto">
            <a:xfrm flipV="1">
              <a:off x="4252" y="2367"/>
              <a:ext cx="692" cy="2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15" name="Group 83">
              <a:extLst>
                <a:ext uri="{FF2B5EF4-FFF2-40B4-BE49-F238E27FC236}">
                  <a16:creationId xmlns:a16="http://schemas.microsoft.com/office/drawing/2014/main" id="{B7857F88-08E3-E240-A20C-5162D296902E}"/>
                </a:ext>
              </a:extLst>
            </p:cNvPr>
            <p:cNvGrpSpPr>
              <a:grpSpLocks/>
            </p:cNvGrpSpPr>
            <p:nvPr/>
          </p:nvGrpSpPr>
          <p:grpSpPr bwMode="auto">
            <a:xfrm>
              <a:off x="4306" y="2363"/>
              <a:ext cx="539" cy="252"/>
              <a:chOff x="4306" y="2273"/>
              <a:chExt cx="539" cy="252"/>
            </a:xfrm>
          </p:grpSpPr>
          <p:sp>
            <p:nvSpPr>
              <p:cNvPr id="116" name="Rectangle 72">
                <a:extLst>
                  <a:ext uri="{FF2B5EF4-FFF2-40B4-BE49-F238E27FC236}">
                    <a16:creationId xmlns:a16="http://schemas.microsoft.com/office/drawing/2014/main" id="{597ACCEC-4FF2-6B40-8454-C2F1F6A7C109}"/>
                  </a:ext>
                </a:extLst>
              </p:cNvPr>
              <p:cNvSpPr>
                <a:spLocks noChangeArrowheads="1"/>
              </p:cNvSpPr>
              <p:nvPr/>
            </p:nvSpPr>
            <p:spPr bwMode="auto">
              <a:xfrm>
                <a:off x="4409" y="2365"/>
                <a:ext cx="3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17" name="Text Box 43">
                <a:extLst>
                  <a:ext uri="{FF2B5EF4-FFF2-40B4-BE49-F238E27FC236}">
                    <a16:creationId xmlns:a16="http://schemas.microsoft.com/office/drawing/2014/main" id="{361D7D30-A4D4-5C44-878A-9FE3CEA44145}"/>
                  </a:ext>
                </a:extLst>
              </p:cNvPr>
              <p:cNvSpPr txBox="1">
                <a:spLocks noChangeArrowheads="1"/>
              </p:cNvSpPr>
              <p:nvPr/>
            </p:nvSpPr>
            <p:spPr bwMode="auto">
              <a:xfrm>
                <a:off x="4306" y="2273"/>
                <a:ext cx="5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grpSp>
        <p:nvGrpSpPr>
          <p:cNvPr id="118" name="Group 81">
            <a:extLst>
              <a:ext uri="{FF2B5EF4-FFF2-40B4-BE49-F238E27FC236}">
                <a16:creationId xmlns:a16="http://schemas.microsoft.com/office/drawing/2014/main" id="{CCEC4E82-EFC9-4646-BCEE-C0B8C7E94B5A}"/>
              </a:ext>
            </a:extLst>
          </p:cNvPr>
          <p:cNvGrpSpPr>
            <a:grpSpLocks/>
          </p:cNvGrpSpPr>
          <p:nvPr/>
        </p:nvGrpSpPr>
        <p:grpSpPr bwMode="auto">
          <a:xfrm>
            <a:off x="1704581" y="1762123"/>
            <a:ext cx="1066800" cy="565150"/>
            <a:chOff x="527" y="1047"/>
            <a:chExt cx="855" cy="486"/>
          </a:xfrm>
        </p:grpSpPr>
        <p:sp>
          <p:nvSpPr>
            <p:cNvPr id="119" name="AutoShape 67">
              <a:extLst>
                <a:ext uri="{FF2B5EF4-FFF2-40B4-BE49-F238E27FC236}">
                  <a16:creationId xmlns:a16="http://schemas.microsoft.com/office/drawing/2014/main" id="{3FF0F743-E4ED-2B41-96D3-06A33C2442CD}"/>
                </a:ext>
              </a:extLst>
            </p:cNvPr>
            <p:cNvSpPr>
              <a:spLocks noChangeArrowheads="1"/>
            </p:cNvSpPr>
            <p:nvPr/>
          </p:nvSpPr>
          <p:spPr bwMode="auto">
            <a:xfrm>
              <a:off x="527" y="1047"/>
              <a:ext cx="85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0" name="Text Box 60">
              <a:extLst>
                <a:ext uri="{FF2B5EF4-FFF2-40B4-BE49-F238E27FC236}">
                  <a16:creationId xmlns:a16="http://schemas.microsoft.com/office/drawing/2014/main" id="{6117DA15-C6DD-B847-B11A-0D6EFDBC12FE}"/>
                </a:ext>
              </a:extLst>
            </p:cNvPr>
            <p:cNvSpPr txBox="1">
              <a:spLocks noChangeArrowheads="1"/>
            </p:cNvSpPr>
            <p:nvPr/>
          </p:nvSpPr>
          <p:spPr bwMode="auto">
            <a:xfrm>
              <a:off x="552" y="1193"/>
              <a:ext cx="80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p:txBody>
        </p:sp>
      </p:grpSp>
      <p:grpSp>
        <p:nvGrpSpPr>
          <p:cNvPr id="121" name="Group 95">
            <a:extLst>
              <a:ext uri="{FF2B5EF4-FFF2-40B4-BE49-F238E27FC236}">
                <a16:creationId xmlns:a16="http://schemas.microsoft.com/office/drawing/2014/main" id="{6419469C-19C4-3947-B461-0398BDE5A56E}"/>
              </a:ext>
            </a:extLst>
          </p:cNvPr>
          <p:cNvGrpSpPr>
            <a:grpSpLocks/>
          </p:cNvGrpSpPr>
          <p:nvPr/>
        </p:nvGrpSpPr>
        <p:grpSpPr bwMode="auto">
          <a:xfrm>
            <a:off x="2952356" y="1946272"/>
            <a:ext cx="6972540" cy="1301749"/>
            <a:chOff x="1386" y="1327"/>
            <a:chExt cx="3730" cy="820"/>
          </a:xfrm>
        </p:grpSpPr>
        <p:sp>
          <p:nvSpPr>
            <p:cNvPr id="122" name="Line 4">
              <a:extLst>
                <a:ext uri="{FF2B5EF4-FFF2-40B4-BE49-F238E27FC236}">
                  <a16:creationId xmlns:a16="http://schemas.microsoft.com/office/drawing/2014/main" id="{53358BBA-04B8-9D40-89A7-C1749138D109}"/>
                </a:ext>
              </a:extLst>
            </p:cNvPr>
            <p:cNvSpPr>
              <a:spLocks noChangeShapeType="1"/>
            </p:cNvSpPr>
            <p:nvPr/>
          </p:nvSpPr>
          <p:spPr bwMode="auto">
            <a:xfrm>
              <a:off x="1386" y="1355"/>
              <a:ext cx="2082"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3" name="Text Box 8">
              <a:extLst>
                <a:ext uri="{FF2B5EF4-FFF2-40B4-BE49-F238E27FC236}">
                  <a16:creationId xmlns:a16="http://schemas.microsoft.com/office/drawing/2014/main" id="{437463ED-2B74-A04D-85BF-36A6CD1ADBE8}"/>
                </a:ext>
              </a:extLst>
            </p:cNvPr>
            <p:cNvSpPr txBox="1">
              <a:spLocks noChangeArrowheads="1"/>
            </p:cNvSpPr>
            <p:nvPr/>
          </p:nvSpPr>
          <p:spPr bwMode="auto">
            <a:xfrm>
              <a:off x="1554" y="1327"/>
              <a:ext cx="1689" cy="252"/>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p:txBody>
        </p:sp>
        <p:sp>
          <p:nvSpPr>
            <p:cNvPr id="124" name="Text Box 31">
              <a:extLst>
                <a:ext uri="{FF2B5EF4-FFF2-40B4-BE49-F238E27FC236}">
                  <a16:creationId xmlns:a16="http://schemas.microsoft.com/office/drawing/2014/main" id="{8689192D-F56C-1640-861C-3C443D419F8C}"/>
                </a:ext>
              </a:extLst>
            </p:cNvPr>
            <p:cNvSpPr txBox="1">
              <a:spLocks noChangeArrowheads="1"/>
            </p:cNvSpPr>
            <p:nvPr/>
          </p:nvSpPr>
          <p:spPr bwMode="auto">
            <a:xfrm>
              <a:off x="3460" y="1390"/>
              <a:ext cx="8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Amazon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creates ID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1678 for user</a:t>
              </a:r>
              <a:endPar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grpSp>
          <p:nvGrpSpPr>
            <p:cNvPr id="125" name="Group 82">
              <a:extLst>
                <a:ext uri="{FF2B5EF4-FFF2-40B4-BE49-F238E27FC236}">
                  <a16:creationId xmlns:a16="http://schemas.microsoft.com/office/drawing/2014/main" id="{03DF1B1A-A9A9-854D-8891-346BB0DBAA8C}"/>
                </a:ext>
              </a:extLst>
            </p:cNvPr>
            <p:cNvGrpSpPr>
              <a:grpSpLocks/>
            </p:cNvGrpSpPr>
            <p:nvPr/>
          </p:nvGrpSpPr>
          <p:grpSpPr bwMode="auto">
            <a:xfrm>
              <a:off x="4377" y="1730"/>
              <a:ext cx="739" cy="417"/>
              <a:chOff x="4377" y="1640"/>
              <a:chExt cx="739" cy="417"/>
            </a:xfrm>
          </p:grpSpPr>
          <p:sp>
            <p:nvSpPr>
              <p:cNvPr id="126" name="Line 40">
                <a:extLst>
                  <a:ext uri="{FF2B5EF4-FFF2-40B4-BE49-F238E27FC236}">
                    <a16:creationId xmlns:a16="http://schemas.microsoft.com/office/drawing/2014/main" id="{52C051AD-65C2-504B-9A70-F8E72303C4F6}"/>
                  </a:ext>
                </a:extLst>
              </p:cNvPr>
              <p:cNvSpPr>
                <a:spLocks noChangeShapeType="1"/>
              </p:cNvSpPr>
              <p:nvPr/>
            </p:nvSpPr>
            <p:spPr bwMode="auto">
              <a:xfrm>
                <a:off x="4377" y="1640"/>
                <a:ext cx="659" cy="4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7" name="Rectangle 73">
                <a:extLst>
                  <a:ext uri="{FF2B5EF4-FFF2-40B4-BE49-F238E27FC236}">
                    <a16:creationId xmlns:a16="http://schemas.microsoft.com/office/drawing/2014/main" id="{7F34673E-5298-3241-9317-86EC3DD70F2D}"/>
                  </a:ext>
                </a:extLst>
              </p:cNvPr>
              <p:cNvSpPr>
                <a:spLocks noChangeArrowheads="1"/>
              </p:cNvSpPr>
              <p:nvPr/>
            </p:nvSpPr>
            <p:spPr bwMode="auto">
              <a:xfrm>
                <a:off x="4470" y="1729"/>
                <a:ext cx="602"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28" name="Text Box 41">
                <a:extLst>
                  <a:ext uri="{FF2B5EF4-FFF2-40B4-BE49-F238E27FC236}">
                    <a16:creationId xmlns:a16="http://schemas.microsoft.com/office/drawing/2014/main" id="{F17F9C36-958E-4C47-BE78-4A1A5F072669}"/>
                  </a:ext>
                </a:extLst>
              </p:cNvPr>
              <p:cNvSpPr txBox="1">
                <a:spLocks noChangeArrowheads="1"/>
              </p:cNvSpPr>
              <p:nvPr/>
            </p:nvSpPr>
            <p:spPr bwMode="auto">
              <a:xfrm>
                <a:off x="4381" y="1702"/>
                <a:ext cx="7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create</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    entry</a:t>
                </a:r>
              </a:p>
            </p:txBody>
          </p:sp>
        </p:grpSp>
      </p:grpSp>
      <p:grpSp>
        <p:nvGrpSpPr>
          <p:cNvPr id="129" name="Group 88">
            <a:extLst>
              <a:ext uri="{FF2B5EF4-FFF2-40B4-BE49-F238E27FC236}">
                <a16:creationId xmlns:a16="http://schemas.microsoft.com/office/drawing/2014/main" id="{7A1CD3F5-FA12-5E48-9AC5-0FFB79FB2A15}"/>
              </a:ext>
            </a:extLst>
          </p:cNvPr>
          <p:cNvGrpSpPr>
            <a:grpSpLocks/>
          </p:cNvGrpSpPr>
          <p:nvPr/>
        </p:nvGrpSpPr>
        <p:grpSpPr bwMode="auto">
          <a:xfrm>
            <a:off x="1675603" y="2474086"/>
            <a:ext cx="5151555" cy="890270"/>
            <a:chOff x="462" y="1603"/>
            <a:chExt cx="3550" cy="719"/>
          </a:xfrm>
        </p:grpSpPr>
        <p:sp>
          <p:nvSpPr>
            <p:cNvPr id="130" name="Line 9">
              <a:extLst>
                <a:ext uri="{FF2B5EF4-FFF2-40B4-BE49-F238E27FC236}">
                  <a16:creationId xmlns:a16="http://schemas.microsoft.com/office/drawing/2014/main" id="{34D0E0B7-0FCE-BB41-80D4-74036A27503A}"/>
                </a:ext>
              </a:extLst>
            </p:cNvPr>
            <p:cNvSpPr>
              <a:spLocks noChangeShapeType="1"/>
            </p:cNvSpPr>
            <p:nvPr/>
          </p:nvSpPr>
          <p:spPr bwMode="auto">
            <a:xfrm flipH="1">
              <a:off x="1404" y="1603"/>
              <a:ext cx="2608" cy="2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1" name="Text Box 11">
              <a:extLst>
                <a:ext uri="{FF2B5EF4-FFF2-40B4-BE49-F238E27FC236}">
                  <a16:creationId xmlns:a16="http://schemas.microsoft.com/office/drawing/2014/main" id="{C2A582BF-35AD-EC42-8C5E-BCF7C4420C15}"/>
                </a:ext>
              </a:extLst>
            </p:cNvPr>
            <p:cNvSpPr txBox="1">
              <a:spLocks noChangeArrowheads="1"/>
            </p:cNvSpPr>
            <p:nvPr/>
          </p:nvSpPr>
          <p:spPr bwMode="auto">
            <a:xfrm>
              <a:off x="1552" y="1650"/>
              <a:ext cx="1665" cy="518"/>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response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set-cookie: 1678 </a:t>
              </a:r>
            </a:p>
          </p:txBody>
        </p:sp>
        <p:grpSp>
          <p:nvGrpSpPr>
            <p:cNvPr id="132" name="Group 76">
              <a:extLst>
                <a:ext uri="{FF2B5EF4-FFF2-40B4-BE49-F238E27FC236}">
                  <a16:creationId xmlns:a16="http://schemas.microsoft.com/office/drawing/2014/main" id="{9B50E41F-6BE8-5B41-B57A-83E988A059B1}"/>
                </a:ext>
              </a:extLst>
            </p:cNvPr>
            <p:cNvGrpSpPr>
              <a:grpSpLocks/>
            </p:cNvGrpSpPr>
            <p:nvPr/>
          </p:nvGrpSpPr>
          <p:grpSpPr bwMode="auto">
            <a:xfrm>
              <a:off x="462" y="1836"/>
              <a:ext cx="1004" cy="486"/>
              <a:chOff x="687" y="1746"/>
              <a:chExt cx="1004" cy="486"/>
            </a:xfrm>
          </p:grpSpPr>
          <p:sp>
            <p:nvSpPr>
              <p:cNvPr id="133" name="AutoShape 74">
                <a:extLst>
                  <a:ext uri="{FF2B5EF4-FFF2-40B4-BE49-F238E27FC236}">
                    <a16:creationId xmlns:a16="http://schemas.microsoft.com/office/drawing/2014/main" id="{0B53BA64-2104-564F-AC68-42F70CD1847E}"/>
                  </a:ext>
                </a:extLst>
              </p:cNvPr>
              <p:cNvSpPr>
                <a:spLocks noChangeArrowheads="1"/>
              </p:cNvSpPr>
              <p:nvPr/>
            </p:nvSpPr>
            <p:spPr bwMode="auto">
              <a:xfrm>
                <a:off x="702" y="1746"/>
                <a:ext cx="73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4" name="Text Box 75">
                <a:extLst>
                  <a:ext uri="{FF2B5EF4-FFF2-40B4-BE49-F238E27FC236}">
                    <a16:creationId xmlns:a16="http://schemas.microsoft.com/office/drawing/2014/main" id="{40EF6721-60A7-E646-8306-ACE2C580AA17}"/>
                  </a:ext>
                </a:extLst>
              </p:cNvPr>
              <p:cNvSpPr txBox="1">
                <a:spLocks noChangeArrowheads="1"/>
              </p:cNvSpPr>
              <p:nvPr/>
            </p:nvSpPr>
            <p:spPr bwMode="auto">
              <a:xfrm>
                <a:off x="687" y="1836"/>
                <a:ext cx="10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p>
            </p:txBody>
          </p:sp>
        </p:grpSp>
      </p:grpSp>
      <p:grpSp>
        <p:nvGrpSpPr>
          <p:cNvPr id="135" name="Group 93">
            <a:extLst>
              <a:ext uri="{FF2B5EF4-FFF2-40B4-BE49-F238E27FC236}">
                <a16:creationId xmlns:a16="http://schemas.microsoft.com/office/drawing/2014/main" id="{3301D1A0-4332-D44D-9339-6985DCD61D45}"/>
              </a:ext>
            </a:extLst>
          </p:cNvPr>
          <p:cNvGrpSpPr>
            <a:grpSpLocks/>
          </p:cNvGrpSpPr>
          <p:nvPr/>
        </p:nvGrpSpPr>
        <p:grpSpPr bwMode="auto">
          <a:xfrm>
            <a:off x="2994226" y="4365354"/>
            <a:ext cx="6781125" cy="2001838"/>
            <a:chOff x="1406" y="2641"/>
            <a:chExt cx="3562" cy="1261"/>
          </a:xfrm>
        </p:grpSpPr>
        <p:sp>
          <p:nvSpPr>
            <p:cNvPr id="136" name="Line 20">
              <a:extLst>
                <a:ext uri="{FF2B5EF4-FFF2-40B4-BE49-F238E27FC236}">
                  <a16:creationId xmlns:a16="http://schemas.microsoft.com/office/drawing/2014/main" id="{27A08B61-84D4-974B-B631-032C83422CF0}"/>
                </a:ext>
              </a:extLst>
            </p:cNvPr>
            <p:cNvSpPr>
              <a:spLocks noChangeShapeType="1"/>
            </p:cNvSpPr>
            <p:nvPr/>
          </p:nvSpPr>
          <p:spPr bwMode="auto">
            <a:xfrm>
              <a:off x="1406" y="3293"/>
              <a:ext cx="2032" cy="24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37" name="Text Box 23">
              <a:extLst>
                <a:ext uri="{FF2B5EF4-FFF2-40B4-BE49-F238E27FC236}">
                  <a16:creationId xmlns:a16="http://schemas.microsoft.com/office/drawing/2014/main" id="{C0FE6E20-0831-D147-9963-B3CABC0FF1A0}"/>
                </a:ext>
              </a:extLst>
            </p:cNvPr>
            <p:cNvSpPr txBox="1">
              <a:spLocks noChangeArrowheads="1"/>
            </p:cNvSpPr>
            <p:nvPr/>
          </p:nvSpPr>
          <p:spPr bwMode="auto">
            <a:xfrm>
              <a:off x="1561" y="3171"/>
              <a:ext cx="1689" cy="404"/>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cookie: 1678</a:t>
              </a:r>
            </a:p>
          </p:txBody>
        </p:sp>
        <p:sp>
          <p:nvSpPr>
            <p:cNvPr id="138" name="Text Box 29">
              <a:extLst>
                <a:ext uri="{FF2B5EF4-FFF2-40B4-BE49-F238E27FC236}">
                  <a16:creationId xmlns:a16="http://schemas.microsoft.com/office/drawing/2014/main" id="{8241B379-77A9-114B-8D91-05EAB5E6DC9B}"/>
                </a:ext>
              </a:extLst>
            </p:cNvPr>
            <p:cNvSpPr txBox="1">
              <a:spLocks noChangeArrowheads="1"/>
            </p:cNvSpPr>
            <p:nvPr/>
          </p:nvSpPr>
          <p:spPr bwMode="auto">
            <a:xfrm>
              <a:off x="3579" y="326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99"/>
                  </a:solidFill>
                  <a:effectLst/>
                  <a:uLnTx/>
                  <a:uFillTx/>
                  <a:latin typeface="Calibri"/>
                  <a:ea typeface="ＭＳ Ｐゴシック" panose="020B0600070205080204" pitchFamily="34" charset="-128"/>
                  <a:cs typeface="+mn-cs"/>
                </a:rPr>
                <a:t>action</a:t>
              </a:r>
            </a:p>
          </p:txBody>
        </p:sp>
        <p:sp>
          <p:nvSpPr>
            <p:cNvPr id="139" name="Line 44">
              <a:extLst>
                <a:ext uri="{FF2B5EF4-FFF2-40B4-BE49-F238E27FC236}">
                  <a16:creationId xmlns:a16="http://schemas.microsoft.com/office/drawing/2014/main" id="{E200A986-F657-7343-BB4C-41C023FA5311}"/>
                </a:ext>
              </a:extLst>
            </p:cNvPr>
            <p:cNvSpPr>
              <a:spLocks noChangeShapeType="1"/>
            </p:cNvSpPr>
            <p:nvPr/>
          </p:nvSpPr>
          <p:spPr bwMode="auto">
            <a:xfrm flipV="1">
              <a:off x="4181" y="2641"/>
              <a:ext cx="787" cy="86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0" name="Text Box 71">
              <a:extLst>
                <a:ext uri="{FF2B5EF4-FFF2-40B4-BE49-F238E27FC236}">
                  <a16:creationId xmlns:a16="http://schemas.microsoft.com/office/drawing/2014/main" id="{CCBDD99D-1C5A-2749-9C7B-9D0A6E0A3C92}"/>
                </a:ext>
              </a:extLst>
            </p:cNvPr>
            <p:cNvSpPr txBox="1">
              <a:spLocks noChangeArrowheads="1"/>
            </p:cNvSpPr>
            <p:nvPr/>
          </p:nvSpPr>
          <p:spPr bwMode="auto">
            <a:xfrm>
              <a:off x="4287" y="2939"/>
              <a:ext cx="539"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rPr>
                <a:t>access</a:t>
              </a:r>
            </a:p>
          </p:txBody>
        </p:sp>
      </p:grpSp>
      <p:grpSp>
        <p:nvGrpSpPr>
          <p:cNvPr id="141" name="Group 77">
            <a:extLst>
              <a:ext uri="{FF2B5EF4-FFF2-40B4-BE49-F238E27FC236}">
                <a16:creationId xmlns:a16="http://schemas.microsoft.com/office/drawing/2014/main" id="{147D74CA-2DA8-1241-A8E8-3EF2E932E88E}"/>
              </a:ext>
            </a:extLst>
          </p:cNvPr>
          <p:cNvGrpSpPr>
            <a:grpSpLocks/>
          </p:cNvGrpSpPr>
          <p:nvPr/>
        </p:nvGrpSpPr>
        <p:grpSpPr bwMode="auto">
          <a:xfrm>
            <a:off x="1655687" y="5113066"/>
            <a:ext cx="1389062" cy="633978"/>
            <a:chOff x="702" y="1746"/>
            <a:chExt cx="1004" cy="486"/>
          </a:xfrm>
        </p:grpSpPr>
        <p:sp>
          <p:nvSpPr>
            <p:cNvPr id="142" name="AutoShape 78">
              <a:extLst>
                <a:ext uri="{FF2B5EF4-FFF2-40B4-BE49-F238E27FC236}">
                  <a16:creationId xmlns:a16="http://schemas.microsoft.com/office/drawing/2014/main" id="{19C72BA2-8506-044E-A290-911BA7AE5D6E}"/>
                </a:ext>
              </a:extLst>
            </p:cNvPr>
            <p:cNvSpPr>
              <a:spLocks noChangeArrowheads="1"/>
            </p:cNvSpPr>
            <p:nvPr/>
          </p:nvSpPr>
          <p:spPr bwMode="auto">
            <a:xfrm>
              <a:off x="735" y="1746"/>
              <a:ext cx="773"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3" name="Text Box 79">
              <a:extLst>
                <a:ext uri="{FF2B5EF4-FFF2-40B4-BE49-F238E27FC236}">
                  <a16:creationId xmlns:a16="http://schemas.microsoft.com/office/drawing/2014/main" id="{DF0A1B9A-EFCF-7042-A14D-D22FE4D35A09}"/>
                </a:ext>
              </a:extLst>
            </p:cNvPr>
            <p:cNvSpPr txBox="1">
              <a:spLocks noChangeArrowheads="1"/>
            </p:cNvSpPr>
            <p:nvPr/>
          </p:nvSpPr>
          <p:spPr bwMode="auto">
            <a:xfrm>
              <a:off x="702" y="1851"/>
              <a:ext cx="10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rPr>
                <a:t>amazon 1678</a:t>
              </a:r>
              <a:endParaRPr kumimoji="0" lang="en-US" altLang="en-US" sz="1600" b="1" i="0" u="none" strike="noStrike" kern="0" cap="none" spc="0" normalizeH="0" baseline="0" noProof="0" dirty="0">
                <a:ln>
                  <a:noFill/>
                </a:ln>
                <a:solidFill>
                  <a:srgbClr val="FFFFFF"/>
                </a:solidFill>
                <a:effectLst/>
                <a:uLnTx/>
                <a:uFillTx/>
                <a:latin typeface="Calibri"/>
                <a:ea typeface="ＭＳ Ｐゴシック" panose="020B0600070205080204" pitchFamily="34" charset="-128"/>
                <a:cs typeface="+mn-cs"/>
              </a:endParaRPr>
            </a:p>
          </p:txBody>
        </p:sp>
      </p:grpSp>
      <p:sp>
        <p:nvSpPr>
          <p:cNvPr id="144" name="Text Box 80">
            <a:extLst>
              <a:ext uri="{FF2B5EF4-FFF2-40B4-BE49-F238E27FC236}">
                <a16:creationId xmlns:a16="http://schemas.microsoft.com/office/drawing/2014/main" id="{EC583638-A99A-9144-B11A-E459DCDD4BA4}"/>
              </a:ext>
            </a:extLst>
          </p:cNvPr>
          <p:cNvSpPr txBox="1">
            <a:spLocks noChangeArrowheads="1"/>
          </p:cNvSpPr>
          <p:nvPr/>
        </p:nvSpPr>
        <p:spPr bwMode="auto">
          <a:xfrm>
            <a:off x="9834963" y="2582111"/>
            <a:ext cx="11400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backend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Calibri"/>
                <a:ea typeface="ＭＳ Ｐゴシック" panose="020B0600070205080204" pitchFamily="34" charset="-128"/>
                <a:cs typeface="+mn-cs"/>
              </a:rPr>
              <a:t>database</a:t>
            </a:r>
          </a:p>
        </p:txBody>
      </p:sp>
      <p:sp>
        <p:nvSpPr>
          <p:cNvPr id="145" name="AutoShape 327">
            <a:extLst>
              <a:ext uri="{FF2B5EF4-FFF2-40B4-BE49-F238E27FC236}">
                <a16:creationId xmlns:a16="http://schemas.microsoft.com/office/drawing/2014/main" id="{774E3BE6-BFC9-C849-B588-B56E574DA6BE}"/>
              </a:ext>
            </a:extLst>
          </p:cNvPr>
          <p:cNvSpPr>
            <a:spLocks noChangeArrowheads="1"/>
          </p:cNvSpPr>
          <p:nvPr/>
        </p:nvSpPr>
        <p:spPr bwMode="auto">
          <a:xfrm>
            <a:off x="10104838" y="3202824"/>
            <a:ext cx="592138" cy="908050"/>
          </a:xfrm>
          <a:prstGeom prst="can">
            <a:avLst>
              <a:gd name="adj" fmla="val 31004"/>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Arial" panose="020B0604020202020204" pitchFamily="34" charset="0"/>
            </a:endParaRPr>
          </a:p>
        </p:txBody>
      </p:sp>
      <p:grpSp>
        <p:nvGrpSpPr>
          <p:cNvPr id="146" name="Group 63">
            <a:extLst>
              <a:ext uri="{FF2B5EF4-FFF2-40B4-BE49-F238E27FC236}">
                <a16:creationId xmlns:a16="http://schemas.microsoft.com/office/drawing/2014/main" id="{1D650FE6-EFAF-DA42-B6C3-89E2D30D6710}"/>
              </a:ext>
            </a:extLst>
          </p:cNvPr>
          <p:cNvGrpSpPr>
            <a:grpSpLocks/>
          </p:cNvGrpSpPr>
          <p:nvPr/>
        </p:nvGrpSpPr>
        <p:grpSpPr bwMode="auto">
          <a:xfrm>
            <a:off x="6709231" y="1274501"/>
            <a:ext cx="351110" cy="610396"/>
            <a:chOff x="4140" y="429"/>
            <a:chExt cx="1425" cy="2396"/>
          </a:xfrm>
        </p:grpSpPr>
        <p:sp>
          <p:nvSpPr>
            <p:cNvPr id="147" name="Freeform 64">
              <a:extLst>
                <a:ext uri="{FF2B5EF4-FFF2-40B4-BE49-F238E27FC236}">
                  <a16:creationId xmlns:a16="http://schemas.microsoft.com/office/drawing/2014/main" id="{23F46B7A-88B4-C64E-A298-064AE8ED208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8" name="Rectangle 65">
              <a:extLst>
                <a:ext uri="{FF2B5EF4-FFF2-40B4-BE49-F238E27FC236}">
                  <a16:creationId xmlns:a16="http://schemas.microsoft.com/office/drawing/2014/main" id="{932E7E2F-358A-204B-ACA1-ECA34C748CE3}"/>
                </a:ext>
              </a:extLst>
            </p:cNvPr>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49" name="Freeform 66">
              <a:extLst>
                <a:ext uri="{FF2B5EF4-FFF2-40B4-BE49-F238E27FC236}">
                  <a16:creationId xmlns:a16="http://schemas.microsoft.com/office/drawing/2014/main" id="{5AD2CC4E-2BC1-3742-B273-CCF9557498A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0" name="Freeform 67">
              <a:extLst>
                <a:ext uri="{FF2B5EF4-FFF2-40B4-BE49-F238E27FC236}">
                  <a16:creationId xmlns:a16="http://schemas.microsoft.com/office/drawing/2014/main" id="{1DBFB074-4990-854E-B454-9FF52C6C403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1" name="Rectangle 68">
              <a:extLst>
                <a:ext uri="{FF2B5EF4-FFF2-40B4-BE49-F238E27FC236}">
                  <a16:creationId xmlns:a16="http://schemas.microsoft.com/office/drawing/2014/main" id="{BE0EBEA8-CD1D-5047-B6F1-2FAA1FF32D21}"/>
                </a:ext>
              </a:extLst>
            </p:cNvPr>
            <p:cNvSpPr>
              <a:spLocks noChangeArrowheads="1"/>
            </p:cNvSpPr>
            <p:nvPr/>
          </p:nvSpPr>
          <p:spPr bwMode="auto">
            <a:xfrm>
              <a:off x="4212" y="695"/>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2" name="Group 69">
              <a:extLst>
                <a:ext uri="{FF2B5EF4-FFF2-40B4-BE49-F238E27FC236}">
                  <a16:creationId xmlns:a16="http://schemas.microsoft.com/office/drawing/2014/main" id="{FB3D83DD-33C0-D64F-AEA3-0EDE4789704D}"/>
                </a:ext>
              </a:extLst>
            </p:cNvPr>
            <p:cNvGrpSpPr>
              <a:grpSpLocks/>
            </p:cNvGrpSpPr>
            <p:nvPr/>
          </p:nvGrpSpPr>
          <p:grpSpPr bwMode="auto">
            <a:xfrm>
              <a:off x="4749" y="668"/>
              <a:ext cx="581" cy="145"/>
              <a:chOff x="614" y="2568"/>
              <a:chExt cx="725" cy="139"/>
            </a:xfrm>
          </p:grpSpPr>
          <p:sp>
            <p:nvSpPr>
              <p:cNvPr id="177" name="AutoShape 70">
                <a:extLst>
                  <a:ext uri="{FF2B5EF4-FFF2-40B4-BE49-F238E27FC236}">
                    <a16:creationId xmlns:a16="http://schemas.microsoft.com/office/drawing/2014/main" id="{9F58D14A-E308-6E43-8765-29117CEB2DCF}"/>
                  </a:ext>
                </a:extLst>
              </p:cNvPr>
              <p:cNvSpPr>
                <a:spLocks noChangeArrowheads="1"/>
              </p:cNvSpPr>
              <p:nvPr/>
            </p:nvSpPr>
            <p:spPr bwMode="auto">
              <a:xfrm>
                <a:off x="616" y="2566"/>
                <a:ext cx="721"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8" name="AutoShape 71">
                <a:extLst>
                  <a:ext uri="{FF2B5EF4-FFF2-40B4-BE49-F238E27FC236}">
                    <a16:creationId xmlns:a16="http://schemas.microsoft.com/office/drawing/2014/main" id="{990E0E9A-D7D4-F540-994A-F5A32D42A3A6}"/>
                  </a:ext>
                </a:extLst>
              </p:cNvPr>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3" name="Rectangle 72">
              <a:extLst>
                <a:ext uri="{FF2B5EF4-FFF2-40B4-BE49-F238E27FC236}">
                  <a16:creationId xmlns:a16="http://schemas.microsoft.com/office/drawing/2014/main" id="{914BF847-475C-7C47-96A4-CAFCCACEC2BC}"/>
                </a:ext>
              </a:extLst>
            </p:cNvPr>
            <p:cNvSpPr>
              <a:spLocks noChangeArrowheads="1"/>
            </p:cNvSpPr>
            <p:nvPr/>
          </p:nvSpPr>
          <p:spPr bwMode="auto">
            <a:xfrm>
              <a:off x="4223" y="1021"/>
              <a:ext cx="600"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4" name="Group 73">
              <a:extLst>
                <a:ext uri="{FF2B5EF4-FFF2-40B4-BE49-F238E27FC236}">
                  <a16:creationId xmlns:a16="http://schemas.microsoft.com/office/drawing/2014/main" id="{A276F146-AB6A-8C4E-BD8B-856A510CB009}"/>
                </a:ext>
              </a:extLst>
            </p:cNvPr>
            <p:cNvGrpSpPr>
              <a:grpSpLocks/>
            </p:cNvGrpSpPr>
            <p:nvPr/>
          </p:nvGrpSpPr>
          <p:grpSpPr bwMode="auto">
            <a:xfrm>
              <a:off x="4747" y="994"/>
              <a:ext cx="581" cy="134"/>
              <a:chOff x="614" y="2568"/>
              <a:chExt cx="725" cy="139"/>
            </a:xfrm>
          </p:grpSpPr>
          <p:sp>
            <p:nvSpPr>
              <p:cNvPr id="175" name="AutoShape 74">
                <a:extLst>
                  <a:ext uri="{FF2B5EF4-FFF2-40B4-BE49-F238E27FC236}">
                    <a16:creationId xmlns:a16="http://schemas.microsoft.com/office/drawing/2014/main" id="{FB783255-C8AF-CD4E-84DF-1573DF917DE7}"/>
                  </a:ext>
                </a:extLst>
              </p:cNvPr>
              <p:cNvSpPr>
                <a:spLocks noChangeArrowheads="1"/>
              </p:cNvSpPr>
              <p:nvPr/>
            </p:nvSpPr>
            <p:spPr bwMode="auto">
              <a:xfrm>
                <a:off x="612" y="2570"/>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6" name="AutoShape 75">
                <a:extLst>
                  <a:ext uri="{FF2B5EF4-FFF2-40B4-BE49-F238E27FC236}">
                    <a16:creationId xmlns:a16="http://schemas.microsoft.com/office/drawing/2014/main" id="{46E81119-BF44-D945-96D2-7A6A2F19ECA5}"/>
                  </a:ext>
                </a:extLst>
              </p:cNvPr>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5" name="Rectangle 76">
              <a:extLst>
                <a:ext uri="{FF2B5EF4-FFF2-40B4-BE49-F238E27FC236}">
                  <a16:creationId xmlns:a16="http://schemas.microsoft.com/office/drawing/2014/main" id="{823BB60D-416A-0746-BBEF-9DC4528B9F68}"/>
                </a:ext>
              </a:extLst>
            </p:cNvPr>
            <p:cNvSpPr>
              <a:spLocks noChangeArrowheads="1"/>
            </p:cNvSpPr>
            <p:nvPr/>
          </p:nvSpPr>
          <p:spPr bwMode="auto">
            <a:xfrm>
              <a:off x="4217" y="1356"/>
              <a:ext cx="594"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56" name="Rectangle 77">
              <a:extLst>
                <a:ext uri="{FF2B5EF4-FFF2-40B4-BE49-F238E27FC236}">
                  <a16:creationId xmlns:a16="http://schemas.microsoft.com/office/drawing/2014/main" id="{500EA440-64F5-FE43-A9CD-EC38855A5BA4}"/>
                </a:ext>
              </a:extLst>
            </p:cNvPr>
            <p:cNvSpPr>
              <a:spLocks noChangeArrowheads="1"/>
            </p:cNvSpPr>
            <p:nvPr/>
          </p:nvSpPr>
          <p:spPr bwMode="auto">
            <a:xfrm>
              <a:off x="4228" y="1657"/>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7" name="Group 78">
              <a:extLst>
                <a:ext uri="{FF2B5EF4-FFF2-40B4-BE49-F238E27FC236}">
                  <a16:creationId xmlns:a16="http://schemas.microsoft.com/office/drawing/2014/main" id="{014CE493-B3CF-454F-97A3-BF80992E345C}"/>
                </a:ext>
              </a:extLst>
            </p:cNvPr>
            <p:cNvGrpSpPr>
              <a:grpSpLocks/>
            </p:cNvGrpSpPr>
            <p:nvPr/>
          </p:nvGrpSpPr>
          <p:grpSpPr bwMode="auto">
            <a:xfrm>
              <a:off x="4735" y="1627"/>
              <a:ext cx="582" cy="151"/>
              <a:chOff x="614" y="2568"/>
              <a:chExt cx="725" cy="139"/>
            </a:xfrm>
          </p:grpSpPr>
          <p:sp>
            <p:nvSpPr>
              <p:cNvPr id="173" name="AutoShape 79">
                <a:extLst>
                  <a:ext uri="{FF2B5EF4-FFF2-40B4-BE49-F238E27FC236}">
                    <a16:creationId xmlns:a16="http://schemas.microsoft.com/office/drawing/2014/main" id="{40259673-2628-3C41-9A32-A9512F4B2954}"/>
                  </a:ext>
                </a:extLst>
              </p:cNvPr>
              <p:cNvSpPr>
                <a:spLocks noChangeArrowheads="1"/>
              </p:cNvSpPr>
              <p:nvPr/>
            </p:nvSpPr>
            <p:spPr bwMode="auto">
              <a:xfrm>
                <a:off x="613" y="2568"/>
                <a:ext cx="727"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4" name="AutoShape 80">
                <a:extLst>
                  <a:ext uri="{FF2B5EF4-FFF2-40B4-BE49-F238E27FC236}">
                    <a16:creationId xmlns:a16="http://schemas.microsoft.com/office/drawing/2014/main" id="{F5B75204-14D3-4949-85E6-E03DC0637846}"/>
                  </a:ext>
                </a:extLst>
              </p:cNvPr>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58" name="Freeform 81">
              <a:extLst>
                <a:ext uri="{FF2B5EF4-FFF2-40B4-BE49-F238E27FC236}">
                  <a16:creationId xmlns:a16="http://schemas.microsoft.com/office/drawing/2014/main" id="{C088528D-4021-6642-8A80-03351DCF25F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nvGrpSpPr>
            <p:cNvPr id="159" name="Group 82">
              <a:extLst>
                <a:ext uri="{FF2B5EF4-FFF2-40B4-BE49-F238E27FC236}">
                  <a16:creationId xmlns:a16="http://schemas.microsoft.com/office/drawing/2014/main" id="{1859255F-C0C6-124B-9F92-5E236F8BD3AF}"/>
                </a:ext>
              </a:extLst>
            </p:cNvPr>
            <p:cNvGrpSpPr>
              <a:grpSpLocks/>
            </p:cNvGrpSpPr>
            <p:nvPr/>
          </p:nvGrpSpPr>
          <p:grpSpPr bwMode="auto">
            <a:xfrm>
              <a:off x="4739" y="1327"/>
              <a:ext cx="582" cy="139"/>
              <a:chOff x="614" y="2568"/>
              <a:chExt cx="725" cy="139"/>
            </a:xfrm>
          </p:grpSpPr>
          <p:sp>
            <p:nvSpPr>
              <p:cNvPr id="171" name="AutoShape 83">
                <a:extLst>
                  <a:ext uri="{FF2B5EF4-FFF2-40B4-BE49-F238E27FC236}">
                    <a16:creationId xmlns:a16="http://schemas.microsoft.com/office/drawing/2014/main" id="{C035ED52-DDB2-C843-9FFF-5BC45A6C065A}"/>
                  </a:ext>
                </a:extLst>
              </p:cNvPr>
              <p:cNvSpPr>
                <a:spLocks noChangeArrowheads="1"/>
              </p:cNvSpPr>
              <p:nvPr/>
            </p:nvSpPr>
            <p:spPr bwMode="auto">
              <a:xfrm>
                <a:off x="615" y="2567"/>
                <a:ext cx="727"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2" name="AutoShape 84">
                <a:extLst>
                  <a:ext uri="{FF2B5EF4-FFF2-40B4-BE49-F238E27FC236}">
                    <a16:creationId xmlns:a16="http://schemas.microsoft.com/office/drawing/2014/main" id="{E3C20259-037C-3641-A789-24D0DCCDCAB3}"/>
                  </a:ext>
                </a:extLst>
              </p:cNvPr>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160" name="Rectangle 85">
              <a:extLst>
                <a:ext uri="{FF2B5EF4-FFF2-40B4-BE49-F238E27FC236}">
                  <a16:creationId xmlns:a16="http://schemas.microsoft.com/office/drawing/2014/main" id="{AAA45EA2-DB28-264A-8894-70368F48D2E2}"/>
                </a:ext>
              </a:extLst>
            </p:cNvPr>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1" name="Freeform 86">
              <a:extLst>
                <a:ext uri="{FF2B5EF4-FFF2-40B4-BE49-F238E27FC236}">
                  <a16:creationId xmlns:a16="http://schemas.microsoft.com/office/drawing/2014/main" id="{056A9634-8A28-174F-BB52-3C9B4E9694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2" name="Freeform 87">
              <a:extLst>
                <a:ext uri="{FF2B5EF4-FFF2-40B4-BE49-F238E27FC236}">
                  <a16:creationId xmlns:a16="http://schemas.microsoft.com/office/drawing/2014/main" id="{28B4EE70-3F36-D84A-BBF7-26FCDCAB2CA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3" name="Oval 88">
              <a:extLst>
                <a:ext uri="{FF2B5EF4-FFF2-40B4-BE49-F238E27FC236}">
                  <a16:creationId xmlns:a16="http://schemas.microsoft.com/office/drawing/2014/main" id="{AFA23CDD-2C19-364F-8CB6-E34A3A50AA96}"/>
                </a:ext>
              </a:extLst>
            </p:cNvPr>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4" name="Freeform 89">
              <a:extLst>
                <a:ext uri="{FF2B5EF4-FFF2-40B4-BE49-F238E27FC236}">
                  <a16:creationId xmlns:a16="http://schemas.microsoft.com/office/drawing/2014/main" id="{C80FF08C-B05A-5742-B82B-9D6BFBFA2EF0}"/>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5" name="AutoShape 90">
              <a:extLst>
                <a:ext uri="{FF2B5EF4-FFF2-40B4-BE49-F238E27FC236}">
                  <a16:creationId xmlns:a16="http://schemas.microsoft.com/office/drawing/2014/main" id="{D46EF758-7531-924C-8A33-5AC571E08EE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6" name="AutoShape 91">
              <a:extLst>
                <a:ext uri="{FF2B5EF4-FFF2-40B4-BE49-F238E27FC236}">
                  <a16:creationId xmlns:a16="http://schemas.microsoft.com/office/drawing/2014/main" id="{E252E208-3522-884B-9DE7-7EB157685A2F}"/>
                </a:ext>
              </a:extLst>
            </p:cNvPr>
            <p:cNvSpPr>
              <a:spLocks noChangeArrowheads="1"/>
            </p:cNvSpPr>
            <p:nvPr/>
          </p:nvSpPr>
          <p:spPr bwMode="auto">
            <a:xfrm>
              <a:off x="4206" y="2712"/>
              <a:ext cx="1067" cy="84"/>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7" name="Oval 92">
              <a:extLst>
                <a:ext uri="{FF2B5EF4-FFF2-40B4-BE49-F238E27FC236}">
                  <a16:creationId xmlns:a16="http://schemas.microsoft.com/office/drawing/2014/main" id="{957DD520-6280-3E4E-BAD7-651F51413973}"/>
                </a:ext>
              </a:extLst>
            </p:cNvPr>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68" name="Oval 93">
              <a:extLst>
                <a:ext uri="{FF2B5EF4-FFF2-40B4-BE49-F238E27FC236}">
                  <a16:creationId xmlns:a16="http://schemas.microsoft.com/office/drawing/2014/main" id="{ECF80637-5F56-1F4E-A6A8-ED0FA8AC5356}"/>
                </a:ext>
              </a:extLst>
            </p:cNvPr>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69" name="Oval 94">
              <a:extLst>
                <a:ext uri="{FF2B5EF4-FFF2-40B4-BE49-F238E27FC236}">
                  <a16:creationId xmlns:a16="http://schemas.microsoft.com/office/drawing/2014/main" id="{FFEB5237-B81D-9B45-A444-21BB499020C9}"/>
                </a:ext>
              </a:extLst>
            </p:cNvPr>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sp>
          <p:nvSpPr>
            <p:cNvPr id="170" name="Rectangle 95">
              <a:extLst>
                <a:ext uri="{FF2B5EF4-FFF2-40B4-BE49-F238E27FC236}">
                  <a16:creationId xmlns:a16="http://schemas.microsoft.com/office/drawing/2014/main" id="{8C2A523A-6ED6-094A-8260-B51956D795A7}"/>
                </a:ext>
              </a:extLst>
            </p:cNvPr>
            <p:cNvSpPr>
              <a:spLocks noChangeArrowheads="1"/>
            </p:cNvSpPr>
            <p:nvPr/>
          </p:nvSpPr>
          <p:spPr bwMode="auto">
            <a:xfrm>
              <a:off x="5064" y="1834"/>
              <a:ext cx="83"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grpSp>
        <p:nvGrpSpPr>
          <p:cNvPr id="179" name="Group 96">
            <a:extLst>
              <a:ext uri="{FF2B5EF4-FFF2-40B4-BE49-F238E27FC236}">
                <a16:creationId xmlns:a16="http://schemas.microsoft.com/office/drawing/2014/main" id="{079DFC6E-4E8A-7B4D-8113-190A0989D0FB}"/>
              </a:ext>
            </a:extLst>
          </p:cNvPr>
          <p:cNvGrpSpPr>
            <a:grpSpLocks/>
          </p:cNvGrpSpPr>
          <p:nvPr/>
        </p:nvGrpSpPr>
        <p:grpSpPr bwMode="auto">
          <a:xfrm>
            <a:off x="2734523" y="1369488"/>
            <a:ext cx="667783" cy="586047"/>
            <a:chOff x="-44" y="1473"/>
            <a:chExt cx="981" cy="1105"/>
          </a:xfrm>
        </p:grpSpPr>
        <p:pic>
          <p:nvPicPr>
            <p:cNvPr id="180" name="Picture 97" descr="desktop_computer_stylized_medium">
              <a:extLst>
                <a:ext uri="{FF2B5EF4-FFF2-40B4-BE49-F238E27FC236}">
                  <a16:creationId xmlns:a16="http://schemas.microsoft.com/office/drawing/2014/main" id="{FB14A9C2-A921-3747-8B81-81EE5182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98">
              <a:extLst>
                <a:ext uri="{FF2B5EF4-FFF2-40B4-BE49-F238E27FC236}">
                  <a16:creationId xmlns:a16="http://schemas.microsoft.com/office/drawing/2014/main" id="{9C2960BD-B3C9-AE44-9E68-217EF326B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dirty="0">
                <a:ln>
                  <a:noFill/>
                </a:ln>
                <a:solidFill>
                  <a:srgbClr val="000000"/>
                </a:solidFill>
                <a:effectLst/>
                <a:uLnTx/>
                <a:uFillTx/>
                <a:latin typeface="Calibri"/>
                <a:ea typeface="ＭＳ Ｐゴシック" panose="020B0600070205080204" pitchFamily="34" charset="-128"/>
                <a:cs typeface="+mn-cs"/>
              </a:endParaRPr>
            </a:p>
          </p:txBody>
        </p:sp>
      </p:grpSp>
      <p:sp>
        <p:nvSpPr>
          <p:cNvPr id="88" name="Line 15">
            <a:extLst>
              <a:ext uri="{FF2B5EF4-FFF2-40B4-BE49-F238E27FC236}">
                <a16:creationId xmlns:a16="http://schemas.microsoft.com/office/drawing/2014/main" id="{9030FA43-2615-A74C-949D-871EDD5258E9}"/>
              </a:ext>
            </a:extLst>
          </p:cNvPr>
          <p:cNvSpPr>
            <a:spLocks noChangeShapeType="1"/>
          </p:cNvSpPr>
          <p:nvPr/>
        </p:nvSpPr>
        <p:spPr bwMode="auto">
          <a:xfrm flipH="1">
            <a:off x="2999897" y="1993139"/>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9" name="Text Box 37">
            <a:extLst>
              <a:ext uri="{FF2B5EF4-FFF2-40B4-BE49-F238E27FC236}">
                <a16:creationId xmlns:a16="http://schemas.microsoft.com/office/drawing/2014/main" id="{7717F97B-37DE-2442-8F9E-81FB9F33AB23}"/>
              </a:ext>
            </a:extLst>
          </p:cNvPr>
          <p:cNvSpPr txBox="1">
            <a:spLocks noChangeArrowheads="1"/>
          </p:cNvSpPr>
          <p:nvPr/>
        </p:nvSpPr>
        <p:spPr bwMode="auto">
          <a:xfrm>
            <a:off x="2746707" y="6459827"/>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0" name="Line 15">
            <a:extLst>
              <a:ext uri="{FF2B5EF4-FFF2-40B4-BE49-F238E27FC236}">
                <a16:creationId xmlns:a16="http://schemas.microsoft.com/office/drawing/2014/main" id="{6E5A588C-0539-7140-B8E3-80735DCD2D47}"/>
              </a:ext>
            </a:extLst>
          </p:cNvPr>
          <p:cNvSpPr>
            <a:spLocks noChangeShapeType="1"/>
          </p:cNvSpPr>
          <p:nvPr/>
        </p:nvSpPr>
        <p:spPr bwMode="auto">
          <a:xfrm flipH="1">
            <a:off x="6867352" y="2001551"/>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1" name="Text Box 37">
            <a:extLst>
              <a:ext uri="{FF2B5EF4-FFF2-40B4-BE49-F238E27FC236}">
                <a16:creationId xmlns:a16="http://schemas.microsoft.com/office/drawing/2014/main" id="{716E4165-7532-204E-993F-D649CD87137C}"/>
              </a:ext>
            </a:extLst>
          </p:cNvPr>
          <p:cNvSpPr txBox="1">
            <a:spLocks noChangeArrowheads="1"/>
          </p:cNvSpPr>
          <p:nvPr/>
        </p:nvSpPr>
        <p:spPr bwMode="auto">
          <a:xfrm>
            <a:off x="6614162" y="6468239"/>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2" name="Slide Number Placeholder 2">
            <a:extLst>
              <a:ext uri="{FF2B5EF4-FFF2-40B4-BE49-F238E27FC236}">
                <a16:creationId xmlns:a16="http://schemas.microsoft.com/office/drawing/2014/main" id="{5F971824-E93B-A24D-9AB3-D5859F34EEA6}"/>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68033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animEffect transition="in" filter="wipe(left)">
                                      <p:cBhvr>
                                        <p:cTn id="9" dur="2000"/>
                                        <p:tgtEl>
                                          <p:spTgt spid="12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3000"/>
                                        <p:tgtEl>
                                          <p:spTgt spid="1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left)">
                                      <p:cBhvr>
                                        <p:cTn id="19" dur="2000"/>
                                        <p:tgtEl>
                                          <p:spTgt spid="11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right)">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2000"/>
                                        <p:tgtEl>
                                          <p:spTgt spid="135"/>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right)">
                                      <p:cBhvr>
                                        <p:cTn id="38"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dirty="0">
                <a:ea typeface="ＭＳ Ｐゴシック" panose="020B0600070205080204" pitchFamily="34" charset="-128"/>
              </a:rPr>
              <a:t>HTTP cookies: comments</a:t>
            </a:r>
            <a:endParaRPr lang="en-US" sz="4400" dirty="0"/>
          </a:p>
        </p:txBody>
      </p:sp>
      <p:sp>
        <p:nvSpPr>
          <p:cNvPr id="88" name="Rectangle 3">
            <a:extLst>
              <a:ext uri="{FF2B5EF4-FFF2-40B4-BE49-F238E27FC236}">
                <a16:creationId xmlns:a16="http://schemas.microsoft.com/office/drawing/2014/main" id="{7CD5F1C3-47BC-1645-A288-078B99127C22}"/>
              </a:ext>
            </a:extLst>
          </p:cNvPr>
          <p:cNvSpPr txBox="1">
            <a:spLocks noChangeArrowheads="1"/>
          </p:cNvSpPr>
          <p:nvPr/>
        </p:nvSpPr>
        <p:spPr>
          <a:xfrm>
            <a:off x="648049" y="1556443"/>
            <a:ext cx="6034668" cy="2641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What cookies can be used for</a:t>
            </a: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authorization</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shopping carts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recommendations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session state (Web e-mail)</a:t>
            </a:r>
          </a:p>
        </p:txBody>
      </p:sp>
      <p:sp>
        <p:nvSpPr>
          <p:cNvPr id="89" name="Rectangle 13">
            <a:extLst>
              <a:ext uri="{FF2B5EF4-FFF2-40B4-BE49-F238E27FC236}">
                <a16:creationId xmlns:a16="http://schemas.microsoft.com/office/drawing/2014/main" id="{BC2253F6-EA38-7C47-9CAD-4C2EC6BB22FB}"/>
              </a:ext>
            </a:extLst>
          </p:cNvPr>
          <p:cNvSpPr>
            <a:spLocks noChangeArrowheads="1"/>
          </p:cNvSpPr>
          <p:nvPr/>
        </p:nvSpPr>
        <p:spPr bwMode="auto">
          <a:xfrm>
            <a:off x="7504291" y="1568189"/>
            <a:ext cx="3810000" cy="3553646"/>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cookies and privacy:</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permit sites to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learn</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 lot about you on their site.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third party persistent cookies (tracking cookies) allow common identity (cookie value) to be tracked across multiple web sites</a:t>
            </a:r>
          </a:p>
        </p:txBody>
      </p:sp>
      <p:sp>
        <p:nvSpPr>
          <p:cNvPr id="90" name="Text Box 14">
            <a:extLst>
              <a:ext uri="{FF2B5EF4-FFF2-40B4-BE49-F238E27FC236}">
                <a16:creationId xmlns:a16="http://schemas.microsoft.com/office/drawing/2014/main" id="{D023EC46-D7D8-D04C-9048-D7EFE18FF312}"/>
              </a:ext>
            </a:extLst>
          </p:cNvPr>
          <p:cNvSpPr txBox="1">
            <a:spLocks noChangeArrowheads="1"/>
          </p:cNvSpPr>
          <p:nvPr/>
        </p:nvSpPr>
        <p:spPr bwMode="auto">
          <a:xfrm>
            <a:off x="10149568" y="1325611"/>
            <a:ext cx="8386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aside</a:t>
            </a:r>
          </a:p>
        </p:txBody>
      </p:sp>
      <p:sp>
        <p:nvSpPr>
          <p:cNvPr id="91" name="Rectangle 15">
            <a:extLst>
              <a:ext uri="{FF2B5EF4-FFF2-40B4-BE49-F238E27FC236}">
                <a16:creationId xmlns:a16="http://schemas.microsoft.com/office/drawing/2014/main" id="{2C2FE22D-B17F-7C44-AE2F-82497658660C}"/>
              </a:ext>
            </a:extLst>
          </p:cNvPr>
          <p:cNvSpPr>
            <a:spLocks noChangeArrowheads="1"/>
          </p:cNvSpPr>
          <p:nvPr/>
        </p:nvSpPr>
        <p:spPr bwMode="auto">
          <a:xfrm>
            <a:off x="721562" y="3980757"/>
            <a:ext cx="6267067"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Challenge: How to keep </a:t>
            </a:r>
            <a:r>
              <a:rPr kumimoji="0" lang="en-US" altLang="ja-JP"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state?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at protocol endpoints: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maintain state at sender/receiver over multiple transactions</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in messages: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in HTTP messages carry state</a:t>
            </a:r>
          </a:p>
        </p:txBody>
      </p:sp>
      <p:sp>
        <p:nvSpPr>
          <p:cNvPr id="7" name="Slide Number Placeholder 2">
            <a:extLst>
              <a:ext uri="{FF2B5EF4-FFF2-40B4-BE49-F238E27FC236}">
                <a16:creationId xmlns:a16="http://schemas.microsoft.com/office/drawing/2014/main" id="{4CE1477A-D004-E440-8562-59DA6EAD8E69}"/>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1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6964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dissolve">
                                      <p:cBhvr>
                                        <p:cTn id="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98060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Example:  displaying a NY Times web page</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pic>
        <p:nvPicPr>
          <p:cNvPr id="120" name="Picture 119">
            <a:extLst>
              <a:ext uri="{FF2B5EF4-FFF2-40B4-BE49-F238E27FC236}">
                <a16:creationId xmlns:a16="http://schemas.microsoft.com/office/drawing/2014/main" id="{34FE7BC9-B7EB-234C-A2F1-449565BB2E5C}"/>
              </a:ext>
            </a:extLst>
          </p:cNvPr>
          <p:cNvPicPr>
            <a:picLocks noChangeAspect="1"/>
          </p:cNvPicPr>
          <p:nvPr/>
        </p:nvPicPr>
        <p:blipFill>
          <a:blip r:embed="rId3"/>
          <a:stretch>
            <a:fillRect/>
          </a:stretch>
        </p:blipFill>
        <p:spPr>
          <a:xfrm>
            <a:off x="5009242" y="1223204"/>
            <a:ext cx="1797957" cy="1299560"/>
          </a:xfrm>
          <a:prstGeom prst="rect">
            <a:avLst/>
          </a:prstGeom>
        </p:spPr>
      </p:pic>
      <p:pic>
        <p:nvPicPr>
          <p:cNvPr id="121" name="Picture 120">
            <a:extLst>
              <a:ext uri="{FF2B5EF4-FFF2-40B4-BE49-F238E27FC236}">
                <a16:creationId xmlns:a16="http://schemas.microsoft.com/office/drawing/2014/main" id="{D87C6769-19C7-7542-8A41-E79CE4A6A711}"/>
              </a:ext>
            </a:extLst>
          </p:cNvPr>
          <p:cNvPicPr>
            <a:picLocks noChangeAspect="1"/>
          </p:cNvPicPr>
          <p:nvPr/>
        </p:nvPicPr>
        <p:blipFill>
          <a:blip r:embed="rId4"/>
          <a:stretch>
            <a:fillRect/>
          </a:stretch>
        </p:blipFill>
        <p:spPr>
          <a:xfrm>
            <a:off x="8211457" y="4524829"/>
            <a:ext cx="1788365" cy="250371"/>
          </a:xfrm>
          <a:prstGeom prst="rect">
            <a:avLst/>
          </a:prstGeom>
        </p:spPr>
      </p:pic>
      <p:grpSp>
        <p:nvGrpSpPr>
          <p:cNvPr id="137" name="Group 136">
            <a:extLst>
              <a:ext uri="{FF2B5EF4-FFF2-40B4-BE49-F238E27FC236}">
                <a16:creationId xmlns:a16="http://schemas.microsoft.com/office/drawing/2014/main" id="{E643CAC7-5EBE-E949-B25F-69531B9E3B7C}"/>
              </a:ext>
            </a:extLst>
          </p:cNvPr>
          <p:cNvGrpSpPr/>
          <p:nvPr/>
        </p:nvGrpSpPr>
        <p:grpSpPr>
          <a:xfrm>
            <a:off x="4051300" y="2946400"/>
            <a:ext cx="965200" cy="1308100"/>
            <a:chOff x="4051300" y="2946400"/>
            <a:chExt cx="965200" cy="1308100"/>
          </a:xfrm>
        </p:grpSpPr>
        <p:grpSp>
          <p:nvGrpSpPr>
            <p:cNvPr id="128" name="Group 127">
              <a:extLst>
                <a:ext uri="{FF2B5EF4-FFF2-40B4-BE49-F238E27FC236}">
                  <a16:creationId xmlns:a16="http://schemas.microsoft.com/office/drawing/2014/main" id="{3AA7140A-7962-EE49-94D6-B5A5ACAE10BF}"/>
                </a:ext>
              </a:extLst>
            </p:cNvPr>
            <p:cNvGrpSpPr/>
            <p:nvPr/>
          </p:nvGrpSpPr>
          <p:grpSpPr>
            <a:xfrm>
              <a:off x="4673600" y="2946400"/>
              <a:ext cx="342900" cy="1308100"/>
              <a:chOff x="4673600" y="2946400"/>
              <a:chExt cx="3429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8514DA96-3F9B-EC4E-AD35-91569360871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95FF0112-4C26-5140-866E-E14FB9815DFF}"/>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33" name="TextBox 132">
              <a:extLst>
                <a:ext uri="{FF2B5EF4-FFF2-40B4-BE49-F238E27FC236}">
                  <a16:creationId xmlns:a16="http://schemas.microsoft.com/office/drawing/2014/main" id="{D79D69ED-D400-0548-82FB-0F9E9B31A721}"/>
                </a:ext>
              </a:extLst>
            </p:cNvPr>
            <p:cNvSpPr txBox="1"/>
            <p:nvPr/>
          </p:nvSpPr>
          <p:spPr>
            <a:xfrm>
              <a:off x="4051300" y="33782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38" name="Group 137">
            <a:extLst>
              <a:ext uri="{FF2B5EF4-FFF2-40B4-BE49-F238E27FC236}">
                <a16:creationId xmlns:a16="http://schemas.microsoft.com/office/drawing/2014/main" id="{7227CDFD-02C6-A542-A68F-FF9F81C66103}"/>
              </a:ext>
            </a:extLst>
          </p:cNvPr>
          <p:cNvGrpSpPr/>
          <p:nvPr/>
        </p:nvGrpSpPr>
        <p:grpSpPr>
          <a:xfrm>
            <a:off x="5143500" y="2959100"/>
            <a:ext cx="990600" cy="1308100"/>
            <a:chOff x="5143500" y="2959100"/>
            <a:chExt cx="990600" cy="1308100"/>
          </a:xfrm>
        </p:grpSpPr>
        <p:grpSp>
          <p:nvGrpSpPr>
            <p:cNvPr id="129" name="Group 128">
              <a:extLst>
                <a:ext uri="{FF2B5EF4-FFF2-40B4-BE49-F238E27FC236}">
                  <a16:creationId xmlns:a16="http://schemas.microsoft.com/office/drawing/2014/main" id="{AFDCA678-F389-9146-BC39-44292D21247B}"/>
                </a:ext>
              </a:extLst>
            </p:cNvPr>
            <p:cNvGrpSpPr/>
            <p:nvPr/>
          </p:nvGrpSpPr>
          <p:grpSpPr>
            <a:xfrm>
              <a:off x="5143500" y="2959100"/>
              <a:ext cx="342900" cy="1308100"/>
              <a:chOff x="4673600" y="2946400"/>
              <a:chExt cx="342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0254DDAE-1221-CF4A-8A44-FEBA056F68E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6449B0AA-1D8A-5A44-848E-EAA10CB19354}"/>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136" name="TextBox 135">
              <a:extLst>
                <a:ext uri="{FF2B5EF4-FFF2-40B4-BE49-F238E27FC236}">
                  <a16:creationId xmlns:a16="http://schemas.microsoft.com/office/drawing/2014/main" id="{37741EFF-00A6-6340-850A-7076A1D9EAD7}"/>
                </a:ext>
              </a:extLst>
            </p:cNvPr>
            <p:cNvSpPr txBox="1"/>
            <p:nvPr/>
          </p:nvSpPr>
          <p:spPr>
            <a:xfrm>
              <a:off x="5397500" y="34036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7" name="Group 156">
            <a:extLst>
              <a:ext uri="{FF2B5EF4-FFF2-40B4-BE49-F238E27FC236}">
                <a16:creationId xmlns:a16="http://schemas.microsoft.com/office/drawing/2014/main" id="{17C0BEEA-E132-6049-AB80-86336EC7D5A7}"/>
              </a:ext>
            </a:extLst>
          </p:cNvPr>
          <p:cNvGrpSpPr/>
          <p:nvPr/>
        </p:nvGrpSpPr>
        <p:grpSpPr>
          <a:xfrm>
            <a:off x="4749800" y="4826000"/>
            <a:ext cx="342900" cy="369332"/>
            <a:chOff x="2857500" y="6540500"/>
            <a:chExt cx="342900" cy="369332"/>
          </a:xfrm>
        </p:grpSpPr>
        <p:sp>
          <p:nvSpPr>
            <p:cNvPr id="155" name="Oval 154">
              <a:extLst>
                <a:ext uri="{FF2B5EF4-FFF2-40B4-BE49-F238E27FC236}">
                  <a16:creationId xmlns:a16="http://schemas.microsoft.com/office/drawing/2014/main" id="{EFE78511-B68D-FB48-9212-A7FDBA45240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9EF5F58F-2D7E-3946-8159-8928CB5C3E5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64" name="Group 163">
            <a:extLst>
              <a:ext uri="{FF2B5EF4-FFF2-40B4-BE49-F238E27FC236}">
                <a16:creationId xmlns:a16="http://schemas.microsoft.com/office/drawing/2014/main" id="{E9CF8CDB-DC01-AA47-85F5-A29BE5D0DF9D}"/>
              </a:ext>
            </a:extLst>
          </p:cNvPr>
          <p:cNvGrpSpPr/>
          <p:nvPr/>
        </p:nvGrpSpPr>
        <p:grpSpPr>
          <a:xfrm>
            <a:off x="4775200" y="5207000"/>
            <a:ext cx="342900" cy="369332"/>
            <a:chOff x="2857500" y="6540500"/>
            <a:chExt cx="342900" cy="369332"/>
          </a:xfrm>
        </p:grpSpPr>
        <p:sp>
          <p:nvSpPr>
            <p:cNvPr id="165" name="Oval 164">
              <a:extLst>
                <a:ext uri="{FF2B5EF4-FFF2-40B4-BE49-F238E27FC236}">
                  <a16:creationId xmlns:a16="http://schemas.microsoft.com/office/drawing/2014/main" id="{3382ECF7-AB3B-8E4F-8B8F-444D8E64911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5B6967AA-7479-CD4D-9D2D-E2D06F1CC22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grpSp>
      <p:pic>
        <p:nvPicPr>
          <p:cNvPr id="167" name="Picture 166">
            <a:extLst>
              <a:ext uri="{FF2B5EF4-FFF2-40B4-BE49-F238E27FC236}">
                <a16:creationId xmlns:a16="http://schemas.microsoft.com/office/drawing/2014/main" id="{8C0658C3-4371-094D-A3A8-111CD786B250}"/>
              </a:ext>
            </a:extLst>
          </p:cNvPr>
          <p:cNvPicPr>
            <a:picLocks noChangeAspect="1"/>
          </p:cNvPicPr>
          <p:nvPr/>
        </p:nvPicPr>
        <p:blipFill>
          <a:blip r:embed="rId7"/>
          <a:stretch>
            <a:fillRect/>
          </a:stretch>
        </p:blipFill>
        <p:spPr>
          <a:xfrm>
            <a:off x="5016500" y="4394023"/>
            <a:ext cx="1790700" cy="1295576"/>
          </a:xfrm>
          <a:prstGeom prst="rect">
            <a:avLst/>
          </a:prstGeom>
        </p:spPr>
      </p:pic>
      <p:sp>
        <p:nvSpPr>
          <p:cNvPr id="168" name="TextBox 167">
            <a:extLst>
              <a:ext uri="{FF2B5EF4-FFF2-40B4-BE49-F238E27FC236}">
                <a16:creationId xmlns:a16="http://schemas.microsoft.com/office/drawing/2014/main" id="{74251AC0-F2E4-0045-A435-0B349688752E}"/>
              </a:ext>
            </a:extLst>
          </p:cNvPr>
          <p:cNvSpPr txBox="1"/>
          <p:nvPr/>
        </p:nvSpPr>
        <p:spPr>
          <a:xfrm>
            <a:off x="1917701" y="5803900"/>
            <a:ext cx="24257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page with embedded ad displayed</a:t>
            </a:r>
          </a:p>
        </p:txBody>
      </p:sp>
      <p:grpSp>
        <p:nvGrpSpPr>
          <p:cNvPr id="193" name="Group 192">
            <a:extLst>
              <a:ext uri="{FF2B5EF4-FFF2-40B4-BE49-F238E27FC236}">
                <a16:creationId xmlns:a16="http://schemas.microsoft.com/office/drawing/2014/main" id="{7B258242-158D-CE45-B466-E1D5CD19A109}"/>
              </a:ext>
            </a:extLst>
          </p:cNvPr>
          <p:cNvGrpSpPr/>
          <p:nvPr/>
        </p:nvGrpSpPr>
        <p:grpSpPr>
          <a:xfrm>
            <a:off x="584200" y="1511300"/>
            <a:ext cx="3403600" cy="830997"/>
            <a:chOff x="584200" y="1511300"/>
            <a:chExt cx="3403600" cy="830997"/>
          </a:xfrm>
        </p:grpSpPr>
        <p:sp>
          <p:nvSpPr>
            <p:cNvPr id="174" name="TextBox 173">
              <a:extLst>
                <a:ext uri="{FF2B5EF4-FFF2-40B4-BE49-F238E27FC236}">
                  <a16:creationId xmlns:a16="http://schemas.microsoft.com/office/drawing/2014/main" id="{62B02ED5-379C-594B-BC28-471D84933F65}"/>
                </a:ext>
              </a:extLst>
            </p:cNvPr>
            <p:cNvSpPr txBox="1"/>
            <p:nvPr/>
          </p:nvSpPr>
          <p:spPr>
            <a:xfrm>
              <a:off x="1016000" y="1511300"/>
              <a:ext cx="2971800" cy="830997"/>
            </a:xfrm>
            <a:prstGeom prst="rect">
              <a:avLst/>
            </a:prstGeom>
            <a:noFill/>
          </p:spPr>
          <p:txBody>
            <a:bodyPr wrap="square" rtlCol="0">
              <a:spAutoFit/>
            </a:bodyPr>
            <a:lstStyle/>
            <a:p>
              <a:pPr marL="50800" marR="0" lvl="0" indent="-127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GET base html file from nytimes.com</a:t>
              </a:r>
            </a:p>
          </p:txBody>
        </p:sp>
        <p:grpSp>
          <p:nvGrpSpPr>
            <p:cNvPr id="179" name="Group 178">
              <a:extLst>
                <a:ext uri="{FF2B5EF4-FFF2-40B4-BE49-F238E27FC236}">
                  <a16:creationId xmlns:a16="http://schemas.microsoft.com/office/drawing/2014/main" id="{A5B4B18B-B400-C145-96F8-F232E539CFBE}"/>
                </a:ext>
              </a:extLst>
            </p:cNvPr>
            <p:cNvGrpSpPr/>
            <p:nvPr/>
          </p:nvGrpSpPr>
          <p:grpSpPr>
            <a:xfrm>
              <a:off x="584200" y="1574800"/>
              <a:ext cx="304800" cy="369332"/>
              <a:chOff x="8953500" y="1841500"/>
              <a:chExt cx="304800" cy="369332"/>
            </a:xfrm>
          </p:grpSpPr>
          <p:sp>
            <p:nvSpPr>
              <p:cNvPr id="177" name="Oval 176">
                <a:extLst>
                  <a:ext uri="{FF2B5EF4-FFF2-40B4-BE49-F238E27FC236}">
                    <a16:creationId xmlns:a16="http://schemas.microsoft.com/office/drawing/2014/main" id="{FB3CE166-4808-6745-BCA9-C4BEEA1218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TextBox 177">
                <a:extLst>
                  <a:ext uri="{FF2B5EF4-FFF2-40B4-BE49-F238E27FC236}">
                    <a16:creationId xmlns:a16="http://schemas.microsoft.com/office/drawing/2014/main" id="{2BBFAD08-585E-5240-9260-EE05AAF71ADC}"/>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nvGrpSpPr>
            <p:cNvPr id="180" name="Group 179">
              <a:extLst>
                <a:ext uri="{FF2B5EF4-FFF2-40B4-BE49-F238E27FC236}">
                  <a16:creationId xmlns:a16="http://schemas.microsoft.com/office/drawing/2014/main" id="{ADE29A41-C1EE-5540-AF16-842A0469EC63}"/>
                </a:ext>
              </a:extLst>
            </p:cNvPr>
            <p:cNvGrpSpPr/>
            <p:nvPr/>
          </p:nvGrpSpPr>
          <p:grpSpPr>
            <a:xfrm>
              <a:off x="736600" y="1778000"/>
              <a:ext cx="314386" cy="369332"/>
              <a:chOff x="8953500" y="1841500"/>
              <a:chExt cx="314386" cy="369332"/>
            </a:xfrm>
          </p:grpSpPr>
          <p:sp>
            <p:nvSpPr>
              <p:cNvPr id="181" name="Oval 180">
                <a:extLst>
                  <a:ext uri="{FF2B5EF4-FFF2-40B4-BE49-F238E27FC236}">
                    <a16:creationId xmlns:a16="http://schemas.microsoft.com/office/drawing/2014/main" id="{B65E8865-B055-EF44-8C2B-640FA0F0A4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F5813BBC-13DC-5443-B040-D71A8262A6BB}"/>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grpSp>
        <p:nvGrpSpPr>
          <p:cNvPr id="194" name="Group 193">
            <a:extLst>
              <a:ext uri="{FF2B5EF4-FFF2-40B4-BE49-F238E27FC236}">
                <a16:creationId xmlns:a16="http://schemas.microsoft.com/office/drawing/2014/main" id="{C7715A16-8CAE-8B4E-A1FC-B57E478E27DD}"/>
              </a:ext>
            </a:extLst>
          </p:cNvPr>
          <p:cNvGrpSpPr/>
          <p:nvPr/>
        </p:nvGrpSpPr>
        <p:grpSpPr>
          <a:xfrm>
            <a:off x="546100" y="2527300"/>
            <a:ext cx="3162300" cy="830997"/>
            <a:chOff x="546100" y="2527300"/>
            <a:chExt cx="3162300" cy="830997"/>
          </a:xfrm>
        </p:grpSpPr>
        <p:sp>
          <p:nvSpPr>
            <p:cNvPr id="175" name="TextBox 174">
              <a:extLst>
                <a:ext uri="{FF2B5EF4-FFF2-40B4-BE49-F238E27FC236}">
                  <a16:creationId xmlns:a16="http://schemas.microsoft.com/office/drawing/2014/main" id="{02D93285-0615-7947-8708-3D8B9BB64404}"/>
                </a:ext>
              </a:extLst>
            </p:cNvPr>
            <p:cNvSpPr txBox="1"/>
            <p:nvPr/>
          </p:nvSpPr>
          <p:spPr>
            <a:xfrm>
              <a:off x="1041400" y="25273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fetch ad from AdX.com</a:t>
              </a:r>
            </a:p>
          </p:txBody>
        </p:sp>
        <p:grpSp>
          <p:nvGrpSpPr>
            <p:cNvPr id="184" name="Group 183">
              <a:extLst>
                <a:ext uri="{FF2B5EF4-FFF2-40B4-BE49-F238E27FC236}">
                  <a16:creationId xmlns:a16="http://schemas.microsoft.com/office/drawing/2014/main" id="{57AE4D44-F02C-2D4E-9145-D2F6EE3A1885}"/>
                </a:ext>
              </a:extLst>
            </p:cNvPr>
            <p:cNvGrpSpPr/>
            <p:nvPr/>
          </p:nvGrpSpPr>
          <p:grpSpPr>
            <a:xfrm>
              <a:off x="546100" y="2590800"/>
              <a:ext cx="304800" cy="369332"/>
              <a:chOff x="8953500" y="1841500"/>
              <a:chExt cx="304800" cy="369332"/>
            </a:xfrm>
          </p:grpSpPr>
          <p:sp>
            <p:nvSpPr>
              <p:cNvPr id="185" name="Oval 184">
                <a:extLst>
                  <a:ext uri="{FF2B5EF4-FFF2-40B4-BE49-F238E27FC236}">
                    <a16:creationId xmlns:a16="http://schemas.microsoft.com/office/drawing/2014/main" id="{249EEB0F-5470-0442-888E-F04587FF52B8}"/>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6" name="TextBox 185">
                <a:extLst>
                  <a:ext uri="{FF2B5EF4-FFF2-40B4-BE49-F238E27FC236}">
                    <a16:creationId xmlns:a16="http://schemas.microsoft.com/office/drawing/2014/main" id="{0726A5B0-8161-1949-BD7E-B8491563A898}"/>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87" name="Group 186">
              <a:extLst>
                <a:ext uri="{FF2B5EF4-FFF2-40B4-BE49-F238E27FC236}">
                  <a16:creationId xmlns:a16="http://schemas.microsoft.com/office/drawing/2014/main" id="{DCF0D85B-559C-0043-BC0A-4B9CAAD1277C}"/>
                </a:ext>
              </a:extLst>
            </p:cNvPr>
            <p:cNvGrpSpPr/>
            <p:nvPr/>
          </p:nvGrpSpPr>
          <p:grpSpPr>
            <a:xfrm>
              <a:off x="698500" y="2794000"/>
              <a:ext cx="314386" cy="369332"/>
              <a:chOff x="8953500" y="1841500"/>
              <a:chExt cx="314386" cy="369332"/>
            </a:xfrm>
          </p:grpSpPr>
          <p:sp>
            <p:nvSpPr>
              <p:cNvPr id="188" name="Oval 187">
                <a:extLst>
                  <a:ext uri="{FF2B5EF4-FFF2-40B4-BE49-F238E27FC236}">
                    <a16:creationId xmlns:a16="http://schemas.microsoft.com/office/drawing/2014/main" id="{29F5351A-FFDA-9C41-B98D-BAEFD8893FAF}"/>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99AA70F9-EC45-1640-B9B3-7A5389667E0F}"/>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grpSp>
        <p:nvGrpSpPr>
          <p:cNvPr id="195" name="Group 194">
            <a:extLst>
              <a:ext uri="{FF2B5EF4-FFF2-40B4-BE49-F238E27FC236}">
                <a16:creationId xmlns:a16="http://schemas.microsoft.com/office/drawing/2014/main" id="{A17A1A69-E5FB-634A-980A-BA06E2B4760D}"/>
              </a:ext>
            </a:extLst>
          </p:cNvPr>
          <p:cNvGrpSpPr/>
          <p:nvPr/>
        </p:nvGrpSpPr>
        <p:grpSpPr>
          <a:xfrm>
            <a:off x="635000" y="3556000"/>
            <a:ext cx="3060700" cy="830997"/>
            <a:chOff x="635000" y="3556000"/>
            <a:chExt cx="3060700" cy="830997"/>
          </a:xfrm>
        </p:grpSpPr>
        <p:sp>
          <p:nvSpPr>
            <p:cNvPr id="183" name="TextBox 182">
              <a:extLst>
                <a:ext uri="{FF2B5EF4-FFF2-40B4-BE49-F238E27FC236}">
                  <a16:creationId xmlns:a16="http://schemas.microsoft.com/office/drawing/2014/main" id="{BFA112D4-542F-074B-A5A3-B5D63B615FB7}"/>
                </a:ext>
              </a:extLst>
            </p:cNvPr>
            <p:cNvSpPr txBox="1"/>
            <p:nvPr/>
          </p:nvSpPr>
          <p:spPr>
            <a:xfrm>
              <a:off x="1028700" y="35560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display composed page</a:t>
              </a:r>
            </a:p>
          </p:txBody>
        </p:sp>
        <p:grpSp>
          <p:nvGrpSpPr>
            <p:cNvPr id="190" name="Group 189">
              <a:extLst>
                <a:ext uri="{FF2B5EF4-FFF2-40B4-BE49-F238E27FC236}">
                  <a16:creationId xmlns:a16="http://schemas.microsoft.com/office/drawing/2014/main" id="{77071AEA-F77B-F647-A058-71FC7F56BC9C}"/>
                </a:ext>
              </a:extLst>
            </p:cNvPr>
            <p:cNvGrpSpPr/>
            <p:nvPr/>
          </p:nvGrpSpPr>
          <p:grpSpPr>
            <a:xfrm>
              <a:off x="635000" y="3619500"/>
              <a:ext cx="314386" cy="369332"/>
              <a:chOff x="8953500" y="1841500"/>
              <a:chExt cx="314386" cy="369332"/>
            </a:xfrm>
          </p:grpSpPr>
          <p:sp>
            <p:nvSpPr>
              <p:cNvPr id="191" name="Oval 190">
                <a:extLst>
                  <a:ext uri="{FF2B5EF4-FFF2-40B4-BE49-F238E27FC236}">
                    <a16:creationId xmlns:a16="http://schemas.microsoft.com/office/drawing/2014/main" id="{DB3F81B8-82F8-EB45-A850-DEA61F4BA53B}"/>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1791ABF8-1237-F049-99EC-B939206A2685}"/>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grpSp>
    </p:spTree>
    <p:extLst>
      <p:ext uri="{BB962C8B-B14F-4D97-AF65-F5344CB8AC3E}">
        <p14:creationId xmlns:p14="http://schemas.microsoft.com/office/powerpoint/2010/main" val="814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down)">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1000"/>
                                        <p:tgtEl>
                                          <p:spTgt spid="138"/>
                                        </p:tgtEl>
                                      </p:cBhvr>
                                    </p:animEffect>
                                  </p:childTnLst>
                                </p:cTn>
                              </p:par>
                              <p:par>
                                <p:cTn id="12" presetID="9" presetClass="entr" presetSubtype="0" fill="hold"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dissolve">
                                      <p:cBhvr>
                                        <p:cTn id="14" dur="500"/>
                                        <p:tgtEl>
                                          <p:spTgt spid="193"/>
                                        </p:tgtEl>
                                      </p:cBhvr>
                                    </p:animEffect>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0222 -0.01019 L -0.00013 0.46018 " pathEditMode="relative" rAng="0" ptsTypes="AA">
                                      <p:cBhvr>
                                        <p:cTn id="17" dur="2000" fill="hold"/>
                                        <p:tgtEl>
                                          <p:spTgt spid="120"/>
                                        </p:tgtEl>
                                        <p:attrNameLst>
                                          <p:attrName>ppt_x</p:attrName>
                                          <p:attrName>ppt_y</p:attrName>
                                        </p:attrNameLst>
                                      </p:cBhvr>
                                      <p:rCtr x="104" y="23519"/>
                                    </p:animMotion>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dissolve">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right)">
                                      <p:cBhvr>
                                        <p:cTn id="31" dur="500"/>
                                        <p:tgtEl>
                                          <p:spTgt spid="160"/>
                                        </p:tgtEl>
                                      </p:cBhvr>
                                    </p:animEffect>
                                  </p:childTnLst>
                                </p:cTn>
                              </p:par>
                              <p:par>
                                <p:cTn id="32" presetID="9" presetClass="entr" presetSubtype="0" fill="hold"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dissolve">
                                      <p:cBhvr>
                                        <p:cTn id="34" dur="500"/>
                                        <p:tgtEl>
                                          <p:spTgt spid="194"/>
                                        </p:tgtEl>
                                      </p:cBhvr>
                                    </p:animEffect>
                                  </p:childTnLst>
                                </p:cTn>
                              </p:par>
                            </p:childTnLst>
                          </p:cTn>
                        </p:par>
                        <p:par>
                          <p:cTn id="35" fill="hold">
                            <p:stCondLst>
                              <p:cond delay="1000"/>
                            </p:stCondLst>
                            <p:childTnLst>
                              <p:par>
                                <p:cTn id="36" presetID="0" presetClass="path" presetSubtype="0" accel="50000" decel="50000" fill="hold" nodeType="afterEffect">
                                  <p:stCondLst>
                                    <p:cond delay="0"/>
                                  </p:stCondLst>
                                  <p:childTnLst>
                                    <p:animMotion origin="layout" path="M 0.00235 -0.00093 L -0.26146 0.00532 " pathEditMode="relative" rAng="0" ptsTypes="AA">
                                      <p:cBhvr>
                                        <p:cTn id="37" dur="2000" fill="hold"/>
                                        <p:tgtEl>
                                          <p:spTgt spid="121"/>
                                        </p:tgtEl>
                                        <p:attrNameLst>
                                          <p:attrName>ppt_x</p:attrName>
                                          <p:attrName>ppt_y</p:attrName>
                                        </p:attrNameLst>
                                      </p:cBhvr>
                                      <p:rCtr x="-13190" y="301"/>
                                    </p:animMotion>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dissolve">
                                      <p:cBhvr>
                                        <p:cTn id="42" dur="5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dissolve">
                                      <p:cBhvr>
                                        <p:cTn id="47" dur="500"/>
                                        <p:tgtEl>
                                          <p:spTgt spid="167"/>
                                        </p:tgtEl>
                                      </p:cBhvr>
                                    </p:animEffect>
                                  </p:childTnLst>
                                </p:cTn>
                              </p:par>
                            </p:childTnLst>
                          </p:cTn>
                        </p:par>
                        <p:par>
                          <p:cTn id="48" fill="hold">
                            <p:stCondLst>
                              <p:cond delay="500"/>
                            </p:stCondLst>
                            <p:childTnLst>
                              <p:par>
                                <p:cTn id="49" presetID="0" presetClass="path" presetSubtype="0" accel="50000" decel="50000" fill="hold" nodeType="afterEffect">
                                  <p:stCondLst>
                                    <p:cond delay="0"/>
                                  </p:stCondLst>
                                  <p:childTnLst>
                                    <p:animMotion origin="layout" path="M -0.00052 -0.00371 L -0.22657 0.00185 " pathEditMode="relative" rAng="0" ptsTypes="AA">
                                      <p:cBhvr>
                                        <p:cTn id="50" dur="2000" fill="hold"/>
                                        <p:tgtEl>
                                          <p:spTgt spid="167"/>
                                        </p:tgtEl>
                                        <p:attrNameLst>
                                          <p:attrName>ppt_x</p:attrName>
                                          <p:attrName>ppt_y</p:attrName>
                                        </p:attrNameLst>
                                      </p:cBhvr>
                                      <p:rCtr x="-11302" y="278"/>
                                    </p:animMotion>
                                  </p:childTnLst>
                                </p:cTn>
                              </p:par>
                              <p:par>
                                <p:cTn id="51" presetID="9" presetClass="exit" presetSubtype="0" fill="hold" nodeType="withEffect">
                                  <p:stCondLst>
                                    <p:cond delay="0"/>
                                  </p:stCondLst>
                                  <p:childTnLst>
                                    <p:animEffect transition="out" filter="dissolve">
                                      <p:cBhvr>
                                        <p:cTn id="52" dur="500"/>
                                        <p:tgtEl>
                                          <p:spTgt spid="120"/>
                                        </p:tgtEl>
                                      </p:cBhvr>
                                    </p:animEffect>
                                    <p:set>
                                      <p:cBhvr>
                                        <p:cTn id="53" dur="1" fill="hold">
                                          <p:stCondLst>
                                            <p:cond delay="499"/>
                                          </p:stCondLst>
                                        </p:cTn>
                                        <p:tgtEl>
                                          <p:spTgt spid="120"/>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21"/>
                                        </p:tgtEl>
                                      </p:cBhvr>
                                    </p:animEffect>
                                    <p:set>
                                      <p:cBhvr>
                                        <p:cTn id="56" dur="1" fill="hold">
                                          <p:stCondLst>
                                            <p:cond delay="499"/>
                                          </p:stCondLst>
                                        </p:cTn>
                                        <p:tgtEl>
                                          <p:spTgt spid="121"/>
                                        </p:tgtEl>
                                        <p:attrNameLst>
                                          <p:attrName>style.visibility</p:attrName>
                                        </p:attrNameLst>
                                      </p:cBhvr>
                                      <p:to>
                                        <p:strVal val="hidden"/>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dissolve">
                                      <p:cBhvr>
                                        <p:cTn id="60" dur="500"/>
                                        <p:tgtEl>
                                          <p:spTgt spid="168"/>
                                        </p:tgtEl>
                                      </p:cBhvr>
                                    </p:animEffect>
                                  </p:childTnLst>
                                </p:cTn>
                              </p:par>
                              <p:par>
                                <p:cTn id="61" presetID="9"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Effect transition="in" filter="dissolve">
                                      <p:cBhvr>
                                        <p:cTn id="63"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572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(sports)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grpSp>
        <p:nvGrpSpPr>
          <p:cNvPr id="12" name="Group 11">
            <a:extLst>
              <a:ext uri="{FF2B5EF4-FFF2-40B4-BE49-F238E27FC236}">
                <a16:creationId xmlns:a16="http://schemas.microsoft.com/office/drawing/2014/main" id="{4B7804DB-C2BE-234C-BAF8-001A3C11A353}"/>
              </a:ext>
            </a:extLst>
          </p:cNvPr>
          <p:cNvGrpSpPr/>
          <p:nvPr/>
        </p:nvGrpSpPr>
        <p:grpSpPr>
          <a:xfrm>
            <a:off x="5029200" y="2971800"/>
            <a:ext cx="1866900" cy="1308100"/>
            <a:chOff x="5232400" y="2959100"/>
            <a:chExt cx="1866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5321300" y="29591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C61A80-CE02-B448-B5E3-EBFF6D673BFC}"/>
                </a:ext>
              </a:extLst>
            </p:cNvPr>
            <p:cNvGrpSpPr/>
            <p:nvPr/>
          </p:nvGrpSpPr>
          <p:grpSpPr>
            <a:xfrm>
              <a:off x="5232400" y="3289300"/>
              <a:ext cx="1866900" cy="763946"/>
              <a:chOff x="6464300" y="3225800"/>
              <a:chExt cx="1866900" cy="763946"/>
            </a:xfrm>
          </p:grpSpPr>
          <p:sp>
            <p:nvSpPr>
              <p:cNvPr id="136" name="TextBox 135">
                <a:extLst>
                  <a:ext uri="{FF2B5EF4-FFF2-40B4-BE49-F238E27FC236}">
                    <a16:creationId xmlns:a16="http://schemas.microsoft.com/office/drawing/2014/main" id="{37741EFF-00A6-6340-850A-7076A1D9EAD7}"/>
                  </a:ext>
                </a:extLst>
              </p:cNvPr>
              <p:cNvSpPr txBox="1"/>
              <p:nvPr/>
            </p:nvSpPr>
            <p:spPr>
              <a:xfrm>
                <a:off x="6540500" y="32258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52" name="TextBox 151">
                <a:extLst>
                  <a:ext uri="{FF2B5EF4-FFF2-40B4-BE49-F238E27FC236}">
                    <a16:creationId xmlns:a16="http://schemas.microsoft.com/office/drawing/2014/main" id="{920ECA3E-DA6F-244F-AC0C-FD318708283A}"/>
                  </a:ext>
                </a:extLst>
              </p:cNvPr>
              <p:cNvSpPr txBox="1"/>
              <p:nvPr/>
            </p:nvSpPr>
            <p:spPr>
              <a:xfrm>
                <a:off x="6464300" y="3670300"/>
                <a:ext cx="18669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grpSp>
        <p:nvGrpSpPr>
          <p:cNvPr id="20" name="Group 19">
            <a:extLst>
              <a:ext uri="{FF2B5EF4-FFF2-40B4-BE49-F238E27FC236}">
                <a16:creationId xmlns:a16="http://schemas.microsoft.com/office/drawing/2014/main" id="{800BBD88-33EF-3947-884A-6B491783249E}"/>
              </a:ext>
            </a:extLst>
          </p:cNvPr>
          <p:cNvGrpSpPr/>
          <p:nvPr/>
        </p:nvGrpSpPr>
        <p:grpSpPr>
          <a:xfrm>
            <a:off x="5829300" y="4457700"/>
            <a:ext cx="2565400" cy="826532"/>
            <a:chOff x="5829300" y="4457700"/>
            <a:chExt cx="2565400" cy="826532"/>
          </a:xfrm>
        </p:grpSpPr>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153" name="Group 152">
              <a:extLst>
                <a:ext uri="{FF2B5EF4-FFF2-40B4-BE49-F238E27FC236}">
                  <a16:creationId xmlns:a16="http://schemas.microsoft.com/office/drawing/2014/main" id="{8CA521F4-EC55-8C40-BE52-D9669FC5CF74}"/>
                </a:ext>
              </a:extLst>
            </p:cNvPr>
            <p:cNvGrpSpPr/>
            <p:nvPr/>
          </p:nvGrpSpPr>
          <p:grpSpPr>
            <a:xfrm>
              <a:off x="5829300" y="4457700"/>
              <a:ext cx="2565400" cy="522848"/>
              <a:chOff x="6667500" y="3098800"/>
              <a:chExt cx="2565400" cy="522848"/>
            </a:xfrm>
          </p:grpSpPr>
          <p:sp>
            <p:nvSpPr>
              <p:cNvPr id="154" name="TextBox 153">
                <a:extLst>
                  <a:ext uri="{FF2B5EF4-FFF2-40B4-BE49-F238E27FC236}">
                    <a16:creationId xmlns:a16="http://schemas.microsoft.com/office/drawing/2014/main" id="{77BC8A21-6CB2-204F-A591-9C029E2F841E}"/>
                  </a:ext>
                </a:extLst>
              </p:cNvPr>
              <p:cNvSpPr txBox="1"/>
              <p:nvPr/>
            </p:nvSpPr>
            <p:spPr>
              <a:xfrm>
                <a:off x="6667500" y="30988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158" name="TextBox 157">
                <a:extLst>
                  <a:ext uri="{FF2B5EF4-FFF2-40B4-BE49-F238E27FC236}">
                    <a16:creationId xmlns:a16="http://schemas.microsoft.com/office/drawing/2014/main" id="{3AD5EFFE-CDD2-424B-B7F3-2CE29BF214C0}"/>
                  </a:ext>
                </a:extLst>
              </p:cNvPr>
              <p:cNvSpPr txBox="1"/>
              <p:nvPr/>
            </p:nvSpPr>
            <p:spPr>
              <a:xfrm>
                <a:off x="6718300" y="3327400"/>
                <a:ext cx="2514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Referrer: NY Times Sports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0" name="Group 49">
            <a:extLst>
              <a:ext uri="{FF2B5EF4-FFF2-40B4-BE49-F238E27FC236}">
                <a16:creationId xmlns:a16="http://schemas.microsoft.com/office/drawing/2014/main" id="{B98A3665-4E7C-D848-BE58-FE2952708C34}"/>
              </a:ext>
            </a:extLst>
          </p:cNvPr>
          <p:cNvGrpSpPr/>
          <p:nvPr/>
        </p:nvGrpSpPr>
        <p:grpSpPr>
          <a:xfrm>
            <a:off x="6032500" y="5308600"/>
            <a:ext cx="2641600" cy="840348"/>
            <a:chOff x="6032500" y="5308600"/>
            <a:chExt cx="2641600" cy="840348"/>
          </a:xfrm>
        </p:grpSpPr>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159" name="Group 158">
              <a:extLst>
                <a:ext uri="{FF2B5EF4-FFF2-40B4-BE49-F238E27FC236}">
                  <a16:creationId xmlns:a16="http://schemas.microsoft.com/office/drawing/2014/main" id="{22DEA1DD-5EEE-1C4E-A637-02C9F65CF6D5}"/>
                </a:ext>
              </a:extLst>
            </p:cNvPr>
            <p:cNvGrpSpPr/>
            <p:nvPr/>
          </p:nvGrpSpPr>
          <p:grpSpPr>
            <a:xfrm>
              <a:off x="6032500" y="5600700"/>
              <a:ext cx="2641600" cy="548248"/>
              <a:chOff x="6680200" y="3187700"/>
              <a:chExt cx="2641600" cy="548248"/>
            </a:xfrm>
          </p:grpSpPr>
          <p:sp>
            <p:nvSpPr>
              <p:cNvPr id="172" name="TextBox 171">
                <a:extLst>
                  <a:ext uri="{FF2B5EF4-FFF2-40B4-BE49-F238E27FC236}">
                    <a16:creationId xmlns:a16="http://schemas.microsoft.com/office/drawing/2014/main" id="{FE94D7BC-7D81-274A-9509-DEE4B740FB74}"/>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173" name="TextBox 172">
                <a:extLst>
                  <a:ext uri="{FF2B5EF4-FFF2-40B4-BE49-F238E27FC236}">
                    <a16:creationId xmlns:a16="http://schemas.microsoft.com/office/drawing/2014/main" id="{1EAA195E-8C8C-1845-9D1B-8381449D13DE}"/>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grpSp>
        <p:nvGrpSpPr>
          <p:cNvPr id="51" name="Group 50">
            <a:extLst>
              <a:ext uri="{FF2B5EF4-FFF2-40B4-BE49-F238E27FC236}">
                <a16:creationId xmlns:a16="http://schemas.microsoft.com/office/drawing/2014/main" id="{04308279-3BAC-D944-AE86-6E42E65336C0}"/>
              </a:ext>
            </a:extLst>
          </p:cNvPr>
          <p:cNvGrpSpPr/>
          <p:nvPr/>
        </p:nvGrpSpPr>
        <p:grpSpPr>
          <a:xfrm>
            <a:off x="3771900" y="2946400"/>
            <a:ext cx="1473200" cy="1308100"/>
            <a:chOff x="3771900" y="2946400"/>
            <a:chExt cx="14732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8CF91E3-8CC2-014A-9E16-B2CE362C31BA}"/>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4F53035E-3334-0D4F-B133-C4B1561EA164}"/>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52" name="Group 51">
            <a:extLst>
              <a:ext uri="{FF2B5EF4-FFF2-40B4-BE49-F238E27FC236}">
                <a16:creationId xmlns:a16="http://schemas.microsoft.com/office/drawing/2014/main" id="{0B59CE8A-0F27-A146-A4D1-2760DF031A50}"/>
              </a:ext>
            </a:extLst>
          </p:cNvPr>
          <p:cNvGrpSpPr/>
          <p:nvPr/>
        </p:nvGrpSpPr>
        <p:grpSpPr>
          <a:xfrm>
            <a:off x="5670332" y="2112579"/>
            <a:ext cx="5759667" cy="3920359"/>
            <a:chOff x="5670332" y="2112579"/>
            <a:chExt cx="5759667" cy="3920359"/>
          </a:xfrm>
        </p:grpSpPr>
        <p:sp>
          <p:nvSpPr>
            <p:cNvPr id="2" name="TextBox 1">
              <a:extLst>
                <a:ext uri="{FF2B5EF4-FFF2-40B4-BE49-F238E27FC236}">
                  <a16:creationId xmlns:a16="http://schemas.microsoft.com/office/drawing/2014/main" id="{9F9DB321-5A1F-8649-9D26-BF0186CA01CF}"/>
                </a:ext>
              </a:extLst>
            </p:cNvPr>
            <p:cNvSpPr txBox="1"/>
            <p:nvPr/>
          </p:nvSpPr>
          <p:spPr>
            <a:xfrm>
              <a:off x="8623738" y="2427890"/>
              <a:ext cx="280626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“first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chose to visit (provides base html file)</a:t>
              </a:r>
            </a:p>
          </p:txBody>
        </p:sp>
        <p:cxnSp>
          <p:nvCxnSpPr>
            <p:cNvPr id="11" name="Straight Connector 10">
              <a:extLst>
                <a:ext uri="{FF2B5EF4-FFF2-40B4-BE49-F238E27FC236}">
                  <a16:creationId xmlns:a16="http://schemas.microsoft.com/office/drawing/2014/main" id="{28F40397-9A27-6B43-8B1F-E2230399C658}"/>
                </a:ext>
              </a:extLst>
            </p:cNvPr>
            <p:cNvCxnSpPr/>
            <p:nvPr/>
          </p:nvCxnSpPr>
          <p:spPr>
            <a:xfrm flipH="1" flipV="1">
              <a:off x="7425559" y="2112579"/>
              <a:ext cx="1213944"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5E86D2A-2489-6B42-BA9F-B2D8B99656A4}"/>
                </a:ext>
              </a:extLst>
            </p:cNvPr>
            <p:cNvCxnSpPr>
              <a:cxnSpLocks/>
            </p:cNvCxnSpPr>
            <p:nvPr/>
          </p:nvCxnSpPr>
          <p:spPr>
            <a:xfrm flipH="1">
              <a:off x="5670332" y="2585545"/>
              <a:ext cx="2969171" cy="344739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5C3FE298-29AC-B44F-87D3-1F8763BA5D0F}"/>
              </a:ext>
            </a:extLst>
          </p:cNvPr>
          <p:cNvGrpSpPr/>
          <p:nvPr/>
        </p:nvGrpSpPr>
        <p:grpSpPr>
          <a:xfrm>
            <a:off x="814558" y="5481147"/>
            <a:ext cx="3877874" cy="1015663"/>
            <a:chOff x="9112474" y="3373822"/>
            <a:chExt cx="3877874" cy="1015663"/>
          </a:xfrm>
        </p:grpSpPr>
        <p:sp>
          <p:nvSpPr>
            <p:cNvPr id="126" name="TextBox 125">
              <a:extLst>
                <a:ext uri="{FF2B5EF4-FFF2-40B4-BE49-F238E27FC236}">
                  <a16:creationId xmlns:a16="http://schemas.microsoft.com/office/drawing/2014/main" id="{EE0A76CD-2A30-FB4B-86F4-85E1E4848582}"/>
                </a:ext>
              </a:extLst>
            </p:cNvPr>
            <p:cNvSpPr txBox="1"/>
            <p:nvPr/>
          </p:nvSpPr>
          <p:spPr>
            <a:xfrm>
              <a:off x="9112474" y="3373822"/>
              <a:ext cx="280626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0000"/>
                  </a:solidFill>
                  <a:effectLst/>
                  <a:uLnTx/>
                  <a:uFillTx/>
                  <a:latin typeface="Calibri" panose="020F0502020204030204"/>
                  <a:ea typeface="+mn-ea"/>
                  <a:cs typeface="+mn-cs"/>
                </a:rPr>
                <a:t>“third party” cookie </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from website you did </a:t>
              </a:r>
              <a:r>
                <a:rPr kumimoji="0" lang="en-US" sz="2000" b="0" i="1" u="sng"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 choose to visit</a:t>
              </a:r>
            </a:p>
          </p:txBody>
        </p:sp>
        <p:cxnSp>
          <p:nvCxnSpPr>
            <p:cNvPr id="127" name="Straight Connector 126">
              <a:extLst>
                <a:ext uri="{FF2B5EF4-FFF2-40B4-BE49-F238E27FC236}">
                  <a16:creationId xmlns:a16="http://schemas.microsoft.com/office/drawing/2014/main" id="{D41F550D-F42E-F949-B025-A8099E69051A}"/>
                </a:ext>
              </a:extLst>
            </p:cNvPr>
            <p:cNvCxnSpPr>
              <a:cxnSpLocks/>
            </p:cNvCxnSpPr>
            <p:nvPr/>
          </p:nvCxnSpPr>
          <p:spPr>
            <a:xfrm flipH="1">
              <a:off x="10804635" y="4198741"/>
              <a:ext cx="2185713" cy="1065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11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9" presetClass="exit" presetSubtype="0" fill="hold" nodeType="withEffect">
                                  <p:stCondLst>
                                    <p:cond delay="0"/>
                                  </p:stCondLst>
                                  <p:childTnLst>
                                    <p:animEffect transition="out" filter="dissolve">
                                      <p:cBhvr>
                                        <p:cTn id="19" dur="500"/>
                                        <p:tgtEl>
                                          <p:spTgt spid="51"/>
                                        </p:tgtEl>
                                      </p:cBhvr>
                                    </p:animEffect>
                                    <p:set>
                                      <p:cBhvr>
                                        <p:cTn id="20" dur="1" fill="hold">
                                          <p:stCondLst>
                                            <p:cond delay="499"/>
                                          </p:stCondLst>
                                        </p:cTn>
                                        <p:tgtEl>
                                          <p:spTgt spid="51"/>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dissolve">
                                      <p:cBhvr>
                                        <p:cTn id="24" dur="500"/>
                                        <p:tgtEl>
                                          <p:spTgt spid="1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9" presetClass="exit" presetSubtype="0" fill="hold"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dissolve">
                                      <p:cBhvr>
                                        <p:cTn id="44" dur="500"/>
                                        <p:tgtEl>
                                          <p:spTgt spid="1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right)">
                                      <p:cBhvr>
                                        <p:cTn id="49" dur="500"/>
                                        <p:tgtEl>
                                          <p:spTgt spid="50"/>
                                        </p:tgtEl>
                                      </p:cBhvr>
                                    </p:animEffect>
                                  </p:childTnLst>
                                </p:cTn>
                              </p:par>
                              <p:par>
                                <p:cTn id="50" presetID="9" presetClass="exit" presetSubtype="0" fill="hold" nodeType="with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dissolv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4" grpId="0"/>
      <p:bldP spid="122" grpId="0"/>
      <p:bldP spid="17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a:t>
            </a: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4" name="Group 3">
            <a:extLst>
              <a:ext uri="{FF2B5EF4-FFF2-40B4-BE49-F238E27FC236}">
                <a16:creationId xmlns:a16="http://schemas.microsoft.com/office/drawing/2014/main" id="{A79FB72C-0CE6-6F4A-8318-7BBCBAF80D45}"/>
              </a:ext>
            </a:extLst>
          </p:cNvPr>
          <p:cNvGrpSpPr/>
          <p:nvPr/>
        </p:nvGrpSpPr>
        <p:grpSpPr>
          <a:xfrm>
            <a:off x="2655782" y="3088525"/>
            <a:ext cx="1853925" cy="1453555"/>
            <a:chOff x="2655782" y="3088525"/>
            <a:chExt cx="1853925" cy="1453555"/>
          </a:xfrm>
        </p:grpSpPr>
        <p:grpSp>
          <p:nvGrpSpPr>
            <p:cNvPr id="193" name="Group 192">
              <a:extLst>
                <a:ext uri="{FF2B5EF4-FFF2-40B4-BE49-F238E27FC236}">
                  <a16:creationId xmlns:a16="http://schemas.microsoft.com/office/drawing/2014/main" id="{F0737EF3-88DE-B24C-8B06-2EC1A067E461}"/>
                </a:ext>
              </a:extLst>
            </p:cNvPr>
            <p:cNvGrpSpPr/>
            <p:nvPr/>
          </p:nvGrpSpPr>
          <p:grpSpPr>
            <a:xfrm rot="18353253">
              <a:off x="2896693" y="3474816"/>
              <a:ext cx="826353" cy="1308176"/>
              <a:chOff x="4220856" y="2946324"/>
              <a:chExt cx="826353" cy="1308176"/>
            </a:xfrm>
          </p:grpSpPr>
          <p:grpSp>
            <p:nvGrpSpPr>
              <p:cNvPr id="194" name="Group 193">
                <a:extLst>
                  <a:ext uri="{FF2B5EF4-FFF2-40B4-BE49-F238E27FC236}">
                    <a16:creationId xmlns:a16="http://schemas.microsoft.com/office/drawing/2014/main" id="{FA1C25C4-6393-2D45-A39C-53270B6CDDB6}"/>
                  </a:ext>
                </a:extLst>
              </p:cNvPr>
              <p:cNvGrpSpPr/>
              <p:nvPr/>
            </p:nvGrpSpPr>
            <p:grpSpPr>
              <a:xfrm>
                <a:off x="4673600" y="2946400"/>
                <a:ext cx="373609" cy="1308100"/>
                <a:chOff x="4673600" y="2946400"/>
                <a:chExt cx="373609" cy="1308100"/>
              </a:xfrm>
            </p:grpSpPr>
            <p:cxnSp>
              <p:nvCxnSpPr>
                <p:cNvPr id="196" name="Straight Arrow Connector 195">
                  <a:extLst>
                    <a:ext uri="{FF2B5EF4-FFF2-40B4-BE49-F238E27FC236}">
                      <a16:creationId xmlns:a16="http://schemas.microsoft.com/office/drawing/2014/main" id="{12DCD062-8181-A647-955D-683D45502F6E}"/>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3E4A219F-A0E7-8645-8484-086EBA3A6E59}"/>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TextBox 197">
                  <a:extLst>
                    <a:ext uri="{FF2B5EF4-FFF2-40B4-BE49-F238E27FC236}">
                      <a16:creationId xmlns:a16="http://schemas.microsoft.com/office/drawing/2014/main" id="{8E738B55-E22B-3A43-A564-F6EA3FC17C98}"/>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95" name="TextBox 194">
                <a:extLst>
                  <a:ext uri="{FF2B5EF4-FFF2-40B4-BE49-F238E27FC236}">
                    <a16:creationId xmlns:a16="http://schemas.microsoft.com/office/drawing/2014/main" id="{1E9006DF-11BD-C547-A32C-1F00EC824547}"/>
                  </a:ext>
                </a:extLst>
              </p:cNvPr>
              <p:cNvSpPr txBox="1"/>
              <p:nvPr/>
            </p:nvSpPr>
            <p:spPr>
              <a:xfrm rot="3246747">
                <a:off x="4123079" y="3044101"/>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grpSp>
        <p:grpSp>
          <p:nvGrpSpPr>
            <p:cNvPr id="199" name="Group 198">
              <a:extLst>
                <a:ext uri="{FF2B5EF4-FFF2-40B4-BE49-F238E27FC236}">
                  <a16:creationId xmlns:a16="http://schemas.microsoft.com/office/drawing/2014/main" id="{407DB6C2-0CEA-3648-B1B6-77CE57048243}"/>
                </a:ext>
              </a:extLst>
            </p:cNvPr>
            <p:cNvGrpSpPr/>
            <p:nvPr/>
          </p:nvGrpSpPr>
          <p:grpSpPr>
            <a:xfrm rot="18353253">
              <a:off x="3477459" y="2812673"/>
              <a:ext cx="756395" cy="1308100"/>
              <a:chOff x="5143500" y="2959100"/>
              <a:chExt cx="756395" cy="1308100"/>
            </a:xfrm>
          </p:grpSpPr>
          <p:grpSp>
            <p:nvGrpSpPr>
              <p:cNvPr id="200" name="Group 199">
                <a:extLst>
                  <a:ext uri="{FF2B5EF4-FFF2-40B4-BE49-F238E27FC236}">
                    <a16:creationId xmlns:a16="http://schemas.microsoft.com/office/drawing/2014/main" id="{54115DA7-DE3B-4447-845E-235ACC3FAAAA}"/>
                  </a:ext>
                </a:extLst>
              </p:cNvPr>
              <p:cNvGrpSpPr/>
              <p:nvPr/>
            </p:nvGrpSpPr>
            <p:grpSpPr>
              <a:xfrm>
                <a:off x="5143500" y="2959100"/>
                <a:ext cx="373609" cy="1308100"/>
                <a:chOff x="4673600" y="2946400"/>
                <a:chExt cx="373609" cy="1308100"/>
              </a:xfrm>
            </p:grpSpPr>
            <p:cxnSp>
              <p:nvCxnSpPr>
                <p:cNvPr id="202" name="Straight Arrow Connector 201">
                  <a:extLst>
                    <a:ext uri="{FF2B5EF4-FFF2-40B4-BE49-F238E27FC236}">
                      <a16:creationId xmlns:a16="http://schemas.microsoft.com/office/drawing/2014/main" id="{F9E6592C-CDC7-B141-8823-F0A2C3118C37}"/>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0DE26BA7-BAE1-8A4D-B468-465A4FCB9C9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D694AEC2-DCB9-F84B-AD91-BF0427B65907}"/>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sp>
            <p:nvSpPr>
              <p:cNvPr id="201" name="TextBox 200">
                <a:extLst>
                  <a:ext uri="{FF2B5EF4-FFF2-40B4-BE49-F238E27FC236}">
                    <a16:creationId xmlns:a16="http://schemas.microsoft.com/office/drawing/2014/main" id="{0DED2786-F044-3447-B63A-D53A273462BC}"/>
                  </a:ext>
                </a:extLst>
              </p:cNvPr>
              <p:cNvSpPr txBox="1"/>
              <p:nvPr/>
            </p:nvSpPr>
            <p:spPr>
              <a:xfrm rot="3077103">
                <a:off x="5261072" y="3063392"/>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grpSp>
      <p:grpSp>
        <p:nvGrpSpPr>
          <p:cNvPr id="205" name="Group 204">
            <a:extLst>
              <a:ext uri="{FF2B5EF4-FFF2-40B4-BE49-F238E27FC236}">
                <a16:creationId xmlns:a16="http://schemas.microsoft.com/office/drawing/2014/main" id="{154A1081-6C53-E145-BDD1-3FA5A22FACF9}"/>
              </a:ext>
            </a:extLst>
          </p:cNvPr>
          <p:cNvGrpSpPr/>
          <p:nvPr/>
        </p:nvGrpSpPr>
        <p:grpSpPr>
          <a:xfrm>
            <a:off x="5130800" y="4368800"/>
            <a:ext cx="3136900" cy="890032"/>
            <a:chOff x="5461000" y="4394200"/>
            <a:chExt cx="3136900" cy="8900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461000" y="4394200"/>
              <a:ext cx="3136900" cy="535548"/>
              <a:chOff x="6299200" y="3035300"/>
              <a:chExt cx="3136900" cy="535548"/>
            </a:xfrm>
          </p:grpSpPr>
          <p:sp>
            <p:nvSpPr>
              <p:cNvPr id="208" name="TextBox 207">
                <a:extLst>
                  <a:ext uri="{FF2B5EF4-FFF2-40B4-BE49-F238E27FC236}">
                    <a16:creationId xmlns:a16="http://schemas.microsoft.com/office/drawing/2014/main" id="{6D133E31-40C7-874C-B037-5CF94EEA15C1}"/>
                  </a:ext>
                </a:extLst>
              </p:cNvPr>
              <p:cNvSpPr txBox="1"/>
              <p:nvPr/>
            </p:nvSpPr>
            <p:spPr>
              <a:xfrm>
                <a:off x="6299200" y="30353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413500" y="3276600"/>
                <a:ext cx="3022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Referrer: socks.com, cookie: 7493</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51500" y="5346700"/>
            <a:ext cx="2641600" cy="840348"/>
            <a:chOff x="6032500" y="5308600"/>
            <a:chExt cx="2641600" cy="840348"/>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32500" y="5600700"/>
              <a:ext cx="2641600" cy="548248"/>
              <a:chOff x="6680200" y="3187700"/>
              <a:chExt cx="2641600" cy="548248"/>
            </a:xfrm>
          </p:grpSpPr>
          <p:sp>
            <p:nvSpPr>
              <p:cNvPr id="216" name="TextBox 215">
                <a:extLst>
                  <a:ext uri="{FF2B5EF4-FFF2-40B4-BE49-F238E27FC236}">
                    <a16:creationId xmlns:a16="http://schemas.microsoft.com/office/drawing/2014/main" id="{D4ADF513-A7C3-0143-9B0C-2D1C1BD238A3}"/>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socks.com,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4216838" y="1104901"/>
            <a:ext cx="4737100" cy="18288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406CAEE-15FB-EE40-8BF7-814EA1DACBFC}"/>
              </a:ext>
            </a:extLst>
          </p:cNvPr>
          <p:cNvSpPr txBox="1"/>
          <p:nvPr/>
        </p:nvSpPr>
        <p:spPr>
          <a:xfrm>
            <a:off x="7973060" y="2425700"/>
            <a:ext cx="3886201"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tracks my web browsing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over sites with AdX ads</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return targeted ads based on browsing history</a:t>
            </a:r>
          </a:p>
        </p:txBody>
      </p:sp>
    </p:spTree>
    <p:extLst>
      <p:ext uri="{BB962C8B-B14F-4D97-AF65-F5344CB8AC3E}">
        <p14:creationId xmlns:p14="http://schemas.microsoft.com/office/powerpoint/2010/main" val="4388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wipe(left)">
                                      <p:cBhvr>
                                        <p:cTn id="12" dur="500"/>
                                        <p:tgtEl>
                                          <p:spTgt spid="205"/>
                                        </p:tgtEl>
                                      </p:cBhvr>
                                    </p:animEffect>
                                  </p:childTnLst>
                                </p:cTn>
                              </p:par>
                              <p:par>
                                <p:cTn id="13" presetID="9" presetClass="exit" presetSubtype="0" fill="hold"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dissolve">
                                      <p:cBhvr>
                                        <p:cTn id="19" dur="500"/>
                                        <p:tgtEl>
                                          <p:spTgt spid="2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13"/>
                                        </p:tgtEl>
                                        <p:attrNameLst>
                                          <p:attrName>style.visibility</p:attrName>
                                        </p:attrNameLst>
                                      </p:cBhvr>
                                      <p:to>
                                        <p:strVal val="visible"/>
                                      </p:to>
                                    </p:set>
                                    <p:animEffect transition="in" filter="wipe(right)">
                                      <p:cBhvr>
                                        <p:cTn id="24" dur="500"/>
                                        <p:tgtEl>
                                          <p:spTgt spid="213"/>
                                        </p:tgtEl>
                                      </p:cBhvr>
                                    </p:animEffect>
                                  </p:childTnLst>
                                </p:cTn>
                              </p:par>
                              <p:par>
                                <p:cTn id="25" presetID="9" presetClass="exit" presetSubtype="0" fill="hold" nodeType="withEffect">
                                  <p:stCondLst>
                                    <p:cond delay="0"/>
                                  </p:stCondLst>
                                  <p:childTnLst>
                                    <p:animEffect transition="out" filter="dissolve">
                                      <p:cBhvr>
                                        <p:cTn id="26" dur="500"/>
                                        <p:tgtEl>
                                          <p:spTgt spid="205"/>
                                        </p:tgtEl>
                                      </p:cBhvr>
                                    </p:animEffect>
                                    <p:set>
                                      <p:cBhvr>
                                        <p:cTn id="27" dur="1" fill="hold">
                                          <p:stCondLst>
                                            <p:cond delay="499"/>
                                          </p:stCondLst>
                                        </p:cTn>
                                        <p:tgtEl>
                                          <p:spTgt spid="20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13"/>
                                        </p:tgtEl>
                                      </p:cBhvr>
                                    </p:animEffect>
                                    <p:set>
                                      <p:cBhvr>
                                        <p:cTn id="37" dur="1" fill="hold">
                                          <p:stCondLst>
                                            <p:cond delay="499"/>
                                          </p:stCondLst>
                                        </p:cTn>
                                        <p:tgtEl>
                                          <p:spTgt spid="2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106841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rPr>
              <a:t>tracking a user’s browsing behavior </a:t>
            </a:r>
            <a:r>
              <a:rPr kumimoji="0" lang="en-US" sz="2400" b="0" i="0" u="none" strike="noStrike" kern="1200" cap="none" spc="0" normalizeH="0" baseline="0" noProof="0" dirty="0">
                <a:ln>
                  <a:noFill/>
                </a:ln>
                <a:solidFill>
                  <a:srgbClr val="0E01A0"/>
                </a:solidFill>
                <a:effectLst/>
                <a:uLnTx/>
                <a:uFillTx/>
                <a:latin typeface="Calibri" panose="020F0502020204030204"/>
                <a:ea typeface="+mn-ea"/>
                <a:cs typeface="+mn-cs"/>
              </a:rPr>
              <a:t>(one day later)</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3498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 (arts)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636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205" name="Group 204">
            <a:extLst>
              <a:ext uri="{FF2B5EF4-FFF2-40B4-BE49-F238E27FC236}">
                <a16:creationId xmlns:a16="http://schemas.microsoft.com/office/drawing/2014/main" id="{154A1081-6C53-E145-BDD1-3FA5A22FACF9}"/>
              </a:ext>
            </a:extLst>
          </p:cNvPr>
          <p:cNvGrpSpPr/>
          <p:nvPr/>
        </p:nvGrpSpPr>
        <p:grpSpPr>
          <a:xfrm>
            <a:off x="4978400" y="4381500"/>
            <a:ext cx="3536404" cy="877332"/>
            <a:chOff x="5308600" y="4406900"/>
            <a:chExt cx="3536404" cy="8773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308600" y="4406900"/>
              <a:ext cx="3536404" cy="548045"/>
              <a:chOff x="6146800" y="3048000"/>
              <a:chExt cx="3536404" cy="548045"/>
            </a:xfrm>
          </p:grpSpPr>
          <p:sp>
            <p:nvSpPr>
              <p:cNvPr id="208" name="TextBox 207">
                <a:extLst>
                  <a:ext uri="{FF2B5EF4-FFF2-40B4-BE49-F238E27FC236}">
                    <a16:creationId xmlns:a16="http://schemas.microsoft.com/office/drawing/2014/main" id="{6D133E31-40C7-874C-B037-5CF94EEA15C1}"/>
                  </a:ext>
                </a:extLst>
              </p:cNvPr>
              <p:cNvSpPr txBox="1"/>
              <p:nvPr/>
            </p:nvSpPr>
            <p:spPr>
              <a:xfrm>
                <a:off x="6146800" y="30480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273800" y="3276599"/>
                <a:ext cx="3409404"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Referrer: nytimes.com,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26100" y="5346700"/>
            <a:ext cx="2641600" cy="865546"/>
            <a:chOff x="6007100" y="5308600"/>
            <a:chExt cx="2641600" cy="865546"/>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07100" y="5600700"/>
              <a:ext cx="2641600" cy="573446"/>
              <a:chOff x="6654800" y="3187700"/>
              <a:chExt cx="2641600" cy="573446"/>
            </a:xfrm>
          </p:grpSpPr>
          <p:sp>
            <p:nvSpPr>
              <p:cNvPr id="216" name="TextBox 215">
                <a:extLst>
                  <a:ext uri="{FF2B5EF4-FFF2-40B4-BE49-F238E27FC236}">
                    <a16:creationId xmlns:a16="http://schemas.microsoft.com/office/drawing/2014/main" id="{D4ADF513-A7C3-0143-9B0C-2D1C1BD238A3}"/>
                  </a:ext>
                </a:extLst>
              </p:cNvPr>
              <p:cNvSpPr txBox="1"/>
              <p:nvPr/>
            </p:nvSpPr>
            <p:spPr>
              <a:xfrm>
                <a:off x="66548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781800" y="3441700"/>
                <a:ext cx="2514600" cy="319446"/>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socks.com,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152400" y="1257300"/>
            <a:ext cx="3035300" cy="22733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273E8AE-1256-8543-903F-14016A3284D0}"/>
              </a:ext>
            </a:extLst>
          </p:cNvPr>
          <p:cNvSpPr/>
          <p:nvPr/>
        </p:nvSpPr>
        <p:spPr>
          <a:xfrm>
            <a:off x="5041900" y="1663700"/>
            <a:ext cx="1676400" cy="82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CC1C141-45F3-B748-A65C-DC6615D1E4E2}"/>
              </a:ext>
            </a:extLst>
          </p:cNvPr>
          <p:cNvPicPr>
            <a:picLocks noChangeAspect="1"/>
          </p:cNvPicPr>
          <p:nvPr/>
        </p:nvPicPr>
        <p:blipFill>
          <a:blip r:embed="rId7"/>
          <a:stretch>
            <a:fillRect/>
          </a:stretch>
        </p:blipFill>
        <p:spPr>
          <a:xfrm>
            <a:off x="5168900" y="1705046"/>
            <a:ext cx="1447800" cy="777076"/>
          </a:xfrm>
          <a:prstGeom prst="rect">
            <a:avLst/>
          </a:prstGeom>
        </p:spPr>
      </p:pic>
      <p:grpSp>
        <p:nvGrpSpPr>
          <p:cNvPr id="50" name="Group 49">
            <a:extLst>
              <a:ext uri="{FF2B5EF4-FFF2-40B4-BE49-F238E27FC236}">
                <a16:creationId xmlns:a16="http://schemas.microsoft.com/office/drawing/2014/main" id="{4EFDBB5A-1D49-7740-BFA3-76D3B419C8FA}"/>
              </a:ext>
            </a:extLst>
          </p:cNvPr>
          <p:cNvGrpSpPr/>
          <p:nvPr/>
        </p:nvGrpSpPr>
        <p:grpSpPr>
          <a:xfrm>
            <a:off x="2946400" y="2946400"/>
            <a:ext cx="3797300" cy="1333500"/>
            <a:chOff x="2946400" y="2946400"/>
            <a:chExt cx="3797300" cy="1333500"/>
          </a:xfrm>
        </p:grpSpPr>
        <p:sp>
          <p:nvSpPr>
            <p:cNvPr id="186" name="TextBox 185">
              <a:extLst>
                <a:ext uri="{FF2B5EF4-FFF2-40B4-BE49-F238E27FC236}">
                  <a16:creationId xmlns:a16="http://schemas.microsoft.com/office/drawing/2014/main" id="{EA8EEB57-D796-A44F-AABC-98D2692E45FA}"/>
                </a:ext>
              </a:extLst>
            </p:cNvPr>
            <p:cNvSpPr txBox="1"/>
            <p:nvPr/>
          </p:nvSpPr>
          <p:spPr>
            <a:xfrm>
              <a:off x="2946400" y="37338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nvGrpSpPr>
            <p:cNvPr id="12" name="Group 11">
              <a:extLst>
                <a:ext uri="{FF2B5EF4-FFF2-40B4-BE49-F238E27FC236}">
                  <a16:creationId xmlns:a16="http://schemas.microsoft.com/office/drawing/2014/main" id="{67F4D187-FD30-4243-9DC3-FEED945AA79A}"/>
                </a:ext>
              </a:extLst>
            </p:cNvPr>
            <p:cNvGrpSpPr/>
            <p:nvPr/>
          </p:nvGrpSpPr>
          <p:grpSpPr>
            <a:xfrm>
              <a:off x="3771900" y="2946400"/>
              <a:ext cx="2971800" cy="1333500"/>
              <a:chOff x="3771900" y="2946400"/>
              <a:chExt cx="2971800" cy="1333500"/>
            </a:xfrm>
          </p:grpSpPr>
          <p:cxnSp>
            <p:nvCxnSpPr>
              <p:cNvPr id="172" name="Straight Arrow Connector 171">
                <a:extLst>
                  <a:ext uri="{FF2B5EF4-FFF2-40B4-BE49-F238E27FC236}">
                    <a16:creationId xmlns:a16="http://schemas.microsoft.com/office/drawing/2014/main" id="{B1744345-32CD-D945-8799-A1B7A26C0FC5}"/>
                  </a:ext>
                </a:extLst>
              </p:cNvPr>
              <p:cNvCxnSpPr>
                <a:cxnSpLocks/>
              </p:cNvCxnSpPr>
              <p:nvPr/>
            </p:nvCxnSpPr>
            <p:spPr>
              <a:xfrm flipV="1">
                <a:off x="5118100" y="29718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55889BE-7365-4243-803E-53D3F804C2DC}"/>
                  </a:ext>
                </a:extLst>
              </p:cNvPr>
              <p:cNvSpPr txBox="1"/>
              <p:nvPr/>
            </p:nvSpPr>
            <p:spPr>
              <a:xfrm>
                <a:off x="5105400" y="33020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reply</a:t>
                </a:r>
              </a:p>
            </p:txBody>
          </p:sp>
          <p:grpSp>
            <p:nvGrpSpPr>
              <p:cNvPr id="187" name="Group 186">
                <a:extLst>
                  <a:ext uri="{FF2B5EF4-FFF2-40B4-BE49-F238E27FC236}">
                    <a16:creationId xmlns:a16="http://schemas.microsoft.com/office/drawing/2014/main" id="{CEF64886-9C2F-0540-8430-13E580BAFE5B}"/>
                  </a:ext>
                </a:extLst>
              </p:cNvPr>
              <p:cNvGrpSpPr/>
              <p:nvPr/>
            </p:nvGrpSpPr>
            <p:grpSpPr>
              <a:xfrm>
                <a:off x="3771900" y="2946400"/>
                <a:ext cx="1473200" cy="1308100"/>
                <a:chOff x="3771900" y="2946400"/>
                <a:chExt cx="1473200" cy="1308100"/>
              </a:xfrm>
            </p:grpSpPr>
            <p:cxnSp>
              <p:nvCxnSpPr>
                <p:cNvPr id="188" name="Straight Arrow Connector 187">
                  <a:extLst>
                    <a:ext uri="{FF2B5EF4-FFF2-40B4-BE49-F238E27FC236}">
                      <a16:creationId xmlns:a16="http://schemas.microsoft.com/office/drawing/2014/main" id="{1584FBF9-445E-9940-944C-DEF9B15F5A92}"/>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A200226F-2290-A54B-916F-CB43D1EF79D6}"/>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a:t>
                  </a:r>
                </a:p>
              </p:txBody>
            </p:sp>
          </p:grpSp>
          <p:sp>
            <p:nvSpPr>
              <p:cNvPr id="190" name="TextBox 189">
                <a:extLst>
                  <a:ext uri="{FF2B5EF4-FFF2-40B4-BE49-F238E27FC236}">
                    <a16:creationId xmlns:a16="http://schemas.microsoft.com/office/drawing/2014/main" id="{953EEF58-8AF1-E74B-834B-1AE029DD3520}"/>
                  </a:ext>
                </a:extLst>
              </p:cNvPr>
              <p:cNvSpPr txBox="1"/>
              <p:nvPr/>
            </p:nvSpPr>
            <p:spPr>
              <a:xfrm>
                <a:off x="4876800" y="37465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p>
            </p:txBody>
          </p:sp>
        </p:grpSp>
      </p:grpSp>
      <p:sp>
        <p:nvSpPr>
          <p:cNvPr id="191" name="TextBox 190">
            <a:extLst>
              <a:ext uri="{FF2B5EF4-FFF2-40B4-BE49-F238E27FC236}">
                <a16:creationId xmlns:a16="http://schemas.microsoft.com/office/drawing/2014/main" id="{2DA4981F-F39B-3A49-A46E-25D2EC80F748}"/>
              </a:ext>
            </a:extLst>
          </p:cNvPr>
          <p:cNvSpPr txBox="1"/>
          <p:nvPr/>
        </p:nvSpPr>
        <p:spPr>
          <a:xfrm>
            <a:off x="7010400" y="2019300"/>
            <a:ext cx="18485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arts, 2/17/22</a:t>
            </a:r>
          </a:p>
        </p:txBody>
      </p:sp>
      <p:sp>
        <p:nvSpPr>
          <p:cNvPr id="222" name="TextBox 221">
            <a:extLst>
              <a:ext uri="{FF2B5EF4-FFF2-40B4-BE49-F238E27FC236}">
                <a16:creationId xmlns:a16="http://schemas.microsoft.com/office/drawing/2014/main" id="{3E2282F4-4356-234C-94F2-286B1CE1E2A1}"/>
              </a:ext>
            </a:extLst>
          </p:cNvPr>
          <p:cNvSpPr txBox="1"/>
          <p:nvPr/>
        </p:nvSpPr>
        <p:spPr>
          <a:xfrm>
            <a:off x="9251409" y="5626100"/>
            <a:ext cx="26661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NY Times arts, 2/15/22</a:t>
            </a:r>
          </a:p>
        </p:txBody>
      </p:sp>
      <p:sp>
        <p:nvSpPr>
          <p:cNvPr id="20" name="TextBox 19">
            <a:extLst>
              <a:ext uri="{FF2B5EF4-FFF2-40B4-BE49-F238E27FC236}">
                <a16:creationId xmlns:a16="http://schemas.microsoft.com/office/drawing/2014/main" id="{13AC850B-40A2-CC4E-92FB-CE11DA696EF3}"/>
              </a:ext>
            </a:extLst>
          </p:cNvPr>
          <p:cNvSpPr txBox="1"/>
          <p:nvPr/>
        </p:nvSpPr>
        <p:spPr>
          <a:xfrm>
            <a:off x="5753100" y="6108700"/>
            <a:ext cx="22695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Returned ad for socks!</a:t>
            </a:r>
          </a:p>
        </p:txBody>
      </p:sp>
    </p:spTree>
    <p:extLst>
      <p:ext uri="{BB962C8B-B14F-4D97-AF65-F5344CB8AC3E}">
        <p14:creationId xmlns:p14="http://schemas.microsoft.com/office/powerpoint/2010/main" val="395101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dissolve">
                                      <p:cBhvr>
                                        <p:cTn id="11" dur="50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wipe(left)">
                                      <p:cBhvr>
                                        <p:cTn id="16" dur="500"/>
                                        <p:tgtEl>
                                          <p:spTgt spid="205"/>
                                        </p:tgtEl>
                                      </p:cBhvr>
                                    </p:animEffect>
                                  </p:childTnLst>
                                </p:cTn>
                              </p:par>
                              <p:par>
                                <p:cTn id="17" presetID="9" presetClass="exit" presetSubtype="0" fill="hold" nodeType="withEffect">
                                  <p:stCondLst>
                                    <p:cond delay="0"/>
                                  </p:stCondLst>
                                  <p:childTnLst>
                                    <p:animEffect transition="out" filter="dissolve">
                                      <p:cBhvr>
                                        <p:cTn id="18" dur="500"/>
                                        <p:tgtEl>
                                          <p:spTgt spid="50"/>
                                        </p:tgtEl>
                                      </p:cBhvr>
                                    </p:animEffect>
                                    <p:set>
                                      <p:cBhvr>
                                        <p:cTn id="19" dur="1" fill="hold">
                                          <p:stCondLst>
                                            <p:cond delay="499"/>
                                          </p:stCondLst>
                                        </p:cTn>
                                        <p:tgtEl>
                                          <p:spTgt spid="50"/>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dissolve">
                                      <p:cBhvr>
                                        <p:cTn id="23" dur="500"/>
                                        <p:tgtEl>
                                          <p:spTgt spid="2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13"/>
                                        </p:tgtEl>
                                        <p:attrNameLst>
                                          <p:attrName>style.visibility</p:attrName>
                                        </p:attrNameLst>
                                      </p:cBhvr>
                                      <p:to>
                                        <p:strVal val="visible"/>
                                      </p:to>
                                    </p:set>
                                    <p:animEffect transition="in" filter="wipe(right)">
                                      <p:cBhvr>
                                        <p:cTn id="28" dur="500"/>
                                        <p:tgtEl>
                                          <p:spTgt spid="213"/>
                                        </p:tgtEl>
                                      </p:cBhvr>
                                    </p:animEffect>
                                  </p:childTnLst>
                                </p:cTn>
                              </p:par>
                              <p:par>
                                <p:cTn id="29" presetID="9" presetClass="exit" presetSubtype="0" fill="hold" nodeType="withEffect">
                                  <p:stCondLst>
                                    <p:cond delay="0"/>
                                  </p:stCondLst>
                                  <p:childTnLst>
                                    <p:animEffect transition="out" filter="dissolve">
                                      <p:cBhvr>
                                        <p:cTn id="30" dur="500"/>
                                        <p:tgtEl>
                                          <p:spTgt spid="205"/>
                                        </p:tgtEl>
                                      </p:cBhvr>
                                    </p:animEffect>
                                    <p:set>
                                      <p:cBhvr>
                                        <p:cTn id="31" dur="1" fill="hold">
                                          <p:stCondLst>
                                            <p:cond delay="499"/>
                                          </p:stCondLst>
                                        </p:cTn>
                                        <p:tgtEl>
                                          <p:spTgt spid="20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22"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06492" y="417692"/>
            <a:ext cx="8520600" cy="572700"/>
          </a:xfrm>
          <a:prstGeom prst="rect">
            <a:avLst/>
          </a:prstGeom>
        </p:spPr>
        <p:txBody>
          <a:bodyPr vert="horz" wrap="square" lIns="91425" tIns="91425" rIns="91425" bIns="91425" rtlCol="0" anchor="t" anchorCtr="0">
            <a:noAutofit/>
          </a:bodyPr>
          <a:lstStyle/>
          <a:p>
            <a:r>
              <a:rPr lang="en-GB" dirty="0"/>
              <a:t>TCP Protocol</a:t>
            </a:r>
          </a:p>
        </p:txBody>
      </p:sp>
      <p:sp>
        <p:nvSpPr>
          <p:cNvPr id="4" name="Slide Number Placeholder 5">
            <a:extLst>
              <a:ext uri="{FF2B5EF4-FFF2-40B4-BE49-F238E27FC236}">
                <a16:creationId xmlns:a16="http://schemas.microsoft.com/office/drawing/2014/main" id="{9FBCA90E-02C4-F349-B4CF-B435E503284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4</a:t>
            </a:fld>
            <a:endParaRPr lang="en-US" dirty="0"/>
          </a:p>
        </p:txBody>
      </p:sp>
      <p:pic>
        <p:nvPicPr>
          <p:cNvPr id="3074" name="Picture 2" descr="Transmission Control Protocol (TCP)">
            <a:extLst>
              <a:ext uri="{FF2B5EF4-FFF2-40B4-BE49-F238E27FC236}">
                <a16:creationId xmlns:a16="http://schemas.microsoft.com/office/drawing/2014/main" id="{DFAB0576-99EC-E944-9BEE-AE463660F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000" y="2133441"/>
            <a:ext cx="4243145" cy="3125328"/>
          </a:xfrm>
          <a:prstGeom prst="rect">
            <a:avLst/>
          </a:prstGeom>
          <a:noFill/>
          <a:extLst>
            <a:ext uri="{909E8E84-426E-40DD-AFC4-6F175D3DCCD1}">
              <a14:hiddenFill xmlns:a14="http://schemas.microsoft.com/office/drawing/2010/main">
                <a:solidFill>
                  <a:srgbClr val="FFFFFF"/>
                </a:solidFill>
              </a14:hiddenFill>
            </a:ext>
          </a:extLst>
        </p:spPr>
      </p:pic>
      <p:sp>
        <p:nvSpPr>
          <p:cNvPr id="66" name="Shape 66"/>
          <p:cNvSpPr txBox="1">
            <a:spLocks noGrp="1"/>
          </p:cNvSpPr>
          <p:nvPr>
            <p:ph type="body" idx="1"/>
          </p:nvPr>
        </p:nvSpPr>
        <p:spPr>
          <a:xfrm>
            <a:off x="1835701" y="1242391"/>
            <a:ext cx="5057968" cy="4016378"/>
          </a:xfrm>
          <a:prstGeom prst="rect">
            <a:avLst/>
          </a:prstGeom>
        </p:spPr>
        <p:txBody>
          <a:bodyPr vert="horz" wrap="square" lIns="91425" tIns="91425" rIns="91425" bIns="91425" rtlCol="0" anchor="t" anchorCtr="0">
            <a:noAutofit/>
          </a:bodyPr>
          <a:lstStyle/>
          <a:p>
            <a:pPr marL="457200">
              <a:buClr>
                <a:srgbClr val="000000"/>
              </a:buClr>
            </a:pPr>
            <a:r>
              <a:rPr lang="en-GB" dirty="0">
                <a:solidFill>
                  <a:srgbClr val="000000"/>
                </a:solidFill>
              </a:rPr>
              <a:t>Transmission Control Protocol (TCP) is a core protocol of the Internet protocol suite</a:t>
            </a:r>
          </a:p>
          <a:p>
            <a:pPr marL="457200">
              <a:buClr>
                <a:srgbClr val="000000"/>
              </a:buClr>
            </a:pPr>
            <a:r>
              <a:rPr lang="en-GB" dirty="0">
                <a:solidFill>
                  <a:srgbClr val="000000"/>
                </a:solidFill>
              </a:rPr>
              <a:t>Sits on the top of the IP layer; transport layer</a:t>
            </a:r>
          </a:p>
          <a:p>
            <a:pPr marL="457200">
              <a:buClr>
                <a:srgbClr val="000000"/>
              </a:buClr>
            </a:pPr>
            <a:r>
              <a:rPr lang="en-GB" dirty="0">
                <a:solidFill>
                  <a:srgbClr val="000000"/>
                </a:solidFill>
              </a:rPr>
              <a:t>Provide host-to-host communication services for applications</a:t>
            </a:r>
          </a:p>
          <a:p>
            <a:pPr marL="457200">
              <a:buClr>
                <a:srgbClr val="000000"/>
              </a:buClr>
            </a:pPr>
            <a:r>
              <a:rPr lang="en-GB" dirty="0">
                <a:solidFill>
                  <a:srgbClr val="000000"/>
                </a:solidFill>
              </a:rPr>
              <a:t>Two transport Layer protocols</a:t>
            </a:r>
          </a:p>
          <a:p>
            <a:pPr marL="860425" lvl="2" indent="-342900">
              <a:buClr>
                <a:srgbClr val="000000"/>
              </a:buClr>
              <a:buSzPts val="1800"/>
              <a:buFont typeface="Courier New" panose="02070309020205020404" pitchFamily="49" charset="0"/>
              <a:buChar char="o"/>
            </a:pPr>
            <a:r>
              <a:rPr lang="en-GB" b="1" dirty="0">
                <a:solidFill>
                  <a:srgbClr val="000000"/>
                </a:solidFill>
              </a:rPr>
              <a:t>TCP:</a:t>
            </a:r>
            <a:r>
              <a:rPr lang="en-GB" dirty="0">
                <a:solidFill>
                  <a:srgbClr val="000000"/>
                </a:solidFill>
              </a:rPr>
              <a:t> provides a reliable and ordered communication channel between applications</a:t>
            </a:r>
          </a:p>
          <a:p>
            <a:pPr marL="860425" lvl="4" indent="-342900">
              <a:buClr>
                <a:srgbClr val="000000"/>
              </a:buClr>
              <a:buSzPts val="1800"/>
            </a:pPr>
            <a:r>
              <a:rPr lang="en-GB" sz="2000" b="1" dirty="0">
                <a:solidFill>
                  <a:srgbClr val="000000"/>
                </a:solidFill>
              </a:rPr>
              <a:t>UDP: </a:t>
            </a:r>
            <a:r>
              <a:rPr lang="en-GB" sz="2000" dirty="0">
                <a:solidFill>
                  <a:srgbClr val="000000"/>
                </a:solidFill>
              </a:rPr>
              <a:t>lightweight protocol with lower overhead and can be used for applications that do not require reliability or communication order </a:t>
            </a:r>
          </a:p>
        </p:txBody>
      </p:sp>
    </p:spTree>
    <p:extLst>
      <p:ext uri="{BB962C8B-B14F-4D97-AF65-F5344CB8AC3E}">
        <p14:creationId xmlns:p14="http://schemas.microsoft.com/office/powerpoint/2010/main" val="279384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8307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 GDPR </a:t>
            </a:r>
            <a:r>
              <a:rPr kumimoji="0" lang="en-US" sz="2800" b="0" i="0" u="none" strike="noStrike" kern="1200" cap="none" spc="0" normalizeH="0" baseline="0" noProof="0" dirty="0">
                <a:ln>
                  <a:noFill/>
                </a:ln>
                <a:solidFill>
                  <a:srgbClr val="0E01A0"/>
                </a:solidFill>
                <a:effectLst/>
                <a:uLnTx/>
                <a:uFillTx/>
                <a:latin typeface="Calibri" panose="020F0502020204030204"/>
                <a:ea typeface="+mn-ea"/>
                <a:cs typeface="+mn-cs"/>
              </a:rPr>
              <a:t>(EU General Data Protection Regulation) </a:t>
            </a:r>
            <a:r>
              <a:rPr kumimoji="0" lang="en-US" sz="4400" b="0" i="0" u="none" strike="noStrike" kern="1200" cap="none" spc="0" normalizeH="0" baseline="0" noProof="0" dirty="0">
                <a:ln>
                  <a:noFill/>
                </a:ln>
                <a:solidFill>
                  <a:srgbClr val="0E01A0"/>
                </a:solidFill>
                <a:effectLst/>
                <a:uLnTx/>
                <a:uFillTx/>
                <a:latin typeface="Calibri" panose="020F0502020204030204"/>
                <a:ea typeface="+mn-ea"/>
                <a:cs typeface="+mn-cs"/>
              </a:rPr>
              <a:t>and cookies</a:t>
            </a:r>
            <a:endParaRPr kumimoji="0" lang="en-US" sz="3600" b="0" i="0" u="none" strike="noStrike" kern="1200" cap="none" spc="0" normalizeH="0" baseline="0" noProof="0" dirty="0">
              <a:ln>
                <a:noFill/>
              </a:ln>
              <a:solidFill>
                <a:srgbClr val="0E01A0"/>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802727" y="1632893"/>
            <a:ext cx="5736021" cy="2911124"/>
          </a:xfrm>
        </p:spPr>
        <p:txBody>
          <a:bodyPr>
            <a:normAutofit/>
          </a:bodyPr>
          <a:lstStyle/>
          <a:p>
            <a:pPr marL="0" indent="0">
              <a:buNone/>
            </a:pPr>
            <a:r>
              <a:rPr lang="en-US" sz="2000" dirty="0"/>
              <a:t>“Natural persons may be associated with online identifiers […] such as internet protocol addresses, cookie identifiers or other identifiers […].</a:t>
            </a:r>
          </a:p>
          <a:p>
            <a:pPr marL="0" indent="0">
              <a:buNone/>
            </a:pPr>
            <a:r>
              <a:rPr lang="en-US" sz="2000" dirty="0"/>
              <a:t>This may leave traces which, in particular when combined with unique identifiers and other information received by the servers, may be used to create profiles of the natural persons and identify them.”</a:t>
            </a:r>
          </a:p>
          <a:p>
            <a:pPr marL="0" indent="0">
              <a:buNone/>
            </a:pPr>
            <a:endParaRPr lang="en-US" dirty="0"/>
          </a:p>
        </p:txBody>
      </p:sp>
      <p:sp>
        <p:nvSpPr>
          <p:cNvPr id="53" name="Rectangle 52">
            <a:extLst>
              <a:ext uri="{FF2B5EF4-FFF2-40B4-BE49-F238E27FC236}">
                <a16:creationId xmlns:a16="http://schemas.microsoft.com/office/drawing/2014/main" id="{BFBE1986-1770-D04F-A610-BF1A6514BB48}"/>
              </a:ext>
            </a:extLst>
          </p:cNvPr>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074E854-33C2-FC45-A070-05AF1EC24A62}"/>
              </a:ext>
            </a:extLst>
          </p:cNvPr>
          <p:cNvSpPr txBox="1"/>
          <p:nvPr/>
        </p:nvSpPr>
        <p:spPr>
          <a:xfrm>
            <a:off x="3578771" y="4114800"/>
            <a:ext cx="28178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GDPR, recital 30 (May 2018)</a:t>
            </a:r>
          </a:p>
        </p:txBody>
      </p:sp>
      <p:grpSp>
        <p:nvGrpSpPr>
          <p:cNvPr id="58" name="Group 57">
            <a:extLst>
              <a:ext uri="{FF2B5EF4-FFF2-40B4-BE49-F238E27FC236}">
                <a16:creationId xmlns:a16="http://schemas.microsoft.com/office/drawing/2014/main" id="{B52903E8-B701-5148-93B6-EC1E4331F5FB}"/>
              </a:ext>
            </a:extLst>
          </p:cNvPr>
          <p:cNvGrpSpPr/>
          <p:nvPr/>
        </p:nvGrpSpPr>
        <p:grpSpPr>
          <a:xfrm>
            <a:off x="7162802" y="1198179"/>
            <a:ext cx="5029198" cy="4840014"/>
            <a:chOff x="6810703" y="931954"/>
            <a:chExt cx="5675585" cy="5736860"/>
          </a:xfrm>
        </p:grpSpPr>
        <p:pic>
          <p:nvPicPr>
            <p:cNvPr id="173" name="Picture 2" descr="17 19 21.5 23.6&amp;#39;&amp;#39; Inch 60HZ IPS lcd Monitor display for desktop computer  pc|LCD Monitors| - AliExpress">
              <a:extLst>
                <a:ext uri="{FF2B5EF4-FFF2-40B4-BE49-F238E27FC236}">
                  <a16:creationId xmlns:a16="http://schemas.microsoft.com/office/drawing/2014/main" id="{E2A13C1C-98B5-DC49-B1BB-DBCFA4C0D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0D92692-1901-A141-88C9-0A095B294528}"/>
                </a:ext>
              </a:extLst>
            </p:cNvPr>
            <p:cNvPicPr>
              <a:picLocks noChangeAspect="1"/>
            </p:cNvPicPr>
            <p:nvPr/>
          </p:nvPicPr>
          <p:blipFill>
            <a:blip r:embed="rId4"/>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2E1F02BC-6660-6941-B402-887A3D821B18}"/>
                </a:ext>
              </a:extLst>
            </p:cNvPr>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A76BEBCE-C465-314E-86E0-F0EBEB0CE0D0}"/>
                </a:ext>
              </a:extLst>
            </p:cNvPr>
            <p:cNvSpPr txBox="1"/>
            <p:nvPr/>
          </p:nvSpPr>
          <p:spPr>
            <a:xfrm>
              <a:off x="8071944" y="5580992"/>
              <a:ext cx="3263462" cy="923330"/>
            </a:xfrm>
            <a:prstGeom prst="rect">
              <a:avLst/>
            </a:prstGeom>
            <a:solidFill>
              <a:schemeClr val="bg1">
                <a:alpha val="67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Calibri" panose="020F0502020204030204"/>
                  <a:ea typeface="+mn-ea"/>
                  <a:cs typeface="+mn-cs"/>
                </a:rPr>
                <a:t>User has explicit control over whether or not cookies are allowed</a:t>
              </a:r>
            </a:p>
          </p:txBody>
        </p:sp>
      </p:grpSp>
      <p:grpSp>
        <p:nvGrpSpPr>
          <p:cNvPr id="60" name="Group 59">
            <a:extLst>
              <a:ext uri="{FF2B5EF4-FFF2-40B4-BE49-F238E27FC236}">
                <a16:creationId xmlns:a16="http://schemas.microsoft.com/office/drawing/2014/main" id="{B8831A28-D235-DF45-926A-DE576497C8EE}"/>
              </a:ext>
            </a:extLst>
          </p:cNvPr>
          <p:cNvGrpSpPr/>
          <p:nvPr/>
        </p:nvGrpSpPr>
        <p:grpSpPr>
          <a:xfrm>
            <a:off x="504498" y="4461641"/>
            <a:ext cx="6274676" cy="1988605"/>
            <a:chOff x="504498" y="4461641"/>
            <a:chExt cx="6274676" cy="1988605"/>
          </a:xfrm>
        </p:grpSpPr>
        <p:sp>
          <p:nvSpPr>
            <p:cNvPr id="54" name="TextBox 53">
              <a:extLst>
                <a:ext uri="{FF2B5EF4-FFF2-40B4-BE49-F238E27FC236}">
                  <a16:creationId xmlns:a16="http://schemas.microsoft.com/office/drawing/2014/main" id="{BC9FA0C1-0C19-8F42-9B02-DABB110E178D}"/>
                </a:ext>
              </a:extLst>
            </p:cNvPr>
            <p:cNvSpPr txBox="1"/>
            <p:nvPr/>
          </p:nvSpPr>
          <p:spPr>
            <a:xfrm>
              <a:off x="504498" y="5249917"/>
              <a:ext cx="62746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cookies can identify an individual, cookies are considered personal data, subject to GDPR personal data regulations</a:t>
              </a:r>
            </a:p>
          </p:txBody>
        </p:sp>
        <p:sp>
          <p:nvSpPr>
            <p:cNvPr id="59" name="Down Arrow 58">
              <a:extLst>
                <a:ext uri="{FF2B5EF4-FFF2-40B4-BE49-F238E27FC236}">
                  <a16:creationId xmlns:a16="http://schemas.microsoft.com/office/drawing/2014/main" id="{BD67E037-04D0-5242-9C92-6158A1ED1E53}"/>
                </a:ext>
              </a:extLst>
            </p:cNvPr>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31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41</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solidFill>
                  <a:srgbClr val="FF0000"/>
                </a:solidFill>
              </a:rPr>
              <a:t>Attack during session </a:t>
            </a:r>
            <a:r>
              <a:rPr lang="en-US" sz="3200" dirty="0">
                <a:solidFill>
                  <a:srgbClr val="FF0000"/>
                </a:solidFill>
              </a:rPr>
              <a:t>– TCP Hijacking Attack</a:t>
            </a:r>
          </a:p>
        </p:txBody>
      </p:sp>
    </p:spTree>
    <p:extLst>
      <p:ext uri="{BB962C8B-B14F-4D97-AF65-F5344CB8AC3E}">
        <p14:creationId xmlns:p14="http://schemas.microsoft.com/office/powerpoint/2010/main" val="1835531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1723171" y="387875"/>
            <a:ext cx="8520600" cy="572700"/>
          </a:xfrm>
          <a:prstGeom prst="rect">
            <a:avLst/>
          </a:prstGeom>
        </p:spPr>
        <p:txBody>
          <a:bodyPr vert="horz" wrap="square" lIns="91425" tIns="91425" rIns="91425" bIns="91425" rtlCol="0" anchor="t" anchorCtr="0">
            <a:noAutofit/>
          </a:bodyPr>
          <a:lstStyle/>
          <a:p>
            <a:r>
              <a:rPr lang="en-GB" dirty="0"/>
              <a:t>TCP Session Hijacking Attack</a:t>
            </a:r>
          </a:p>
        </p:txBody>
      </p:sp>
      <p:sp>
        <p:nvSpPr>
          <p:cNvPr id="274" name="Shape 274"/>
          <p:cNvSpPr txBox="1">
            <a:spLocks noGrp="1"/>
          </p:cNvSpPr>
          <p:nvPr>
            <p:ph type="body" idx="1"/>
          </p:nvPr>
        </p:nvSpPr>
        <p:spPr>
          <a:xfrm>
            <a:off x="2086342" y="3730917"/>
            <a:ext cx="7978543" cy="1732200"/>
          </a:xfrm>
          <a:prstGeom prst="rect">
            <a:avLst/>
          </a:prstGeom>
        </p:spPr>
        <p:txBody>
          <a:bodyPr vert="horz" wrap="square" lIns="91425" tIns="91425" rIns="91425" bIns="91425" rtlCol="0" anchor="t" anchorCtr="0">
            <a:noAutofit/>
          </a:bodyPr>
          <a:lstStyle/>
          <a:p>
            <a:pPr marL="0" indent="0">
              <a:buNone/>
            </a:pPr>
            <a:r>
              <a:rPr lang="en-GB" sz="2000" b="1" dirty="0">
                <a:solidFill>
                  <a:srgbClr val="000000"/>
                </a:solidFill>
              </a:rPr>
              <a:t>Goal:</a:t>
            </a:r>
            <a:r>
              <a:rPr lang="en-GB" sz="2000" dirty="0">
                <a:solidFill>
                  <a:srgbClr val="000000"/>
                </a:solidFill>
              </a:rPr>
              <a:t> </a:t>
            </a:r>
            <a:r>
              <a:rPr lang="en-GB" sz="2000" dirty="0">
                <a:solidFill>
                  <a:srgbClr val="FF0000"/>
                </a:solidFill>
              </a:rPr>
              <a:t>To inject data in an </a:t>
            </a:r>
            <a:r>
              <a:rPr lang="en-GB" sz="2000" b="1" dirty="0">
                <a:solidFill>
                  <a:srgbClr val="FF0000"/>
                </a:solidFill>
              </a:rPr>
              <a:t>established</a:t>
            </a:r>
            <a:r>
              <a:rPr lang="en-GB" sz="2000" dirty="0">
                <a:solidFill>
                  <a:srgbClr val="FF0000"/>
                </a:solidFill>
              </a:rPr>
              <a:t> connection.</a:t>
            </a:r>
          </a:p>
          <a:p>
            <a:pPr marL="0" indent="0">
              <a:buNone/>
            </a:pPr>
            <a:r>
              <a:rPr lang="en-GB" sz="2000" i="1" dirty="0">
                <a:solidFill>
                  <a:srgbClr val="000000"/>
                </a:solidFill>
              </a:rPr>
              <a:t>(This is different from the DoS attack in TCP SYN Flooding or Reset)</a:t>
            </a:r>
          </a:p>
          <a:p>
            <a:pPr>
              <a:buNone/>
            </a:pPr>
            <a:endParaRPr lang="en-GB" sz="2000" b="1" dirty="0">
              <a:solidFill>
                <a:srgbClr val="000000"/>
              </a:solidFill>
            </a:endParaRPr>
          </a:p>
          <a:p>
            <a:pPr>
              <a:buNone/>
            </a:pPr>
            <a:r>
              <a:rPr lang="en-GB" sz="2000" b="1" dirty="0">
                <a:solidFill>
                  <a:srgbClr val="000000"/>
                </a:solidFill>
              </a:rPr>
              <a:t>Spoofed TCP Packet: </a:t>
            </a:r>
            <a:r>
              <a:rPr lang="en-GB" sz="2000" dirty="0">
                <a:solidFill>
                  <a:srgbClr val="000000"/>
                </a:solidFill>
              </a:rPr>
              <a:t>The following fields need to be set correctly:</a:t>
            </a:r>
          </a:p>
          <a:p>
            <a:pPr marL="576263" indent="-285750"/>
            <a:r>
              <a:rPr lang="en-GB" sz="2000" dirty="0">
                <a:solidFill>
                  <a:srgbClr val="000000"/>
                </a:solidFill>
              </a:rPr>
              <a:t>Source IP address, Source Port, </a:t>
            </a:r>
          </a:p>
          <a:p>
            <a:pPr marL="576263" indent="-285750"/>
            <a:r>
              <a:rPr lang="en-GB" sz="2000" dirty="0">
                <a:solidFill>
                  <a:srgbClr val="000000"/>
                </a:solidFill>
              </a:rPr>
              <a:t>Destination IP address, Destination Port</a:t>
            </a:r>
          </a:p>
          <a:p>
            <a:pPr marL="576263" indent="-285750"/>
            <a:r>
              <a:rPr lang="en-GB" sz="2000" dirty="0">
                <a:solidFill>
                  <a:srgbClr val="000000"/>
                </a:solidFill>
              </a:rPr>
              <a:t>Sequence number (within the receiver’s window)</a:t>
            </a:r>
          </a:p>
          <a:p>
            <a:pPr marL="0" indent="-69850">
              <a:buClr>
                <a:schemeClr val="dk1"/>
              </a:buClr>
              <a:buSzPts val="1100"/>
              <a:buNone/>
            </a:pPr>
            <a:endParaRPr lang="en-GB" sz="2000" dirty="0">
              <a:solidFill>
                <a:schemeClr val="dk1"/>
              </a:solidFill>
            </a:endParaRPr>
          </a:p>
          <a:p>
            <a:pPr marL="0" indent="0">
              <a:buNone/>
            </a:pPr>
            <a:endParaRPr sz="2000"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805" y="2052311"/>
            <a:ext cx="6980525" cy="1501270"/>
          </a:xfrm>
          <a:prstGeom prst="rect">
            <a:avLst/>
          </a:prstGeom>
        </p:spPr>
      </p:pic>
      <p:sp>
        <p:nvSpPr>
          <p:cNvPr id="5" name="Slide Number Placeholder 5">
            <a:extLst>
              <a:ext uri="{FF2B5EF4-FFF2-40B4-BE49-F238E27FC236}">
                <a16:creationId xmlns:a16="http://schemas.microsoft.com/office/drawing/2014/main" id="{B4E9E48C-FC5D-5F49-A485-0ED2C383EF5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42</a:t>
            </a:fld>
            <a:endParaRPr lang="en-US" dirty="0"/>
          </a:p>
        </p:txBody>
      </p:sp>
    </p:spTree>
    <p:extLst>
      <p:ext uri="{BB962C8B-B14F-4D97-AF65-F5344CB8AC3E}">
        <p14:creationId xmlns:p14="http://schemas.microsoft.com/office/powerpoint/2010/main" val="2651535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87344-55E9-24E7-31DA-B04672DB361F}"/>
              </a:ext>
            </a:extLst>
          </p:cNvPr>
          <p:cNvSpPr>
            <a:spLocks noGrp="1"/>
          </p:cNvSpPr>
          <p:nvPr>
            <p:ph type="title"/>
          </p:nvPr>
        </p:nvSpPr>
        <p:spPr/>
        <p:txBody>
          <a:bodyPr/>
          <a:lstStyle/>
          <a:p>
            <a:r>
              <a:rPr lang="en-GB" dirty="0"/>
              <a:t>TCP Session Hijacking Attack Examples</a:t>
            </a:r>
            <a:endParaRPr lang="en-US" dirty="0"/>
          </a:p>
        </p:txBody>
      </p:sp>
      <p:sp>
        <p:nvSpPr>
          <p:cNvPr id="3" name="Text Placeholder 2">
            <a:extLst>
              <a:ext uri="{FF2B5EF4-FFF2-40B4-BE49-F238E27FC236}">
                <a16:creationId xmlns:a16="http://schemas.microsoft.com/office/drawing/2014/main" id="{262E3AE0-AC79-47E2-B90F-7BA787B89392}"/>
              </a:ext>
            </a:extLst>
          </p:cNvPr>
          <p:cNvSpPr>
            <a:spLocks noGrp="1"/>
          </p:cNvSpPr>
          <p:nvPr>
            <p:ph type="body" idx="1"/>
          </p:nvPr>
        </p:nvSpPr>
        <p:spPr/>
        <p:txBody>
          <a:bodyPr/>
          <a:lstStyle/>
          <a:p>
            <a:pPr algn="l" fontAlgn="base"/>
            <a:r>
              <a:rPr lang="en-US" sz="2400" b="1" i="0" dirty="0">
                <a:solidFill>
                  <a:srgbClr val="8F8F8F"/>
                </a:solidFill>
                <a:effectLst/>
                <a:latin typeface="MuseoSans"/>
              </a:rPr>
              <a:t>Zoom bombing</a:t>
            </a:r>
            <a:endParaRPr lang="en-US" sz="2400" b="0" i="0" dirty="0">
              <a:solidFill>
                <a:srgbClr val="8F8F8F"/>
              </a:solidFill>
              <a:effectLst/>
              <a:latin typeface="MuseoSans"/>
            </a:endParaRPr>
          </a:p>
          <a:p>
            <a:pPr algn="l" fontAlgn="base"/>
            <a:r>
              <a:rPr lang="en-US" sz="2400" b="0" i="0" dirty="0">
                <a:solidFill>
                  <a:srgbClr val="8F8F8F"/>
                </a:solidFill>
                <a:effectLst/>
                <a:latin typeface="MuseoSans"/>
              </a:rPr>
              <a:t>During the Covid-19 pandemic, the world turned to video conferencing apps like Zoom. These apps became a popular target of session hijackers, even earning the nickname ‘zoom bombing’. There were </a:t>
            </a:r>
            <a:r>
              <a:rPr lang="en-US" sz="2400" b="0" i="0" u="none" strike="noStrike" dirty="0">
                <a:solidFill>
                  <a:srgbClr val="006D5C"/>
                </a:solidFill>
                <a:effectLst/>
                <a:latin typeface="MuseoSans"/>
                <a:hlinkClick r:id="rId2"/>
              </a:rPr>
              <a:t>news reports of session hijackers joining private video sessions</a:t>
            </a:r>
            <a:r>
              <a:rPr lang="en-US" sz="2400" b="0" i="0" dirty="0">
                <a:solidFill>
                  <a:srgbClr val="8F8F8F"/>
                </a:solidFill>
                <a:effectLst/>
                <a:latin typeface="MuseoSans"/>
              </a:rPr>
              <a:t>, in some cases shouting profanities, hateful language and sharing pornographic images. In response, Zoom introduced greater privacy protections to minimize the risk.</a:t>
            </a:r>
          </a:p>
          <a:p>
            <a:pPr algn="l" fontAlgn="base"/>
            <a:r>
              <a:rPr lang="en-US" sz="2400" b="1" i="0" dirty="0">
                <a:solidFill>
                  <a:srgbClr val="8F8F8F"/>
                </a:solidFill>
                <a:effectLst/>
                <a:latin typeface="MuseoSans"/>
              </a:rPr>
              <a:t>Slack</a:t>
            </a:r>
            <a:endParaRPr lang="en-US" sz="2400" b="0" i="0" dirty="0">
              <a:solidFill>
                <a:srgbClr val="8F8F8F"/>
              </a:solidFill>
              <a:effectLst/>
              <a:latin typeface="MuseoSans"/>
            </a:endParaRPr>
          </a:p>
          <a:p>
            <a:pPr algn="l" fontAlgn="base"/>
            <a:r>
              <a:rPr lang="en-US" sz="2400" b="0" i="0" dirty="0">
                <a:solidFill>
                  <a:srgbClr val="8F8F8F"/>
                </a:solidFill>
                <a:effectLst/>
                <a:latin typeface="MuseoSans"/>
              </a:rPr>
              <a:t>In 2019, a researcher on a bug bounty platform </a:t>
            </a:r>
            <a:r>
              <a:rPr lang="en-US" sz="2400" b="0" i="0" u="none" strike="noStrike" dirty="0">
                <a:solidFill>
                  <a:srgbClr val="006D5C"/>
                </a:solidFill>
                <a:effectLst/>
                <a:latin typeface="MuseoSans"/>
                <a:hlinkClick r:id="rId3"/>
              </a:rPr>
              <a:t>identified a vulnerability in Slack</a:t>
            </a:r>
            <a:r>
              <a:rPr lang="en-US" sz="2400" b="0" i="0" dirty="0">
                <a:solidFill>
                  <a:srgbClr val="8F8F8F"/>
                </a:solidFill>
                <a:effectLst/>
                <a:latin typeface="MuseoSans"/>
              </a:rPr>
              <a:t> which allowed attackers to force users into fake session redirects so they could steal their session cookies. This gave attackers access to any data shared within Slack (which for many organizations, can be significant). Slack was quick to respond and patched the vulnerability within 24 hours of the researcher highlighting it.</a:t>
            </a:r>
          </a:p>
          <a:p>
            <a:endParaRPr lang="en-US" sz="2400" dirty="0"/>
          </a:p>
        </p:txBody>
      </p:sp>
      <p:sp>
        <p:nvSpPr>
          <p:cNvPr id="4" name="Slide Number Placeholder 3">
            <a:extLst>
              <a:ext uri="{FF2B5EF4-FFF2-40B4-BE49-F238E27FC236}">
                <a16:creationId xmlns:a16="http://schemas.microsoft.com/office/drawing/2014/main" id="{45FF0E57-C433-F7B8-CF73-79082F36CBCB}"/>
              </a:ext>
            </a:extLst>
          </p:cNvPr>
          <p:cNvSpPr>
            <a:spLocks noGrp="1"/>
          </p:cNvSpPr>
          <p:nvPr>
            <p:ph type="sldNum" idx="12"/>
          </p:nvPr>
        </p:nvSpPr>
        <p:spPr/>
        <p:txBody>
          <a:bodyPr/>
          <a:lstStyle/>
          <a:p>
            <a:fld id="{00000000-1234-1234-1234-123412341234}" type="slidenum">
              <a:rPr lang="en-GB" smtClean="0"/>
              <a:pPr/>
              <a:t>43</a:t>
            </a:fld>
            <a:endParaRPr lang="en-GB"/>
          </a:p>
        </p:txBody>
      </p:sp>
    </p:spTree>
    <p:extLst>
      <p:ext uri="{BB962C8B-B14F-4D97-AF65-F5344CB8AC3E}">
        <p14:creationId xmlns:p14="http://schemas.microsoft.com/office/powerpoint/2010/main" val="3767743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Defending Against Session Hijacking</a:t>
            </a:r>
          </a:p>
        </p:txBody>
      </p:sp>
      <p:sp>
        <p:nvSpPr>
          <p:cNvPr id="3" name="Text Placeholder 2"/>
          <p:cNvSpPr>
            <a:spLocks noGrp="1"/>
          </p:cNvSpPr>
          <p:nvPr>
            <p:ph type="body" idx="1"/>
          </p:nvPr>
        </p:nvSpPr>
        <p:spPr/>
        <p:txBody>
          <a:bodyPr>
            <a:normAutofit/>
          </a:bodyPr>
          <a:lstStyle/>
          <a:p>
            <a:pPr marL="346075" indent="-346075">
              <a:spcAft>
                <a:spcPts val="600"/>
              </a:spcAft>
            </a:pPr>
            <a:r>
              <a:rPr lang="en-US" sz="2400" dirty="0"/>
              <a:t>Making it difficult for attackers to spoof packets</a:t>
            </a:r>
          </a:p>
          <a:p>
            <a:pPr marL="630238" indent="-284163"/>
            <a:r>
              <a:rPr lang="en-US" sz="2400" dirty="0">
                <a:solidFill>
                  <a:srgbClr val="FF0000"/>
                </a:solidFill>
              </a:rPr>
              <a:t>Randomize</a:t>
            </a:r>
            <a:r>
              <a:rPr lang="en-US" sz="2400" dirty="0"/>
              <a:t> source port number</a:t>
            </a:r>
          </a:p>
          <a:p>
            <a:pPr marL="630238" indent="-284163"/>
            <a:r>
              <a:rPr lang="en-US" sz="2400" dirty="0">
                <a:solidFill>
                  <a:srgbClr val="FF0000"/>
                </a:solidFill>
              </a:rPr>
              <a:t>Randomize</a:t>
            </a:r>
            <a:r>
              <a:rPr lang="en-US" sz="2400" dirty="0"/>
              <a:t> initial sequence number </a:t>
            </a:r>
          </a:p>
          <a:p>
            <a:pPr marL="346075" indent="0">
              <a:buNone/>
            </a:pPr>
            <a:endParaRPr lang="en-US" sz="2400" b="1" dirty="0"/>
          </a:p>
          <a:p>
            <a:pPr marL="346075" indent="0">
              <a:buNone/>
            </a:pPr>
            <a:r>
              <a:rPr lang="en-US" sz="2400" b="1" dirty="0"/>
              <a:t>Note</a:t>
            </a:r>
            <a:r>
              <a:rPr lang="en-US" sz="2400" dirty="0"/>
              <a:t>: Randomization is NOT effective against local attacks that can sniff packets and determine this information </a:t>
            </a:r>
          </a:p>
          <a:p>
            <a:pPr marL="630238" indent="-284163"/>
            <a:endParaRPr lang="en-US" sz="2400" dirty="0"/>
          </a:p>
          <a:p>
            <a:pPr marL="346075" indent="-346075"/>
            <a:r>
              <a:rPr lang="en-US" sz="2400" dirty="0"/>
              <a:t>Encrypting payload</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44</a:t>
            </a:fld>
            <a:endParaRPr lang="en-US" dirty="0"/>
          </a:p>
        </p:txBody>
      </p:sp>
    </p:spTree>
    <p:extLst>
      <p:ext uri="{BB962C8B-B14F-4D97-AF65-F5344CB8AC3E}">
        <p14:creationId xmlns:p14="http://schemas.microsoft.com/office/powerpoint/2010/main" val="1350622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45</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t>Attacks on the TCP protocol</a:t>
            </a:r>
          </a:p>
          <a:p>
            <a:pPr marL="457200" indent="-457200">
              <a:buFont typeface="Arial" panose="020B0604020202020204" pitchFamily="34" charset="0"/>
              <a:buChar char="•"/>
            </a:pPr>
            <a:r>
              <a:rPr lang="en-US" sz="3200" dirty="0">
                <a:solidFill>
                  <a:srgbClr val="FF0000"/>
                </a:solidFill>
              </a:rPr>
              <a:t>Denial-of-Service attack</a:t>
            </a:r>
          </a:p>
          <a:p>
            <a:pPr marL="457200" indent="-457200">
              <a:buFont typeface="Arial" panose="020B0604020202020204" pitchFamily="34" charset="0"/>
              <a:buChar char="•"/>
            </a:pPr>
            <a:r>
              <a:rPr lang="en-US" sz="3200" dirty="0"/>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3507344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Denial-of-Service (DoS) Attack</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46</a:t>
            </a:fld>
            <a:endParaRPr lang="en-US" dirty="0"/>
          </a:p>
        </p:txBody>
      </p:sp>
      <p:sp>
        <p:nvSpPr>
          <p:cNvPr id="3" name="Text Placeholder 2"/>
          <p:cNvSpPr>
            <a:spLocks noGrp="1"/>
          </p:cNvSpPr>
          <p:nvPr>
            <p:ph type="body" idx="1"/>
          </p:nvPr>
        </p:nvSpPr>
        <p:spPr>
          <a:xfrm>
            <a:off x="1689786" y="1458993"/>
            <a:ext cx="8666515" cy="2352269"/>
          </a:xfrm>
        </p:spPr>
        <p:txBody>
          <a:bodyPr>
            <a:normAutofit/>
          </a:bodyPr>
          <a:lstStyle/>
          <a:p>
            <a:pPr marL="346075" indent="-346075">
              <a:spcAft>
                <a:spcPts val="600"/>
              </a:spcAft>
            </a:pPr>
            <a:r>
              <a:rPr lang="en-US" sz="2400" dirty="0"/>
              <a:t>A denial of service (DoS) is an action that prevents or impairs the authorized use of networks, systems, or applications by exhausting resources such as central processing units (CPU), memory, bandwidth, and disk space</a:t>
            </a:r>
          </a:p>
          <a:p>
            <a:pPr marL="746125" lvl="1" indent="-346075">
              <a:spcAft>
                <a:spcPts val="600"/>
              </a:spcAft>
            </a:pPr>
            <a:r>
              <a:rPr lang="en-US" sz="2200" dirty="0"/>
              <a:t>A form of attack on the availability of a service; focus is generally on network services that are attacked over their network connection</a:t>
            </a:r>
          </a:p>
          <a:p>
            <a:pPr marL="346075" indent="-346075">
              <a:spcAft>
                <a:spcPts val="600"/>
              </a:spcAft>
            </a:pPr>
            <a:endParaRPr lang="en-US" sz="2600" b="1" dirty="0"/>
          </a:p>
        </p:txBody>
      </p:sp>
      <p:pic>
        <p:nvPicPr>
          <p:cNvPr id="6" name="Picture 5">
            <a:extLst>
              <a:ext uri="{FF2B5EF4-FFF2-40B4-BE49-F238E27FC236}">
                <a16:creationId xmlns:a16="http://schemas.microsoft.com/office/drawing/2014/main" id="{B2C425FE-2B83-D34C-B4C2-C1DA27889D86}"/>
              </a:ext>
            </a:extLst>
          </p:cNvPr>
          <p:cNvPicPr>
            <a:picLocks noChangeAspect="1"/>
          </p:cNvPicPr>
          <p:nvPr/>
        </p:nvPicPr>
        <p:blipFill>
          <a:blip r:embed="rId2"/>
          <a:stretch>
            <a:fillRect/>
          </a:stretch>
        </p:blipFill>
        <p:spPr>
          <a:xfrm>
            <a:off x="2946400" y="3655281"/>
            <a:ext cx="6609080" cy="3046739"/>
          </a:xfrm>
          <a:prstGeom prst="rect">
            <a:avLst/>
          </a:prstGeom>
        </p:spPr>
      </p:pic>
    </p:spTree>
    <p:extLst>
      <p:ext uri="{BB962C8B-B14F-4D97-AF65-F5344CB8AC3E}">
        <p14:creationId xmlns:p14="http://schemas.microsoft.com/office/powerpoint/2010/main" val="4081942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4D88-3EEC-068F-BDCE-F1303DB16A08}"/>
              </a:ext>
            </a:extLst>
          </p:cNvPr>
          <p:cNvSpPr>
            <a:spLocks noGrp="1"/>
          </p:cNvSpPr>
          <p:nvPr>
            <p:ph type="title"/>
          </p:nvPr>
        </p:nvSpPr>
        <p:spPr/>
        <p:txBody>
          <a:bodyPr/>
          <a:lstStyle/>
          <a:p>
            <a:r>
              <a:rPr lang="en-US" dirty="0"/>
              <a:t>DoS Attack - Facts</a:t>
            </a:r>
          </a:p>
        </p:txBody>
      </p:sp>
      <p:sp>
        <p:nvSpPr>
          <p:cNvPr id="3" name="Text Placeholder 2">
            <a:extLst>
              <a:ext uri="{FF2B5EF4-FFF2-40B4-BE49-F238E27FC236}">
                <a16:creationId xmlns:a16="http://schemas.microsoft.com/office/drawing/2014/main" id="{583AE478-E229-78E2-E617-360E26894986}"/>
              </a:ext>
            </a:extLst>
          </p:cNvPr>
          <p:cNvSpPr>
            <a:spLocks noGrp="1"/>
          </p:cNvSpPr>
          <p:nvPr>
            <p:ph type="body" idx="1"/>
          </p:nvPr>
        </p:nvSpPr>
        <p:spPr/>
        <p:txBody>
          <a:bodyPr/>
          <a:lstStyle/>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One of the most common types of attacks</a:t>
            </a:r>
          </a:p>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Aims to prevent users from accessing system</a:t>
            </a:r>
          </a:p>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Requires a minimum of technical skill</a:t>
            </a:r>
          </a:p>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Effective because computers and other systems have physical limitations</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Number of simultaneous users</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Size of files</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Speed of data transmission</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Amount of data stored</a:t>
            </a:r>
          </a:p>
          <a:p>
            <a:endParaRPr lang="en-US" dirty="0"/>
          </a:p>
        </p:txBody>
      </p:sp>
      <p:sp>
        <p:nvSpPr>
          <p:cNvPr id="4" name="Slide Number Placeholder 3">
            <a:extLst>
              <a:ext uri="{FF2B5EF4-FFF2-40B4-BE49-F238E27FC236}">
                <a16:creationId xmlns:a16="http://schemas.microsoft.com/office/drawing/2014/main" id="{9B6F0B8C-EAEE-8BA3-A6D2-6C563699292B}"/>
              </a:ext>
            </a:extLst>
          </p:cNvPr>
          <p:cNvSpPr>
            <a:spLocks noGrp="1"/>
          </p:cNvSpPr>
          <p:nvPr>
            <p:ph type="sldNum" idx="12"/>
          </p:nvPr>
        </p:nvSpPr>
        <p:spPr/>
        <p:txBody>
          <a:bodyPr/>
          <a:lstStyle/>
          <a:p>
            <a:fld id="{00000000-1234-1234-1234-123412341234}" type="slidenum">
              <a:rPr lang="en-GB" smtClean="0"/>
              <a:pPr/>
              <a:t>47</a:t>
            </a:fld>
            <a:endParaRPr lang="en-GB"/>
          </a:p>
        </p:txBody>
      </p:sp>
    </p:spTree>
    <p:extLst>
      <p:ext uri="{BB962C8B-B14F-4D97-AF65-F5344CB8AC3E}">
        <p14:creationId xmlns:p14="http://schemas.microsoft.com/office/powerpoint/2010/main" val="327016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61D3-653E-A27F-B357-9D2EE1A5DF5B}"/>
              </a:ext>
            </a:extLst>
          </p:cNvPr>
          <p:cNvSpPr>
            <a:spLocks noGrp="1"/>
          </p:cNvSpPr>
          <p:nvPr>
            <p:ph type="title"/>
          </p:nvPr>
        </p:nvSpPr>
        <p:spPr/>
        <p:txBody>
          <a:bodyPr/>
          <a:lstStyle/>
          <a:p>
            <a:r>
              <a:rPr lang="en-US" altLang="en-US" dirty="0"/>
              <a:t>Common Tools Used for DoS Attacks</a:t>
            </a:r>
            <a:endParaRPr lang="en-US" dirty="0"/>
          </a:p>
        </p:txBody>
      </p:sp>
      <p:sp>
        <p:nvSpPr>
          <p:cNvPr id="4" name="Slide Number Placeholder 3">
            <a:extLst>
              <a:ext uri="{FF2B5EF4-FFF2-40B4-BE49-F238E27FC236}">
                <a16:creationId xmlns:a16="http://schemas.microsoft.com/office/drawing/2014/main" id="{5B67C5A2-325A-8CC9-3D86-C97EC6B3661C}"/>
              </a:ext>
            </a:extLst>
          </p:cNvPr>
          <p:cNvSpPr>
            <a:spLocks noGrp="1"/>
          </p:cNvSpPr>
          <p:nvPr>
            <p:ph type="sldNum" idx="12"/>
          </p:nvPr>
        </p:nvSpPr>
        <p:spPr/>
        <p:txBody>
          <a:bodyPr/>
          <a:lstStyle/>
          <a:p>
            <a:fld id="{00000000-1234-1234-1234-123412341234}" type="slidenum">
              <a:rPr lang="en-GB" smtClean="0"/>
              <a:pPr/>
              <a:t>48</a:t>
            </a:fld>
            <a:endParaRPr lang="en-GB"/>
          </a:p>
        </p:txBody>
      </p:sp>
      <p:sp>
        <p:nvSpPr>
          <p:cNvPr id="7" name="Rectangle 3">
            <a:extLst>
              <a:ext uri="{FF2B5EF4-FFF2-40B4-BE49-F238E27FC236}">
                <a16:creationId xmlns:a16="http://schemas.microsoft.com/office/drawing/2014/main" id="{E316107D-B15F-C985-D53D-7BD59E01028F}"/>
              </a:ext>
            </a:extLst>
          </p:cNvPr>
          <p:cNvSpPr txBox="1">
            <a:spLocks noChangeArrowheads="1"/>
          </p:cNvSpPr>
          <p:nvPr/>
        </p:nvSpPr>
        <p:spPr bwMode="auto">
          <a:xfrm>
            <a:off x="1732384" y="1629132"/>
            <a:ext cx="8229600" cy="471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accent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accent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accent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accent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9pPr>
          </a:lstStyle>
          <a:p>
            <a:pPr marL="0" marR="0" lvl="0" indent="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None/>
              <a:tabLst/>
              <a:defRPr/>
            </a:pPr>
            <a:r>
              <a:rPr kumimoji="0" lang="en-US" altLang="en-US" sz="3000" b="0" i="0" u="none" strike="noStrike" kern="0" cap="none" spc="0" normalizeH="0" baseline="0" noProof="0" dirty="0">
                <a:ln>
                  <a:noFill/>
                </a:ln>
                <a:solidFill>
                  <a:srgbClr val="3366CC"/>
                </a:solidFill>
                <a:effectLst/>
                <a:uLnTx/>
                <a:uFillTx/>
                <a:latin typeface="Arial"/>
                <a:ea typeface="+mn-ea"/>
                <a:cs typeface="+mn-cs"/>
              </a:rPr>
              <a:t>Low Orbit Ion Cannon (LOIC)</a:t>
            </a:r>
          </a:p>
        </p:txBody>
      </p:sp>
      <p:pic>
        <p:nvPicPr>
          <p:cNvPr id="8" name="Picture 1">
            <a:extLst>
              <a:ext uri="{FF2B5EF4-FFF2-40B4-BE49-F238E27FC236}">
                <a16:creationId xmlns:a16="http://schemas.microsoft.com/office/drawing/2014/main" id="{059B2B41-6818-336D-644B-5CFF05215E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1523" y="2570519"/>
            <a:ext cx="6791321" cy="346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7299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61D3-653E-A27F-B357-9D2EE1A5DF5B}"/>
              </a:ext>
            </a:extLst>
          </p:cNvPr>
          <p:cNvSpPr>
            <a:spLocks noGrp="1"/>
          </p:cNvSpPr>
          <p:nvPr>
            <p:ph type="title"/>
          </p:nvPr>
        </p:nvSpPr>
        <p:spPr/>
        <p:txBody>
          <a:bodyPr/>
          <a:lstStyle/>
          <a:p>
            <a:r>
              <a:rPr lang="en-US" altLang="en-US" dirty="0"/>
              <a:t>Common Tools Used for DoS Attacks</a:t>
            </a:r>
            <a:endParaRPr lang="en-US" dirty="0"/>
          </a:p>
        </p:txBody>
      </p:sp>
      <p:sp>
        <p:nvSpPr>
          <p:cNvPr id="4" name="Slide Number Placeholder 3">
            <a:extLst>
              <a:ext uri="{FF2B5EF4-FFF2-40B4-BE49-F238E27FC236}">
                <a16:creationId xmlns:a16="http://schemas.microsoft.com/office/drawing/2014/main" id="{5B67C5A2-325A-8CC9-3D86-C97EC6B3661C}"/>
              </a:ext>
            </a:extLst>
          </p:cNvPr>
          <p:cNvSpPr>
            <a:spLocks noGrp="1"/>
          </p:cNvSpPr>
          <p:nvPr>
            <p:ph type="sldNum" idx="12"/>
          </p:nvPr>
        </p:nvSpPr>
        <p:spPr/>
        <p:txBody>
          <a:bodyPr/>
          <a:lstStyle/>
          <a:p>
            <a:fld id="{00000000-1234-1234-1234-123412341234}" type="slidenum">
              <a:rPr lang="en-GB" smtClean="0"/>
              <a:pPr/>
              <a:t>49</a:t>
            </a:fld>
            <a:endParaRPr lang="en-GB"/>
          </a:p>
        </p:txBody>
      </p:sp>
      <p:sp>
        <p:nvSpPr>
          <p:cNvPr id="7" name="Rectangle 3">
            <a:extLst>
              <a:ext uri="{FF2B5EF4-FFF2-40B4-BE49-F238E27FC236}">
                <a16:creationId xmlns:a16="http://schemas.microsoft.com/office/drawing/2014/main" id="{E316107D-B15F-C985-D53D-7BD59E01028F}"/>
              </a:ext>
            </a:extLst>
          </p:cNvPr>
          <p:cNvSpPr txBox="1">
            <a:spLocks noChangeArrowheads="1"/>
          </p:cNvSpPr>
          <p:nvPr/>
        </p:nvSpPr>
        <p:spPr bwMode="auto">
          <a:xfrm>
            <a:off x="1744825" y="1610471"/>
            <a:ext cx="8229600" cy="471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accent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accent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accent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accent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9pPr>
          </a:lstStyle>
          <a:p>
            <a:pPr marL="0" marR="0" lvl="0" indent="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None/>
              <a:tabLst/>
              <a:defRPr/>
            </a:pPr>
            <a:r>
              <a:rPr kumimoji="0" lang="en-US" altLang="en-US" sz="3000" b="0" i="0" u="none" strike="noStrike" kern="0" cap="none" spc="0" normalizeH="0" baseline="0" noProof="0" dirty="0">
                <a:ln>
                  <a:noFill/>
                </a:ln>
                <a:solidFill>
                  <a:srgbClr val="3366CC"/>
                </a:solidFill>
                <a:effectLst/>
                <a:uLnTx/>
                <a:uFillTx/>
                <a:latin typeface="Arial"/>
                <a:ea typeface="+mn-ea"/>
                <a:cs typeface="+mn-cs"/>
              </a:rPr>
              <a:t>High Orbit Ion </a:t>
            </a:r>
            <a:r>
              <a:rPr kumimoji="0" lang="en-US" altLang="en-US" sz="3000" b="0" i="0" u="none" strike="noStrike" kern="0" cap="none" spc="0" normalizeH="0" baseline="0" noProof="0">
                <a:ln>
                  <a:noFill/>
                </a:ln>
                <a:solidFill>
                  <a:srgbClr val="3366CC"/>
                </a:solidFill>
                <a:effectLst/>
                <a:uLnTx/>
                <a:uFillTx/>
                <a:latin typeface="Arial"/>
                <a:ea typeface="+mn-ea"/>
                <a:cs typeface="+mn-cs"/>
              </a:rPr>
              <a:t>Cannon (HOIC</a:t>
            </a:r>
            <a:r>
              <a:rPr kumimoji="0" lang="en-US" altLang="en-US" sz="3000" b="0" i="0" u="none" strike="noStrike" kern="0" cap="none" spc="0" normalizeH="0" baseline="0" noProof="0" dirty="0">
                <a:ln>
                  <a:noFill/>
                </a:ln>
                <a:solidFill>
                  <a:srgbClr val="3366CC"/>
                </a:solidFill>
                <a:effectLst/>
                <a:uLnTx/>
                <a:uFillTx/>
                <a:latin typeface="Arial"/>
                <a:ea typeface="+mn-ea"/>
                <a:cs typeface="+mn-cs"/>
              </a:rPr>
              <a:t>)</a:t>
            </a:r>
          </a:p>
        </p:txBody>
      </p:sp>
      <p:pic>
        <p:nvPicPr>
          <p:cNvPr id="1028" name="Picture 4" descr="What Is The High Orbit Ion Cannon (HOIC)? 🛠 Defend methods">
            <a:extLst>
              <a:ext uri="{FF2B5EF4-FFF2-40B4-BE49-F238E27FC236}">
                <a16:creationId xmlns:a16="http://schemas.microsoft.com/office/drawing/2014/main" id="{272D6529-D90C-DDA1-559F-D5E092C24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625" y="2170423"/>
            <a:ext cx="762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941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1756187" y="199706"/>
            <a:ext cx="8520600" cy="572700"/>
          </a:xfrm>
          <a:prstGeom prst="rect">
            <a:avLst/>
          </a:prstGeom>
        </p:spPr>
        <p:txBody>
          <a:bodyPr vert="horz" wrap="square" lIns="91425" tIns="91425" rIns="91425" bIns="91425" rtlCol="0" anchor="t" anchorCtr="0">
            <a:noAutofit/>
          </a:bodyPr>
          <a:lstStyle/>
          <a:p>
            <a:pPr indent="-69850">
              <a:buClr>
                <a:srgbClr val="000000"/>
              </a:buClr>
              <a:buSzPts val="1100"/>
            </a:pPr>
            <a:r>
              <a:rPr lang="en-GB" dirty="0">
                <a:solidFill>
                  <a:srgbClr val="0432FF"/>
                </a:solidFill>
              </a:rPr>
              <a:t>TCP Client Program </a:t>
            </a:r>
          </a:p>
        </p:txBody>
      </p:sp>
      <p:grpSp>
        <p:nvGrpSpPr>
          <p:cNvPr id="9" name="Group 8"/>
          <p:cNvGrpSpPr/>
          <p:nvPr/>
        </p:nvGrpSpPr>
        <p:grpSpPr>
          <a:xfrm>
            <a:off x="1991139" y="1905974"/>
            <a:ext cx="7865326" cy="3886537"/>
            <a:chOff x="560128" y="1017725"/>
            <a:chExt cx="7865326" cy="3886537"/>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678" y="1017725"/>
              <a:ext cx="4343776" cy="3886537"/>
            </a:xfrm>
            <a:prstGeom prst="rect">
              <a:avLst/>
            </a:prstGeom>
          </p:spPr>
        </p:pic>
        <p:sp>
          <p:nvSpPr>
            <p:cNvPr id="3" name="Rectangle 2"/>
            <p:cNvSpPr/>
            <p:nvPr/>
          </p:nvSpPr>
          <p:spPr>
            <a:xfrm>
              <a:off x="560128" y="1017725"/>
              <a:ext cx="2803075" cy="1077218"/>
            </a:xfrm>
            <a:prstGeom prst="rect">
              <a:avLst/>
            </a:prstGeom>
            <a:ln>
              <a:solidFill>
                <a:schemeClr val="tx1"/>
              </a:solidFill>
            </a:ln>
          </p:spPr>
          <p:txBody>
            <a:bodyPr wrap="square">
              <a:spAutoFit/>
            </a:bodyPr>
            <a:lstStyle/>
            <a:p>
              <a:pPr lvl="0"/>
              <a:r>
                <a:rPr lang="en-GB" sz="1600" dirty="0">
                  <a:solidFill>
                    <a:schemeClr val="dk1"/>
                  </a:solidFill>
                  <a:latin typeface="Arial" panose="020B0604020202020204" pitchFamily="34" charset="0"/>
                  <a:cs typeface="Arial" panose="020B0604020202020204" pitchFamily="34" charset="0"/>
                </a:rPr>
                <a:t>Create a socket</a:t>
              </a:r>
              <a:r>
                <a:rPr lang="en-GB" sz="1600" i="1" dirty="0">
                  <a:solidFill>
                    <a:schemeClr val="dk1"/>
                  </a:solidFill>
                  <a:latin typeface="Arial" panose="020B0604020202020204" pitchFamily="34" charset="0"/>
                  <a:cs typeface="Arial" panose="020B0604020202020204" pitchFamily="34" charset="0"/>
                </a:rPr>
                <a:t>;</a:t>
              </a:r>
              <a:r>
                <a:rPr lang="en-GB" sz="1600" dirty="0">
                  <a:solidFill>
                    <a:schemeClr val="dk1"/>
                  </a:solidFill>
                  <a:latin typeface="Arial" panose="020B0604020202020204" pitchFamily="34" charset="0"/>
                  <a:cs typeface="Arial" panose="020B0604020202020204" pitchFamily="34" charset="0"/>
                </a:rPr>
                <a:t> specify the type of communication. TCP uses SOCK_STREAM and UDP uses SOCK_DGRAM.</a:t>
              </a:r>
            </a:p>
          </p:txBody>
        </p:sp>
        <p:sp>
          <p:nvSpPr>
            <p:cNvPr id="4" name="Right Arrow 3"/>
            <p:cNvSpPr/>
            <p:nvPr/>
          </p:nvSpPr>
          <p:spPr>
            <a:xfrm>
              <a:off x="3452654" y="1239865"/>
              <a:ext cx="511444" cy="19372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51668" y="3117938"/>
              <a:ext cx="2440983" cy="646331"/>
            </a:xfrm>
            <a:prstGeom prst="rect">
              <a:avLst/>
            </a:prstGeom>
            <a:noFill/>
            <a:ln>
              <a:noFill/>
            </a:ln>
          </p:spPr>
          <p:txBody>
            <a:bodyPr wrap="square" rtlCol="0">
              <a:spAutoFit/>
            </a:bodyPr>
            <a:lstStyle/>
            <a:p>
              <a:pPr algn="r"/>
              <a:r>
                <a:rPr lang="en-US" dirty="0">
                  <a:latin typeface="Arial" panose="020B0604020202020204" pitchFamily="34" charset="0"/>
                  <a:cs typeface="Arial" panose="020B0604020202020204" pitchFamily="34" charset="0"/>
                </a:rPr>
                <a:t>Initiate the TCP connection</a:t>
              </a:r>
            </a:p>
          </p:txBody>
        </p:sp>
        <p:sp>
          <p:nvSpPr>
            <p:cNvPr id="10" name="Right Arrow 9"/>
            <p:cNvSpPr/>
            <p:nvPr/>
          </p:nvSpPr>
          <p:spPr>
            <a:xfrm>
              <a:off x="3254573" y="4502257"/>
              <a:ext cx="530924" cy="166425"/>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1667" y="4417932"/>
              <a:ext cx="2440983" cy="369332"/>
            </a:xfrm>
            <a:prstGeom prst="rect">
              <a:avLst/>
            </a:prstGeom>
            <a:noFill/>
            <a:ln>
              <a:noFill/>
            </a:ln>
          </p:spPr>
          <p:txBody>
            <a:bodyPr wrap="square" rtlCol="0">
              <a:spAutoFit/>
            </a:bodyPr>
            <a:lstStyle/>
            <a:p>
              <a:pPr algn="r"/>
              <a:r>
                <a:rPr lang="en-US" dirty="0">
                  <a:latin typeface="Arial" panose="020B0604020202020204" pitchFamily="34" charset="0"/>
                  <a:cs typeface="Arial" panose="020B0604020202020204" pitchFamily="34" charset="0"/>
                </a:rPr>
                <a:t>Send data</a:t>
              </a:r>
            </a:p>
          </p:txBody>
        </p:sp>
        <p:sp>
          <p:nvSpPr>
            <p:cNvPr id="8" name="Left Brace 7"/>
            <p:cNvSpPr/>
            <p:nvPr/>
          </p:nvSpPr>
          <p:spPr>
            <a:xfrm>
              <a:off x="3874647" y="4359126"/>
              <a:ext cx="145108" cy="444939"/>
            </a:xfrm>
            <a:prstGeom prst="leftBrace">
              <a:avLst>
                <a:gd name="adj1" fmla="val 35037"/>
                <a:gd name="adj2" fmla="val 50000"/>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Arrow 13"/>
            <p:cNvSpPr/>
            <p:nvPr/>
          </p:nvSpPr>
          <p:spPr>
            <a:xfrm>
              <a:off x="3381442" y="3174962"/>
              <a:ext cx="511444" cy="193728"/>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644A5B17-88B2-264F-BD2C-85FC2A0163B8}"/>
              </a:ext>
            </a:extLst>
          </p:cNvPr>
          <p:cNvPicPr>
            <a:picLocks noChangeAspect="1"/>
          </p:cNvPicPr>
          <p:nvPr/>
        </p:nvPicPr>
        <p:blipFill>
          <a:blip r:embed="rId4"/>
          <a:stretch>
            <a:fillRect/>
          </a:stretch>
        </p:blipFill>
        <p:spPr>
          <a:xfrm>
            <a:off x="6830464" y="928754"/>
            <a:ext cx="2367660" cy="977218"/>
          </a:xfrm>
          <a:prstGeom prst="rect">
            <a:avLst/>
          </a:prstGeom>
        </p:spPr>
      </p:pic>
      <p:sp>
        <p:nvSpPr>
          <p:cNvPr id="13" name="Slide Number Placeholder 5">
            <a:extLst>
              <a:ext uri="{FF2B5EF4-FFF2-40B4-BE49-F238E27FC236}">
                <a16:creationId xmlns:a16="http://schemas.microsoft.com/office/drawing/2014/main" id="{5718FA51-2DA7-BF4A-893F-B00CEEF782F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5</a:t>
            </a:fld>
            <a:endParaRPr lang="en-US" dirty="0"/>
          </a:p>
        </p:txBody>
      </p:sp>
    </p:spTree>
    <p:extLst>
      <p:ext uri="{BB962C8B-B14F-4D97-AF65-F5344CB8AC3E}">
        <p14:creationId xmlns:p14="http://schemas.microsoft.com/office/powerpoint/2010/main" val="1990146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Denial-of-Service (DoS) Attack Categories</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graphicFrame>
        <p:nvGraphicFramePr>
          <p:cNvPr id="8" name="Diagram 7">
            <a:extLst>
              <a:ext uri="{FF2B5EF4-FFF2-40B4-BE49-F238E27FC236}">
                <a16:creationId xmlns:a16="http://schemas.microsoft.com/office/drawing/2014/main" id="{6927896C-9620-084A-BD42-93821FB6B220}"/>
              </a:ext>
            </a:extLst>
          </p:cNvPr>
          <p:cNvGraphicFramePr/>
          <p:nvPr/>
        </p:nvGraphicFramePr>
        <p:xfrm>
          <a:off x="1747737" y="2503251"/>
          <a:ext cx="8774349"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6121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DoS Attacks</a:t>
            </a:r>
          </a:p>
        </p:txBody>
      </p:sp>
      <p:sp>
        <p:nvSpPr>
          <p:cNvPr id="3" name="Text Placeholder 2"/>
          <p:cNvSpPr>
            <a:spLocks noGrp="1"/>
          </p:cNvSpPr>
          <p:nvPr>
            <p:ph type="body" idx="1"/>
          </p:nvPr>
        </p:nvSpPr>
        <p:spPr>
          <a:xfrm>
            <a:off x="1835701" y="1418717"/>
            <a:ext cx="8520599" cy="3069063"/>
          </a:xfrm>
        </p:spPr>
        <p:txBody>
          <a:bodyPr>
            <a:normAutofit fontScale="92500" lnSpcReduction="20000"/>
          </a:bodyPr>
          <a:lstStyle/>
          <a:p>
            <a:pPr marL="346075" indent="-346075">
              <a:spcAft>
                <a:spcPts val="600"/>
              </a:spcAft>
            </a:pPr>
            <a:r>
              <a:rPr lang="en-US" sz="2400" dirty="0"/>
              <a:t>Flooding ping command</a:t>
            </a:r>
          </a:p>
          <a:p>
            <a:pPr marL="746125" lvl="1" indent="-346075">
              <a:spcAft>
                <a:spcPts val="600"/>
              </a:spcAft>
            </a:pPr>
            <a:r>
              <a:rPr lang="en-US" sz="2200" dirty="0"/>
              <a:t>Aim of this attack is to overwhelm the capacity of the network connection to the target organization</a:t>
            </a:r>
            <a:endParaRPr lang="en-US" dirty="0"/>
          </a:p>
          <a:p>
            <a:pPr marL="746125" lvl="1" indent="-346075">
              <a:spcAft>
                <a:spcPts val="600"/>
              </a:spcAft>
            </a:pPr>
            <a:r>
              <a:rPr lang="en-US" sz="2200" dirty="0"/>
              <a:t>Traffic can be handled by higher capacity links on the path, but packets are discarded as capacity decreases</a:t>
            </a:r>
            <a:endParaRPr lang="en-US" dirty="0"/>
          </a:p>
          <a:p>
            <a:pPr marL="746125" lvl="1" indent="-346075">
              <a:spcAft>
                <a:spcPts val="600"/>
              </a:spcAft>
            </a:pPr>
            <a:r>
              <a:rPr lang="en-US" sz="2200" dirty="0"/>
              <a:t>Source of the attack is clearly identified (e.g., in ICMP echo request) unless a spoofed address is used - attacker might use a large company’s Web server to target a medium-sized company with a lower-capacity network connection</a:t>
            </a:r>
            <a:endParaRPr lang="en-US" dirty="0"/>
          </a:p>
          <a:p>
            <a:pPr marL="746125" lvl="1" indent="-346075">
              <a:spcAft>
                <a:spcPts val="600"/>
              </a:spcAft>
            </a:pPr>
            <a:r>
              <a:rPr lang="en-US" sz="2200" dirty="0"/>
              <a:t>Network performance is noticeably affected</a:t>
            </a:r>
          </a:p>
          <a:p>
            <a:pPr marL="746125" lvl="1" indent="-346075">
              <a:spcAft>
                <a:spcPts val="600"/>
              </a:spcAft>
            </a:pPr>
            <a:r>
              <a:rPr lang="en-US" sz="2200" dirty="0"/>
              <a:t>Defense: Load balancers, firewalls</a:t>
            </a:r>
          </a:p>
          <a:p>
            <a:pPr marL="346075" indent="-346075">
              <a:spcAft>
                <a:spcPts val="600"/>
              </a:spcAft>
            </a:pPr>
            <a:endParaRPr lang="en-US" sz="2400" dirty="0"/>
          </a:p>
          <a:p>
            <a:pPr marL="346075" indent="-346075">
              <a:spcAft>
                <a:spcPts val="600"/>
              </a:spcAft>
            </a:pPr>
            <a:endParaRPr lang="en-US" sz="2600" b="1" dirty="0"/>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pic>
        <p:nvPicPr>
          <p:cNvPr id="6" name="Picture 4">
            <a:extLst>
              <a:ext uri="{FF2B5EF4-FFF2-40B4-BE49-F238E27FC236}">
                <a16:creationId xmlns:a16="http://schemas.microsoft.com/office/drawing/2014/main" id="{ECF7FD57-405C-BF46-B02D-A7BC03DEAB37}"/>
              </a:ext>
            </a:extLst>
          </p:cNvPr>
          <p:cNvPicPr>
            <a:picLocks noChangeAspect="1"/>
          </p:cNvPicPr>
          <p:nvPr/>
        </p:nvPicPr>
        <p:blipFill rotWithShape="1">
          <a:blip r:embed="rId3">
            <a:extLst>
              <a:ext uri="{28A0092B-C50C-407E-A947-70E740481C1C}">
                <a14:useLocalDpi xmlns:a14="http://schemas.microsoft.com/office/drawing/2010/main" val="0"/>
              </a:ext>
            </a:extLst>
          </a:blip>
          <a:srcRect b="5150"/>
          <a:stretch/>
        </p:blipFill>
        <p:spPr bwMode="auto">
          <a:xfrm>
            <a:off x="5092148" y="4459120"/>
            <a:ext cx="3207424" cy="2398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91869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Flooding Attacks</a:t>
            </a:r>
          </a:p>
        </p:txBody>
      </p:sp>
      <p:sp>
        <p:nvSpPr>
          <p:cNvPr id="3" name="Text Placeholder 2"/>
          <p:cNvSpPr>
            <a:spLocks noGrp="1"/>
          </p:cNvSpPr>
          <p:nvPr>
            <p:ph type="body" idx="1"/>
          </p:nvPr>
        </p:nvSpPr>
        <p:spPr>
          <a:xfrm>
            <a:off x="1835701" y="1521198"/>
            <a:ext cx="8520599" cy="1343939"/>
          </a:xfrm>
        </p:spPr>
        <p:txBody>
          <a:bodyPr>
            <a:normAutofit fontScale="92500"/>
          </a:bodyPr>
          <a:lstStyle/>
          <a:p>
            <a:pPr marL="346075" indent="-346075">
              <a:spcAft>
                <a:spcPts val="600"/>
              </a:spcAft>
            </a:pPr>
            <a:r>
              <a:rPr lang="en-US" sz="2400" dirty="0"/>
              <a:t>Classified based on network protocol used</a:t>
            </a:r>
          </a:p>
          <a:p>
            <a:pPr marL="346075" indent="-346075">
              <a:spcAft>
                <a:spcPts val="600"/>
              </a:spcAft>
            </a:pPr>
            <a:r>
              <a:rPr lang="en-US" sz="2400" dirty="0"/>
              <a:t>Intent is to overload the network capacity on some link to a server</a:t>
            </a:r>
          </a:p>
          <a:p>
            <a:pPr marL="346075" indent="-346075">
              <a:spcAft>
                <a:spcPts val="600"/>
              </a:spcAft>
            </a:pPr>
            <a:r>
              <a:rPr lang="en-US" sz="2400" dirty="0"/>
              <a:t>Virtually any type of network packet can be used</a:t>
            </a:r>
          </a:p>
          <a:p>
            <a:pPr marL="346075" indent="-346075">
              <a:spcAft>
                <a:spcPts val="600"/>
              </a:spcAft>
            </a:pPr>
            <a:endParaRPr lang="en-US" sz="2400" dirty="0"/>
          </a:p>
          <a:p>
            <a:pPr marL="346075" indent="-346075">
              <a:spcAft>
                <a:spcPts val="600"/>
              </a:spcAft>
            </a:pPr>
            <a:endParaRPr lang="en-US" sz="2400" dirty="0"/>
          </a:p>
          <a:p>
            <a:pPr marL="346075" indent="-346075">
              <a:spcAft>
                <a:spcPts val="600"/>
              </a:spcAft>
            </a:pPr>
            <a:endParaRPr lang="en-US" sz="2600" b="1" dirty="0"/>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graphicFrame>
        <p:nvGraphicFramePr>
          <p:cNvPr id="7" name="Diagram 6">
            <a:extLst>
              <a:ext uri="{FF2B5EF4-FFF2-40B4-BE49-F238E27FC236}">
                <a16:creationId xmlns:a16="http://schemas.microsoft.com/office/drawing/2014/main" id="{EDEDBD5B-E5FD-1D43-A8B2-80F68F60802F}"/>
              </a:ext>
            </a:extLst>
          </p:cNvPr>
          <p:cNvGraphicFramePr/>
          <p:nvPr/>
        </p:nvGraphicFramePr>
        <p:xfrm>
          <a:off x="2362200" y="3124201"/>
          <a:ext cx="7924800" cy="341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340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DoS (DDoS) Attacks</a:t>
            </a:r>
          </a:p>
        </p:txBody>
      </p:sp>
      <p:sp>
        <p:nvSpPr>
          <p:cNvPr id="3" name="Text Placeholder 2"/>
          <p:cNvSpPr>
            <a:spLocks noGrp="1"/>
          </p:cNvSpPr>
          <p:nvPr>
            <p:ph type="body" idx="1"/>
          </p:nvPr>
        </p:nvSpPr>
        <p:spPr>
          <a:xfrm>
            <a:off x="1835701" y="1418718"/>
            <a:ext cx="8520599" cy="1781683"/>
          </a:xfrm>
        </p:spPr>
        <p:txBody>
          <a:bodyPr>
            <a:normAutofit fontScale="92500" lnSpcReduction="10000"/>
          </a:bodyPr>
          <a:lstStyle/>
          <a:p>
            <a:pPr marL="346075" indent="-346075">
              <a:spcAft>
                <a:spcPts val="600"/>
              </a:spcAft>
            </a:pPr>
            <a:r>
              <a:rPr lang="en-US" sz="2400" dirty="0"/>
              <a:t>Use of multiple systems to generate flooding attacks</a:t>
            </a:r>
          </a:p>
          <a:p>
            <a:pPr marL="346075" indent="-346075">
              <a:spcAft>
                <a:spcPts val="600"/>
              </a:spcAft>
            </a:pPr>
            <a:r>
              <a:rPr lang="en-US" sz="2400" dirty="0"/>
              <a:t>Attacker uses a flaw in operating system or in a common application to gain access and installs their </a:t>
            </a:r>
            <a:r>
              <a:rPr lang="en-US" sz="2400" dirty="0">
                <a:solidFill>
                  <a:srgbClr val="FF0000"/>
                </a:solidFill>
              </a:rPr>
              <a:t>zombie</a:t>
            </a:r>
            <a:r>
              <a:rPr lang="en-US" sz="2400" dirty="0"/>
              <a:t> program on it </a:t>
            </a:r>
          </a:p>
          <a:p>
            <a:pPr marL="346075" indent="-346075">
              <a:spcAft>
                <a:spcPts val="600"/>
              </a:spcAft>
            </a:pPr>
            <a:r>
              <a:rPr lang="en-US" sz="2400" dirty="0"/>
              <a:t>Large collections of such systems under the control of one attacker’s control can be created, forming a botnet</a:t>
            </a:r>
          </a:p>
          <a:p>
            <a:pPr marL="346075" indent="-346075">
              <a:spcAft>
                <a:spcPts val="600"/>
              </a:spcAft>
            </a:pPr>
            <a:endParaRPr lang="en-US" sz="2400" dirty="0"/>
          </a:p>
          <a:p>
            <a:pPr marL="346075" indent="-346075">
              <a:spcAft>
                <a:spcPts val="600"/>
              </a:spcAft>
            </a:pPr>
            <a:endParaRPr lang="en-US" sz="2600" b="1" dirty="0"/>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pic>
        <p:nvPicPr>
          <p:cNvPr id="5" name="Picture 4">
            <a:extLst>
              <a:ext uri="{FF2B5EF4-FFF2-40B4-BE49-F238E27FC236}">
                <a16:creationId xmlns:a16="http://schemas.microsoft.com/office/drawing/2014/main" id="{1891EB98-1A32-B543-A827-9521C65D55EA}"/>
              </a:ext>
            </a:extLst>
          </p:cNvPr>
          <p:cNvPicPr>
            <a:picLocks noChangeAspect="1"/>
          </p:cNvPicPr>
          <p:nvPr/>
        </p:nvPicPr>
        <p:blipFill rotWithShape="1">
          <a:blip r:embed="rId3"/>
          <a:srcRect l="9625"/>
          <a:stretch/>
        </p:blipFill>
        <p:spPr>
          <a:xfrm>
            <a:off x="3148520" y="2989984"/>
            <a:ext cx="6072504" cy="3784657"/>
          </a:xfrm>
          <a:prstGeom prst="rect">
            <a:avLst/>
          </a:prstGeom>
        </p:spPr>
      </p:pic>
    </p:spTree>
    <p:extLst>
      <p:ext uri="{BB962C8B-B14F-4D97-AF65-F5344CB8AC3E}">
        <p14:creationId xmlns:p14="http://schemas.microsoft.com/office/powerpoint/2010/main" val="2140572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Hypertext Transfer Protocol (HTTP) Based Attacks</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701" y="1418717"/>
            <a:ext cx="8520599" cy="5283302"/>
          </a:xfrm>
        </p:spPr>
        <p:txBody>
          <a:bodyPr>
            <a:normAutofit fontScale="92500" lnSpcReduction="10000"/>
          </a:bodyPr>
          <a:lstStyle/>
          <a:p>
            <a:pPr marL="346075" indent="-346075">
              <a:spcAft>
                <a:spcPts val="600"/>
              </a:spcAft>
            </a:pPr>
            <a:r>
              <a:rPr lang="en-US" sz="2600" b="1" dirty="0"/>
              <a:t>HTTP flood attack</a:t>
            </a:r>
            <a:endParaRPr lang="en-US" sz="2600" dirty="0"/>
          </a:p>
          <a:p>
            <a:pPr marL="746125" lvl="1" indent="-346075">
              <a:spcAft>
                <a:spcPts val="600"/>
              </a:spcAft>
            </a:pPr>
            <a:r>
              <a:rPr lang="en-US" dirty="0"/>
              <a:t>Attack that bombards Web servers with HTTP requests</a:t>
            </a:r>
          </a:p>
          <a:p>
            <a:pPr marL="746125" lvl="1" indent="-346075">
              <a:spcAft>
                <a:spcPts val="600"/>
              </a:spcAft>
            </a:pPr>
            <a:r>
              <a:rPr lang="en-US" dirty="0"/>
              <a:t>Consumes considerable resources</a:t>
            </a:r>
          </a:p>
          <a:p>
            <a:pPr marL="746125" lvl="1" indent="-346075">
              <a:spcAft>
                <a:spcPts val="600"/>
              </a:spcAft>
            </a:pPr>
            <a:r>
              <a:rPr lang="en-US" dirty="0">
                <a:solidFill>
                  <a:srgbClr val="FF0000"/>
                </a:solidFill>
              </a:rPr>
              <a:t>Spidering</a:t>
            </a:r>
            <a:r>
              <a:rPr lang="en-US" dirty="0"/>
              <a:t> - Bots start from a given HTTP link and follow all links on the provided Web site in a recursive way </a:t>
            </a:r>
          </a:p>
          <a:p>
            <a:pPr marL="346075" indent="-346075">
              <a:spcAft>
                <a:spcPts val="600"/>
              </a:spcAft>
            </a:pPr>
            <a:r>
              <a:rPr lang="en-US" sz="2600" b="1" dirty="0" err="1"/>
              <a:t>Slowloris</a:t>
            </a:r>
            <a:r>
              <a:rPr lang="en-US" sz="2600" b="1" dirty="0"/>
              <a:t> attack</a:t>
            </a:r>
          </a:p>
          <a:p>
            <a:pPr marL="746125" lvl="1" indent="-346075">
              <a:spcAft>
                <a:spcPts val="600"/>
              </a:spcAft>
            </a:pPr>
            <a:r>
              <a:rPr lang="en-US" dirty="0"/>
              <a:t>Attempts to monopolize a server’s multi-threading by sending HTTP requests that never complete</a:t>
            </a:r>
          </a:p>
          <a:p>
            <a:pPr marL="746125" lvl="1" indent="-346075">
              <a:spcAft>
                <a:spcPts val="600"/>
              </a:spcAft>
            </a:pPr>
            <a:r>
              <a:rPr lang="en-US" dirty="0"/>
              <a:t>Eventually consumes Web server’s connection capacity</a:t>
            </a:r>
          </a:p>
          <a:p>
            <a:pPr marL="746125" lvl="1" indent="-346075">
              <a:spcAft>
                <a:spcPts val="600"/>
              </a:spcAft>
            </a:pPr>
            <a:r>
              <a:rPr lang="en-US" dirty="0"/>
              <a:t>Utilizes legitimate HTTP traffic</a:t>
            </a:r>
          </a:p>
          <a:p>
            <a:pPr marL="746125" lvl="1" indent="-346075">
              <a:spcAft>
                <a:spcPts val="600"/>
              </a:spcAft>
            </a:pPr>
            <a:r>
              <a:rPr lang="en-US" dirty="0"/>
              <a:t>Existing intrusion detection and prevention solutions that rely on signatures to detect attacks will generally not recognize </a:t>
            </a:r>
            <a:r>
              <a:rPr lang="en-US" dirty="0" err="1"/>
              <a:t>Slowloris</a:t>
            </a:r>
            <a:endParaRPr lang="en-US" dirty="0"/>
          </a:p>
          <a:p>
            <a:pPr marL="746125" lvl="1" indent="-346075">
              <a:spcAft>
                <a:spcPts val="600"/>
              </a:spcAft>
            </a:pPr>
            <a:r>
              <a:rPr lang="en-US" dirty="0"/>
              <a:t>Rate limiting number of host connections can help defend or delayed binding can be done by a load balancer to ensure web server or proxy will not see incomplete requests</a:t>
            </a:r>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spTree>
    <p:extLst>
      <p:ext uri="{BB962C8B-B14F-4D97-AF65-F5344CB8AC3E}">
        <p14:creationId xmlns:p14="http://schemas.microsoft.com/office/powerpoint/2010/main" val="27719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dirty="0"/>
              <a:t>DNS Reflection Attack</a:t>
            </a:r>
          </a:p>
        </p:txBody>
      </p:sp>
      <p:sp>
        <p:nvSpPr>
          <p:cNvPr id="3" name="Text Placeholder 2"/>
          <p:cNvSpPr>
            <a:spLocks noGrp="1"/>
          </p:cNvSpPr>
          <p:nvPr>
            <p:ph sz="quarter" idx="10"/>
          </p:nvPr>
        </p:nvSpPr>
        <p:spPr>
          <a:xfrm>
            <a:off x="457200" y="1259068"/>
            <a:ext cx="11277599" cy="3886200"/>
          </a:xfrm>
        </p:spPr>
        <p:txBody>
          <a:bodyPr>
            <a:normAutofit/>
          </a:bodyPr>
          <a:lstStyle/>
          <a:p>
            <a:r>
              <a:rPr lang="en-US" dirty="0">
                <a:latin typeface="Arial" pitchFamily="-110" charset="0"/>
                <a:ea typeface="ＭＳ Ｐゴシック" pitchFamily="-110" charset="-128"/>
                <a:cs typeface="ＭＳ Ｐゴシック" pitchFamily="-110" charset="-128"/>
              </a:rPr>
              <a:t>Reflector attack establishes a self-contained loop between the intermediary and the target system; Both systems act as reflectors</a:t>
            </a:r>
          </a:p>
          <a:p>
            <a:r>
              <a:rPr lang="en-US" dirty="0"/>
              <a:t>Most reflector attacks can be prevented through network-based and host-based firewall rulesets that reject suspicious combinations of source and destination ports</a:t>
            </a:r>
          </a:p>
          <a:p>
            <a:endParaRPr lang="en-US" b="1" dirty="0"/>
          </a:p>
          <a:p>
            <a:endParaRPr lang="en-US" b="1" dirty="0"/>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pic>
        <p:nvPicPr>
          <p:cNvPr id="5" name="Picture 4">
            <a:extLst>
              <a:ext uri="{FF2B5EF4-FFF2-40B4-BE49-F238E27FC236}">
                <a16:creationId xmlns:a16="http://schemas.microsoft.com/office/drawing/2014/main" id="{0CC46B82-7758-EF41-A4ED-12D15D9D4B51}"/>
              </a:ext>
            </a:extLst>
          </p:cNvPr>
          <p:cNvPicPr>
            <a:picLocks noChangeAspect="1"/>
          </p:cNvPicPr>
          <p:nvPr/>
        </p:nvPicPr>
        <p:blipFill>
          <a:blip r:embed="rId3"/>
          <a:stretch>
            <a:fillRect/>
          </a:stretch>
        </p:blipFill>
        <p:spPr>
          <a:xfrm>
            <a:off x="3634098" y="3574520"/>
            <a:ext cx="6157609" cy="3141495"/>
          </a:xfrm>
          <a:prstGeom prst="rect">
            <a:avLst/>
          </a:prstGeom>
        </p:spPr>
      </p:pic>
      <p:sp>
        <p:nvSpPr>
          <p:cNvPr id="6" name="TextBox 5">
            <a:extLst>
              <a:ext uri="{FF2B5EF4-FFF2-40B4-BE49-F238E27FC236}">
                <a16:creationId xmlns:a16="http://schemas.microsoft.com/office/drawing/2014/main" id="{9E37B252-CFC7-F148-882A-13ADB9AA6C98}"/>
              </a:ext>
            </a:extLst>
          </p:cNvPr>
          <p:cNvSpPr txBox="1"/>
          <p:nvPr/>
        </p:nvSpPr>
        <p:spPr>
          <a:xfrm>
            <a:off x="2113958" y="4224110"/>
            <a:ext cx="18064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Arial" panose="020B0604020202020204" pitchFamily="34" charset="0"/>
                <a:ea typeface="+mn-ea"/>
                <a:cs typeface="Arial" panose="020B0604020202020204" pitchFamily="34" charset="0"/>
              </a:rPr>
              <a:t>Normal DNS Operation</a:t>
            </a:r>
          </a:p>
        </p:txBody>
      </p:sp>
      <p:sp>
        <p:nvSpPr>
          <p:cNvPr id="7" name="TextBox 6">
            <a:extLst>
              <a:ext uri="{FF2B5EF4-FFF2-40B4-BE49-F238E27FC236}">
                <a16:creationId xmlns:a16="http://schemas.microsoft.com/office/drawing/2014/main" id="{6E5BA340-E074-0642-898A-08CF1DD2D49F}"/>
              </a:ext>
            </a:extLst>
          </p:cNvPr>
          <p:cNvSpPr txBox="1"/>
          <p:nvPr/>
        </p:nvSpPr>
        <p:spPr>
          <a:xfrm>
            <a:off x="9394841" y="5007311"/>
            <a:ext cx="180647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Arial" panose="020B0604020202020204" pitchFamily="34" charset="0"/>
                <a:ea typeface="+mn-ea"/>
                <a:cs typeface="Arial" panose="020B0604020202020204" pitchFamily="34" charset="0"/>
              </a:rPr>
              <a:t>DNS Operation under Attack</a:t>
            </a:r>
          </a:p>
        </p:txBody>
      </p:sp>
      <p:sp>
        <p:nvSpPr>
          <p:cNvPr id="8" name="Rectangle 7">
            <a:extLst>
              <a:ext uri="{FF2B5EF4-FFF2-40B4-BE49-F238E27FC236}">
                <a16:creationId xmlns:a16="http://schemas.microsoft.com/office/drawing/2014/main" id="{3DD17798-FABC-DF4C-B840-B6DC87E4F649}"/>
              </a:ext>
            </a:extLst>
          </p:cNvPr>
          <p:cNvSpPr/>
          <p:nvPr/>
        </p:nvSpPr>
        <p:spPr>
          <a:xfrm>
            <a:off x="2200817" y="5534026"/>
            <a:ext cx="280282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110" charset="0"/>
                <a:ea typeface="ＭＳ Ｐゴシック" pitchFamily="-110" charset="-128"/>
                <a:cs typeface="ＭＳ Ｐゴシック" pitchFamily="-110" charset="-128"/>
              </a:rPr>
              <a:t>The DNS client sends a query from its UDP port 1792 to the server’s DNS port 53 to obtain the IP address of a domain name. The DNS server sends a UDP response packet including the IP address. </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0669F60-FBA1-EC4E-88D4-FFB03CD60703}"/>
              </a:ext>
            </a:extLst>
          </p:cNvPr>
          <p:cNvSpPr/>
          <p:nvPr/>
        </p:nvSpPr>
        <p:spPr>
          <a:xfrm>
            <a:off x="7509621" y="2936194"/>
            <a:ext cx="4272220"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110" charset="0"/>
                <a:ea typeface="ＭＳ Ｐゴシック" pitchFamily="-110" charset="-128"/>
                <a:cs typeface="ＭＳ Ｐゴシック" pitchFamily="-110" charset="-128"/>
              </a:rPr>
              <a:t>The attacker sends a query to the DNS server with a spoofed IP source address of </a:t>
            </a:r>
            <a:r>
              <a:rPr kumimoji="0" lang="en-US" sz="1200" b="0" i="0" u="none" strike="noStrike" kern="1200" cap="none" spc="0" normalizeH="0" baseline="0" noProof="0" dirty="0" err="1">
                <a:ln>
                  <a:noFill/>
                </a:ln>
                <a:solidFill>
                  <a:srgbClr val="000000"/>
                </a:solidFill>
                <a:effectLst/>
                <a:uLnTx/>
                <a:uFillTx/>
                <a:latin typeface="Arial" pitchFamily="-110" charset="0"/>
                <a:ea typeface="ＭＳ Ｐゴシック" pitchFamily="-110" charset="-128"/>
                <a:cs typeface="ＭＳ Ｐゴシック" pitchFamily="-110" charset="-128"/>
              </a:rPr>
              <a:t>j.k.l.m</a:t>
            </a:r>
            <a:r>
              <a:rPr kumimoji="0" lang="en-US" sz="1200" b="0" i="0" u="none" strike="noStrike" kern="1200" cap="none" spc="0" normalizeH="0" baseline="0" noProof="0" dirty="0">
                <a:ln>
                  <a:noFill/>
                </a:ln>
                <a:solidFill>
                  <a:srgbClr val="000000"/>
                </a:solidFill>
                <a:effectLst/>
                <a:uLnTx/>
                <a:uFillTx/>
                <a:latin typeface="Arial" pitchFamily="-110" charset="0"/>
                <a:ea typeface="ＭＳ Ｐゴシック" pitchFamily="-110" charset="-128"/>
                <a:cs typeface="ＭＳ Ｐゴシック" pitchFamily="-110" charset="-128"/>
              </a:rPr>
              <a:t>; this is the IP address of the target. The attacker uses port 7, which is usually associated with echo, a reflector service. The DNS server then sends a response to the victim of the attack, </a:t>
            </a:r>
            <a:r>
              <a:rPr kumimoji="0" lang="en-US" sz="1200" b="0" i="0" u="none" strike="noStrike" kern="1200" cap="none" spc="0" normalizeH="0" baseline="0" noProof="0" dirty="0" err="1">
                <a:ln>
                  <a:noFill/>
                </a:ln>
                <a:solidFill>
                  <a:srgbClr val="000000"/>
                </a:solidFill>
                <a:effectLst/>
                <a:uLnTx/>
                <a:uFillTx/>
                <a:latin typeface="Arial" pitchFamily="-110" charset="0"/>
                <a:ea typeface="ＭＳ Ｐゴシック" pitchFamily="-110" charset="-128"/>
                <a:cs typeface="ＭＳ Ｐゴシック" pitchFamily="-110" charset="-128"/>
              </a:rPr>
              <a:t>j.k.l.m</a:t>
            </a:r>
            <a:r>
              <a:rPr kumimoji="0" lang="en-US" sz="1200" b="0" i="0" u="none" strike="noStrike" kern="1200" cap="none" spc="0" normalizeH="0" baseline="0" noProof="0" dirty="0">
                <a:ln>
                  <a:noFill/>
                </a:ln>
                <a:solidFill>
                  <a:srgbClr val="000000"/>
                </a:solidFill>
                <a:effectLst/>
                <a:uLnTx/>
                <a:uFillTx/>
                <a:latin typeface="Arial" pitchFamily="-110" charset="0"/>
                <a:ea typeface="ＭＳ Ｐゴシック" pitchFamily="-110" charset="-128"/>
                <a:cs typeface="ＭＳ Ｐゴシック" pitchFamily="-110" charset="-128"/>
              </a:rPr>
              <a:t>, addressed to port 7. If the victim is offering the echo service, it may create a packet that echoes the received data back to the DNS server. This can cause a loop between the DNS server and the victim.</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447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Amplification Attacks</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232299"/>
            <a:ext cx="8520599" cy="2904833"/>
          </a:xfrm>
        </p:spPr>
        <p:txBody>
          <a:bodyPr>
            <a:normAutofit fontScale="77500" lnSpcReduction="20000"/>
          </a:bodyPr>
          <a:lstStyle/>
          <a:p>
            <a:pPr marL="346075" indent="-346075">
              <a:spcAft>
                <a:spcPts val="600"/>
              </a:spcAft>
            </a:pPr>
            <a:r>
              <a:rPr lang="en-US" sz="2400" dirty="0"/>
              <a:t>They are a variant of reflector attacks and also involve sending a packet with a spoofed source address for the target system to intermediaries</a:t>
            </a:r>
          </a:p>
          <a:p>
            <a:pPr marL="346075" indent="-346075">
              <a:spcAft>
                <a:spcPts val="600"/>
              </a:spcAft>
            </a:pPr>
            <a:r>
              <a:rPr lang="en-US" sz="2400" dirty="0"/>
              <a:t>They differ in generating multiple response packets for each original packet sent; this can be achieved by </a:t>
            </a:r>
            <a:r>
              <a:rPr lang="en-US" sz="2400" b="1" dirty="0"/>
              <a:t>directing the original request to the broadcast address for some network</a:t>
            </a:r>
            <a:r>
              <a:rPr lang="en-US" sz="2400" dirty="0"/>
              <a:t>; as a result, all hosts on that network can potentially respond to the request, generating a flood of responses to a victim (spoofed) IP address</a:t>
            </a:r>
          </a:p>
          <a:p>
            <a:pPr marL="346075" indent="-346075">
              <a:spcAft>
                <a:spcPts val="600"/>
              </a:spcAft>
            </a:pPr>
            <a:r>
              <a:rPr lang="en-US" sz="2400" dirty="0"/>
              <a:t>It is only necessary to use a service handled by large numbers of hosts on the intermediate network; the well-known </a:t>
            </a:r>
            <a:r>
              <a:rPr lang="en-US" sz="2400" dirty="0">
                <a:solidFill>
                  <a:srgbClr val="FF0000"/>
                </a:solidFill>
              </a:rPr>
              <a:t>Smurf DoS program </a:t>
            </a:r>
            <a:r>
              <a:rPr lang="en-US" sz="2400" dirty="0"/>
              <a:t>used ping flood mechanism using ICMP echo request packets</a:t>
            </a:r>
          </a:p>
          <a:p>
            <a:r>
              <a:rPr lang="en-US" sz="2400" dirty="0">
                <a:latin typeface="Arial" pitchFamily="1" charset="0"/>
                <a:ea typeface="ＭＳ Ｐゴシック" pitchFamily="1" charset="-128"/>
                <a:cs typeface="ＭＳ Ｐゴシック" pitchFamily="1" charset="-128"/>
              </a:rPr>
              <a:t>The best additional defense against this form of attack is to not allow directed broadcasts to be routed into a network from outside</a:t>
            </a:r>
            <a:endParaRPr lang="en-US" sz="2400" dirty="0"/>
          </a:p>
          <a:p>
            <a:pPr marL="746125" lvl="1" indent="-346075">
              <a:spcAft>
                <a:spcPts val="600"/>
              </a:spcAft>
            </a:pPr>
            <a:endParaRPr lang="en-US" sz="2200" dirty="0"/>
          </a:p>
          <a:p>
            <a:pPr marL="346075" indent="-346075">
              <a:spcAft>
                <a:spcPts val="600"/>
              </a:spcAft>
            </a:pPr>
            <a:endParaRPr lang="en-US" sz="2600" b="1" dirty="0"/>
          </a:p>
        </p:txBody>
      </p:sp>
      <p:pic>
        <p:nvPicPr>
          <p:cNvPr id="6" name="Picture 5">
            <a:extLst>
              <a:ext uri="{FF2B5EF4-FFF2-40B4-BE49-F238E27FC236}">
                <a16:creationId xmlns:a16="http://schemas.microsoft.com/office/drawing/2014/main" id="{E4F5FF16-6599-8347-BC77-80DB5F4734CB}"/>
              </a:ext>
            </a:extLst>
          </p:cNvPr>
          <p:cNvPicPr>
            <a:picLocks noChangeAspect="1"/>
          </p:cNvPicPr>
          <p:nvPr/>
        </p:nvPicPr>
        <p:blipFill>
          <a:blip r:embed="rId3"/>
          <a:stretch>
            <a:fillRect/>
          </a:stretch>
        </p:blipFill>
        <p:spPr>
          <a:xfrm>
            <a:off x="2559447" y="3904398"/>
            <a:ext cx="7073101" cy="2953602"/>
          </a:xfrm>
          <a:prstGeom prst="rect">
            <a:avLst/>
          </a:prstGeom>
        </p:spPr>
      </p:pic>
    </p:spTree>
    <p:extLst>
      <p:ext uri="{BB962C8B-B14F-4D97-AF65-F5344CB8AC3E}">
        <p14:creationId xmlns:p14="http://schemas.microsoft.com/office/powerpoint/2010/main" val="1554699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Amplification Attacks cont.</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pic>
        <p:nvPicPr>
          <p:cNvPr id="8" name="Picture 7">
            <a:extLst>
              <a:ext uri="{FF2B5EF4-FFF2-40B4-BE49-F238E27FC236}">
                <a16:creationId xmlns:a16="http://schemas.microsoft.com/office/drawing/2014/main" id="{96A77B63-486E-6AD5-35AE-6738D63F4AC1}"/>
              </a:ext>
            </a:extLst>
          </p:cNvPr>
          <p:cNvPicPr>
            <a:picLocks noChangeAspect="1"/>
          </p:cNvPicPr>
          <p:nvPr/>
        </p:nvPicPr>
        <p:blipFill>
          <a:blip r:embed="rId3"/>
          <a:stretch>
            <a:fillRect/>
          </a:stretch>
        </p:blipFill>
        <p:spPr>
          <a:xfrm>
            <a:off x="4627984" y="1429094"/>
            <a:ext cx="4419600" cy="4706498"/>
          </a:xfrm>
          <a:prstGeom prst="rect">
            <a:avLst/>
          </a:prstGeom>
        </p:spPr>
      </p:pic>
      <p:sp>
        <p:nvSpPr>
          <p:cNvPr id="10" name="TextBox 9">
            <a:extLst>
              <a:ext uri="{FF2B5EF4-FFF2-40B4-BE49-F238E27FC236}">
                <a16:creationId xmlns:a16="http://schemas.microsoft.com/office/drawing/2014/main" id="{C00FDADC-1003-66E0-E130-9B6E5DC636D6}"/>
              </a:ext>
            </a:extLst>
          </p:cNvPr>
          <p:cNvSpPr txBox="1"/>
          <p:nvPr/>
        </p:nvSpPr>
        <p:spPr>
          <a:xfrm>
            <a:off x="1978090" y="4483751"/>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FF0000"/>
                </a:solidFill>
                <a:effectLst/>
                <a:uLnTx/>
                <a:uFillTx/>
                <a:latin typeface="Calibri" panose="020F0502020204030204"/>
                <a:ea typeface="+mn-ea"/>
                <a:cs typeface="+mn-cs"/>
              </a:rPr>
              <a:t>Smurf Attack</a:t>
            </a:r>
          </a:p>
        </p:txBody>
      </p:sp>
    </p:spTree>
    <p:extLst>
      <p:ext uri="{BB962C8B-B14F-4D97-AF65-F5344CB8AC3E}">
        <p14:creationId xmlns:p14="http://schemas.microsoft.com/office/powerpoint/2010/main" val="2288592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DNS Amplification Attack</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232300"/>
            <a:ext cx="8520599" cy="5119862"/>
          </a:xfrm>
        </p:spPr>
        <p:txBody>
          <a:bodyPr>
            <a:normAutofit lnSpcReduction="10000"/>
          </a:bodyPr>
          <a:lstStyle/>
          <a:p>
            <a:pPr marL="346075" indent="-346075">
              <a:spcAft>
                <a:spcPts val="600"/>
              </a:spcAft>
            </a:pPr>
            <a:r>
              <a:rPr lang="en-US" sz="2400" dirty="0"/>
              <a:t>Use packets directed at a legitimate DNS server as the intermediary system</a:t>
            </a:r>
          </a:p>
          <a:p>
            <a:pPr marL="346075" indent="-346075">
              <a:spcAft>
                <a:spcPts val="600"/>
              </a:spcAft>
            </a:pPr>
            <a:endParaRPr lang="en-US" sz="2400" dirty="0"/>
          </a:p>
          <a:p>
            <a:pPr marL="346075" indent="-346075">
              <a:spcAft>
                <a:spcPts val="600"/>
              </a:spcAft>
            </a:pPr>
            <a:r>
              <a:rPr lang="en-US" sz="2400" dirty="0"/>
              <a:t>Attacker creates a series of DNS requests containing the spoofed source address of the target system</a:t>
            </a:r>
          </a:p>
          <a:p>
            <a:pPr marL="346075" indent="-346075">
              <a:spcAft>
                <a:spcPts val="600"/>
              </a:spcAft>
            </a:pPr>
            <a:endParaRPr lang="en-US" sz="2400" dirty="0"/>
          </a:p>
          <a:p>
            <a:pPr marL="346075" indent="-346075">
              <a:spcAft>
                <a:spcPts val="600"/>
              </a:spcAft>
            </a:pPr>
            <a:r>
              <a:rPr lang="en-US" sz="2400" dirty="0"/>
              <a:t>Exploit DNS behavior to convert a small request to a much larger response (amplification)</a:t>
            </a:r>
          </a:p>
          <a:p>
            <a:pPr marL="346075" indent="-346075">
              <a:spcAft>
                <a:spcPts val="600"/>
              </a:spcAft>
            </a:pPr>
            <a:endParaRPr lang="en-US" sz="2400" dirty="0"/>
          </a:p>
          <a:p>
            <a:pPr marL="346075" indent="-346075">
              <a:spcAft>
                <a:spcPts val="600"/>
              </a:spcAft>
            </a:pPr>
            <a:r>
              <a:rPr lang="en-US" sz="2400" dirty="0"/>
              <a:t>Target is flooded with responses</a:t>
            </a:r>
          </a:p>
          <a:p>
            <a:pPr marL="346075" indent="-346075">
              <a:spcAft>
                <a:spcPts val="600"/>
              </a:spcAft>
            </a:pPr>
            <a:endParaRPr lang="en-US" sz="2400" dirty="0"/>
          </a:p>
          <a:p>
            <a:pPr marL="346075" indent="-346075">
              <a:spcAft>
                <a:spcPts val="600"/>
              </a:spcAft>
            </a:pPr>
            <a:r>
              <a:rPr lang="en-US" sz="2400" dirty="0"/>
              <a:t>Basic defense against this attack is to prevent the use of spoofed source addresses</a:t>
            </a:r>
          </a:p>
          <a:p>
            <a:pPr marL="346075" indent="-346075">
              <a:spcAft>
                <a:spcPts val="600"/>
              </a:spcAft>
            </a:pPr>
            <a:endParaRPr lang="en-US" sz="2400" dirty="0"/>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spTree>
    <p:extLst>
      <p:ext uri="{BB962C8B-B14F-4D97-AF65-F5344CB8AC3E}">
        <p14:creationId xmlns:p14="http://schemas.microsoft.com/office/powerpoint/2010/main" val="4261292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2C24-433A-1522-6542-08806AD05634}"/>
              </a:ext>
            </a:extLst>
          </p:cNvPr>
          <p:cNvSpPr>
            <a:spLocks noGrp="1"/>
          </p:cNvSpPr>
          <p:nvPr>
            <p:ph type="title"/>
          </p:nvPr>
        </p:nvSpPr>
        <p:spPr/>
        <p:txBody>
          <a:bodyPr/>
          <a:lstStyle/>
          <a:p>
            <a:r>
              <a:rPr lang="en-US" dirty="0"/>
              <a:t>Another way to category DDoS</a:t>
            </a:r>
          </a:p>
        </p:txBody>
      </p:sp>
      <p:sp>
        <p:nvSpPr>
          <p:cNvPr id="3" name="Text Placeholder 2">
            <a:extLst>
              <a:ext uri="{FF2B5EF4-FFF2-40B4-BE49-F238E27FC236}">
                <a16:creationId xmlns:a16="http://schemas.microsoft.com/office/drawing/2014/main" id="{315B3FCE-8047-F364-1237-E2C5CC4CF7CF}"/>
              </a:ext>
            </a:extLst>
          </p:cNvPr>
          <p:cNvSpPr>
            <a:spLocks noGrp="1"/>
          </p:cNvSpPr>
          <p:nvPr>
            <p:ph type="body" idx="1"/>
          </p:nvPr>
        </p:nvSpPr>
        <p:spPr/>
        <p:txBody>
          <a:bodyPr/>
          <a:lstStyle/>
          <a:p>
            <a:pPr algn="l"/>
            <a:r>
              <a:rPr lang="en-US" sz="2400" b="1" i="0" dirty="0">
                <a:effectLst/>
                <a:latin typeface="Inter"/>
              </a:rPr>
              <a:t>Volume Based Attacks</a:t>
            </a:r>
            <a:br>
              <a:rPr lang="en-US" sz="2400" b="0" i="0" dirty="0">
                <a:effectLst/>
                <a:latin typeface="Inter"/>
              </a:rPr>
            </a:br>
            <a:r>
              <a:rPr lang="en-US" sz="2400" b="0" i="0" dirty="0">
                <a:effectLst/>
                <a:latin typeface="Inter"/>
              </a:rPr>
              <a:t>Includes UDP floods, ICMP floods, and other spoofed-packet floods. The attack’s goal is to saturate the bandwidth of the attacked site, and magnitude is measured in bits per second (</a:t>
            </a:r>
            <a:r>
              <a:rPr lang="en-US" sz="2400" b="1" i="0" dirty="0">
                <a:effectLst/>
                <a:latin typeface="Inter"/>
              </a:rPr>
              <a:t>Bps</a:t>
            </a:r>
            <a:r>
              <a:rPr lang="en-US" sz="2400" b="0" i="0" dirty="0">
                <a:effectLst/>
                <a:latin typeface="Inter"/>
              </a:rPr>
              <a:t>).</a:t>
            </a:r>
          </a:p>
          <a:p>
            <a:pPr algn="l"/>
            <a:r>
              <a:rPr lang="en-US" sz="2400" b="1" i="0" dirty="0">
                <a:effectLst/>
                <a:latin typeface="Inter"/>
              </a:rPr>
              <a:t>Protocol Attacks </a:t>
            </a:r>
            <a:br>
              <a:rPr lang="en-US" sz="2400" b="0" i="0" dirty="0">
                <a:effectLst/>
                <a:latin typeface="Inter"/>
              </a:rPr>
            </a:br>
            <a:r>
              <a:rPr lang="en-US" sz="2400" b="0" i="0" dirty="0">
                <a:effectLst/>
                <a:latin typeface="Inter"/>
              </a:rPr>
              <a:t>Includes SYN floods, fragmented packet attacks, Ping of Death, Smurf DDoS, and more. This type of attack consumes actual server resources, or those of intermediate communication equipment, such as firewalls and </a:t>
            </a:r>
            <a:r>
              <a:rPr lang="en-US" sz="2400" b="0" i="0" u="none" strike="noStrike" dirty="0">
                <a:effectLst/>
                <a:latin typeface="Inter"/>
              </a:rPr>
              <a:t>load balancers</a:t>
            </a:r>
            <a:r>
              <a:rPr lang="en-US" sz="2400" b="0" i="0" dirty="0">
                <a:effectLst/>
                <a:latin typeface="Inter"/>
              </a:rPr>
              <a:t>, and is measured in packets per second (</a:t>
            </a:r>
            <a:r>
              <a:rPr lang="en-US" sz="2400" b="1" i="0" dirty="0" err="1">
                <a:effectLst/>
                <a:latin typeface="Inter"/>
              </a:rPr>
              <a:t>Pps</a:t>
            </a:r>
            <a:r>
              <a:rPr lang="en-US" sz="2400" b="0" i="0" dirty="0">
                <a:effectLst/>
                <a:latin typeface="Inter"/>
              </a:rPr>
              <a:t>).</a:t>
            </a:r>
          </a:p>
          <a:p>
            <a:pPr algn="l"/>
            <a:r>
              <a:rPr lang="en-US" sz="2400" b="1" i="0" dirty="0">
                <a:effectLst/>
                <a:latin typeface="Inter"/>
              </a:rPr>
              <a:t>Application Layer Attacks </a:t>
            </a:r>
            <a:br>
              <a:rPr lang="en-US" sz="2400" b="0" i="0" dirty="0">
                <a:effectLst/>
                <a:latin typeface="Inter"/>
              </a:rPr>
            </a:br>
            <a:r>
              <a:rPr lang="en-US" sz="2400" b="0" i="0" dirty="0">
                <a:effectLst/>
                <a:latin typeface="Inter"/>
              </a:rPr>
              <a:t>Includes </a:t>
            </a:r>
            <a:r>
              <a:rPr lang="en-US" sz="2400" dirty="0"/>
              <a:t>HTTP Based Attacks</a:t>
            </a:r>
            <a:r>
              <a:rPr lang="en-US" sz="2400" b="0" i="0" dirty="0">
                <a:effectLst/>
                <a:latin typeface="Inter"/>
              </a:rPr>
              <a:t>, attacks that target Apache, Windows, or OpenBSD vulnerabilities, and more. Comprised of seemingly legitimate and innocent requests, these attacks aim to crash the web server, and the magnitude is measured in Requests per second (</a:t>
            </a:r>
            <a:r>
              <a:rPr lang="en-US" sz="2400" b="1" i="0" dirty="0" err="1">
                <a:effectLst/>
                <a:latin typeface="Inter"/>
              </a:rPr>
              <a:t>Rps</a:t>
            </a:r>
            <a:r>
              <a:rPr lang="en-US" sz="2400" b="0" i="0" dirty="0">
                <a:effectLst/>
                <a:latin typeface="Inter"/>
              </a:rPr>
              <a:t>).</a:t>
            </a:r>
          </a:p>
          <a:p>
            <a:endParaRPr lang="en-US" sz="2400" dirty="0"/>
          </a:p>
        </p:txBody>
      </p:sp>
      <p:sp>
        <p:nvSpPr>
          <p:cNvPr id="4" name="Slide Number Placeholder 3">
            <a:extLst>
              <a:ext uri="{FF2B5EF4-FFF2-40B4-BE49-F238E27FC236}">
                <a16:creationId xmlns:a16="http://schemas.microsoft.com/office/drawing/2014/main" id="{A972F3B4-4FCA-D1E6-B572-4DEF547053AF}"/>
              </a:ext>
            </a:extLst>
          </p:cNvPr>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GB" sz="1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162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749350" y="351387"/>
            <a:ext cx="8520600" cy="572700"/>
          </a:xfrm>
          <a:prstGeom prst="rect">
            <a:avLst/>
          </a:prstGeom>
        </p:spPr>
        <p:txBody>
          <a:bodyPr vert="horz" wrap="square" lIns="91425" tIns="91425" rIns="91425" bIns="91425" rtlCol="0" anchor="t" anchorCtr="0">
            <a:noAutofit/>
          </a:bodyPr>
          <a:lstStyle/>
          <a:p>
            <a:r>
              <a:rPr lang="en-GB" dirty="0"/>
              <a:t>TCP Server Program</a:t>
            </a:r>
          </a:p>
        </p:txBody>
      </p:sp>
      <p:sp>
        <p:nvSpPr>
          <p:cNvPr id="86" name="Shape 86"/>
          <p:cNvSpPr txBox="1"/>
          <p:nvPr/>
        </p:nvSpPr>
        <p:spPr>
          <a:xfrm>
            <a:off x="1999768" y="3655206"/>
            <a:ext cx="8019767" cy="2560768"/>
          </a:xfrm>
          <a:prstGeom prst="rect">
            <a:avLst/>
          </a:prstGeom>
          <a:noFill/>
          <a:ln>
            <a:noFill/>
          </a:ln>
        </p:spPr>
        <p:txBody>
          <a:bodyPr wrap="square" lIns="91425" tIns="91425" rIns="91425" bIns="91425" anchor="t" anchorCtr="0">
            <a:noAutofit/>
          </a:bodyPr>
          <a:lstStyle/>
          <a:p>
            <a:r>
              <a:rPr lang="en-GB" sz="2000" dirty="0">
                <a:solidFill>
                  <a:schemeClr val="dk1"/>
                </a:solidFill>
                <a:latin typeface="Arial" panose="020B0604020202020204" pitchFamily="34" charset="0"/>
                <a:cs typeface="Arial" panose="020B0604020202020204" pitchFamily="34" charset="0"/>
              </a:rPr>
              <a:t>Step 1 : </a:t>
            </a:r>
            <a:r>
              <a:rPr lang="en-GB" sz="2000" i="1" u="sng" dirty="0">
                <a:solidFill>
                  <a:schemeClr val="dk1"/>
                </a:solidFill>
                <a:latin typeface="Arial" panose="020B0604020202020204" pitchFamily="34" charset="0"/>
                <a:cs typeface="Arial" panose="020B0604020202020204" pitchFamily="34" charset="0"/>
              </a:rPr>
              <a:t>Create a socket.</a:t>
            </a:r>
            <a:r>
              <a:rPr lang="en-GB" sz="2000" dirty="0">
                <a:solidFill>
                  <a:schemeClr val="dk1"/>
                </a:solidFill>
                <a:latin typeface="Arial" panose="020B0604020202020204" pitchFamily="34" charset="0"/>
                <a:cs typeface="Arial" panose="020B0604020202020204" pitchFamily="34" charset="0"/>
              </a:rPr>
              <a:t> Same as Client Program.</a:t>
            </a:r>
          </a:p>
          <a:p>
            <a:pPr indent="-69850">
              <a:buClr>
                <a:schemeClr val="dk1"/>
              </a:buClr>
              <a:buSzPts val="1100"/>
            </a:pPr>
            <a:endParaRPr sz="2000" dirty="0">
              <a:solidFill>
                <a:schemeClr val="dk1"/>
              </a:solidFill>
              <a:latin typeface="Arial" panose="020B0604020202020204" pitchFamily="34" charset="0"/>
              <a:cs typeface="Arial" panose="020B0604020202020204" pitchFamily="34" charset="0"/>
            </a:endParaRPr>
          </a:p>
          <a:p>
            <a:pPr indent="-69850">
              <a:buClr>
                <a:schemeClr val="dk1"/>
              </a:buClr>
              <a:buSzPts val="1100"/>
            </a:pPr>
            <a:r>
              <a:rPr lang="en-GB" sz="2000" dirty="0">
                <a:solidFill>
                  <a:schemeClr val="dk1"/>
                </a:solidFill>
                <a:latin typeface="Arial" panose="020B0604020202020204" pitchFamily="34" charset="0"/>
                <a:cs typeface="Arial" panose="020B0604020202020204" pitchFamily="34" charset="0"/>
              </a:rPr>
              <a:t>Step 2 : </a:t>
            </a:r>
            <a:r>
              <a:rPr lang="en-GB" sz="2000" i="1" u="sng" dirty="0">
                <a:solidFill>
                  <a:schemeClr val="dk1"/>
                </a:solidFill>
                <a:latin typeface="Arial" panose="020B0604020202020204" pitchFamily="34" charset="0"/>
                <a:cs typeface="Arial" panose="020B0604020202020204" pitchFamily="34" charset="0"/>
              </a:rPr>
              <a:t>Bind to a port number.</a:t>
            </a:r>
            <a:r>
              <a:rPr lang="en-GB" sz="2000" i="1" dirty="0">
                <a:solidFill>
                  <a:schemeClr val="dk1"/>
                </a:solidFill>
                <a:latin typeface="Arial" panose="020B0604020202020204" pitchFamily="34" charset="0"/>
                <a:cs typeface="Arial" panose="020B0604020202020204" pitchFamily="34" charset="0"/>
              </a:rPr>
              <a:t> </a:t>
            </a:r>
            <a:r>
              <a:rPr lang="en-GB" sz="2000" dirty="0">
                <a:solidFill>
                  <a:schemeClr val="dk1"/>
                </a:solidFill>
                <a:latin typeface="Arial" panose="020B0604020202020204" pitchFamily="34" charset="0"/>
                <a:cs typeface="Arial" panose="020B0604020202020204" pitchFamily="34" charset="0"/>
              </a:rPr>
              <a:t>An application that communicates with others over the network needs to register a port number on its host computer. When the packet arrives, the operating system knows which application is the receiver based on the port number. The server needs to tell the OS which port it is using. This is done via the bind() system call</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247" y="1342232"/>
            <a:ext cx="6203691" cy="2086769"/>
          </a:xfrm>
          <a:prstGeom prst="rect">
            <a:avLst/>
          </a:prstGeom>
        </p:spPr>
      </p:pic>
      <p:sp>
        <p:nvSpPr>
          <p:cNvPr id="5" name="Slide Number Placeholder 5">
            <a:extLst>
              <a:ext uri="{FF2B5EF4-FFF2-40B4-BE49-F238E27FC236}">
                <a16:creationId xmlns:a16="http://schemas.microsoft.com/office/drawing/2014/main" id="{650983AF-3257-5B43-8666-B7BD5D80CDBD}"/>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6</a:t>
            </a:fld>
            <a:endParaRPr lang="en-US" dirty="0"/>
          </a:p>
        </p:txBody>
      </p:sp>
    </p:spTree>
    <p:extLst>
      <p:ext uri="{BB962C8B-B14F-4D97-AF65-F5344CB8AC3E}">
        <p14:creationId xmlns:p14="http://schemas.microsoft.com/office/powerpoint/2010/main" val="3532468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B2F6-621D-7692-B933-D00A11A697A6}"/>
              </a:ext>
            </a:extLst>
          </p:cNvPr>
          <p:cNvSpPr>
            <a:spLocks noGrp="1"/>
          </p:cNvSpPr>
          <p:nvPr>
            <p:ph type="title"/>
          </p:nvPr>
        </p:nvSpPr>
        <p:spPr/>
        <p:txBody>
          <a:bodyPr/>
          <a:lstStyle/>
          <a:p>
            <a:r>
              <a:rPr lang="en-US" altLang="en-US" dirty="0"/>
              <a:t>Real-World Examples of DoS Attacks</a:t>
            </a:r>
            <a:endParaRPr lang="en-US" dirty="0"/>
          </a:p>
        </p:txBody>
      </p:sp>
      <p:sp>
        <p:nvSpPr>
          <p:cNvPr id="3" name="Text Placeholder 2">
            <a:extLst>
              <a:ext uri="{FF2B5EF4-FFF2-40B4-BE49-F238E27FC236}">
                <a16:creationId xmlns:a16="http://schemas.microsoft.com/office/drawing/2014/main" id="{43CAB13C-2FB3-3855-F862-88186CE1F6E1}"/>
              </a:ext>
            </a:extLst>
          </p:cNvPr>
          <p:cNvSpPr>
            <a:spLocks noGrp="1"/>
          </p:cNvSpPr>
          <p:nvPr>
            <p:ph type="body" idx="1"/>
          </p:nvPr>
        </p:nvSpPr>
        <p:spPr/>
        <p:txBody>
          <a:bodyPr/>
          <a:lstStyle/>
          <a:p>
            <a:pPr eaLnBrk="1" hangingPunct="1">
              <a:lnSpc>
                <a:spcPct val="150000"/>
              </a:lnSpc>
            </a:pPr>
            <a:r>
              <a:rPr lang="en-US" altLang="en-US" dirty="0">
                <a:hlinkClick r:id="rId2"/>
              </a:rPr>
              <a:t>Google Attack</a:t>
            </a:r>
            <a:endParaRPr lang="en-US" altLang="en-US" dirty="0"/>
          </a:p>
          <a:p>
            <a:pPr eaLnBrk="1" hangingPunct="1">
              <a:lnSpc>
                <a:spcPct val="150000"/>
              </a:lnSpc>
            </a:pPr>
            <a:r>
              <a:rPr lang="en-US" altLang="en-US" dirty="0">
                <a:hlinkClick r:id="rId3"/>
              </a:rPr>
              <a:t>AWS (Amazon Web Services) Attack</a:t>
            </a:r>
            <a:endParaRPr lang="en-US" altLang="en-US" dirty="0"/>
          </a:p>
          <a:p>
            <a:pPr eaLnBrk="1" hangingPunct="1">
              <a:lnSpc>
                <a:spcPct val="150000"/>
              </a:lnSpc>
            </a:pPr>
            <a:r>
              <a:rPr lang="en-US" altLang="en-US" i="1" dirty="0"/>
              <a:t>Boston Globe </a:t>
            </a:r>
            <a:r>
              <a:rPr lang="en-US" altLang="en-US" dirty="0"/>
              <a:t>Attack</a:t>
            </a:r>
          </a:p>
          <a:p>
            <a:pPr eaLnBrk="1" hangingPunct="1">
              <a:lnSpc>
                <a:spcPct val="150000"/>
              </a:lnSpc>
            </a:pPr>
            <a:r>
              <a:rPr lang="en-US" altLang="en-US" dirty="0" err="1">
                <a:hlinkClick r:id="rId4"/>
              </a:rPr>
              <a:t>Memcache</a:t>
            </a:r>
            <a:r>
              <a:rPr lang="en-US" altLang="en-US" dirty="0">
                <a:hlinkClick r:id="rId4"/>
              </a:rPr>
              <a:t> Attacks</a:t>
            </a:r>
            <a:endParaRPr lang="en-US" altLang="en-US" dirty="0"/>
          </a:p>
          <a:p>
            <a:pPr eaLnBrk="1" hangingPunct="1">
              <a:lnSpc>
                <a:spcPct val="150000"/>
              </a:lnSpc>
            </a:pPr>
            <a:r>
              <a:rPr lang="en-US" altLang="en-US" dirty="0">
                <a:hlinkClick r:id="rId5"/>
              </a:rPr>
              <a:t>Mirai</a:t>
            </a:r>
            <a:endParaRPr lang="en-US" altLang="en-US" dirty="0"/>
          </a:p>
          <a:p>
            <a:endParaRPr lang="en-US" dirty="0"/>
          </a:p>
        </p:txBody>
      </p:sp>
      <p:sp>
        <p:nvSpPr>
          <p:cNvPr id="4" name="Slide Number Placeholder 3">
            <a:extLst>
              <a:ext uri="{FF2B5EF4-FFF2-40B4-BE49-F238E27FC236}">
                <a16:creationId xmlns:a16="http://schemas.microsoft.com/office/drawing/2014/main" id="{E761CC34-826E-20F4-0C36-444998A277AF}"/>
              </a:ext>
            </a:extLst>
          </p:cNvPr>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GB" sz="1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450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Four lines of DDoS Attack Defense</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graphicFrame>
        <p:nvGraphicFramePr>
          <p:cNvPr id="7" name="Diagram 6">
            <a:extLst>
              <a:ext uri="{FF2B5EF4-FFF2-40B4-BE49-F238E27FC236}">
                <a16:creationId xmlns:a16="http://schemas.microsoft.com/office/drawing/2014/main" id="{547A7A9A-5D90-A241-A1CF-03CC22EF7ED5}"/>
              </a:ext>
            </a:extLst>
          </p:cNvPr>
          <p:cNvGraphicFramePr/>
          <p:nvPr/>
        </p:nvGraphicFramePr>
        <p:xfrm>
          <a:off x="3440349" y="1463971"/>
          <a:ext cx="5638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0575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DDoS Attack Prevention</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232300"/>
            <a:ext cx="8520599" cy="5119862"/>
          </a:xfrm>
        </p:spPr>
        <p:txBody>
          <a:bodyPr>
            <a:normAutofit/>
          </a:bodyPr>
          <a:lstStyle/>
          <a:p>
            <a:pPr marL="346075" indent="-346075">
              <a:spcAft>
                <a:spcPts val="600"/>
              </a:spcAft>
            </a:pPr>
            <a:r>
              <a:rPr lang="en-US" sz="2400" dirty="0"/>
              <a:t>Block spoofed source addresses</a:t>
            </a:r>
          </a:p>
          <a:p>
            <a:pPr marL="746125" lvl="1" indent="-346075">
              <a:spcAft>
                <a:spcPts val="600"/>
              </a:spcAft>
            </a:pPr>
            <a:r>
              <a:rPr lang="en-US" sz="2200" dirty="0">
                <a:solidFill>
                  <a:srgbClr val="C00000"/>
                </a:solidFill>
              </a:rPr>
              <a:t>On routers as close to source as possible</a:t>
            </a:r>
          </a:p>
          <a:p>
            <a:pPr marL="346075" indent="-346075">
              <a:spcAft>
                <a:spcPts val="600"/>
              </a:spcAft>
            </a:pPr>
            <a:r>
              <a:rPr lang="en-US" sz="2400" dirty="0"/>
              <a:t>Filters may be used to ensure path back to the claimed source address is the one being used by the current packet</a:t>
            </a:r>
          </a:p>
          <a:p>
            <a:pPr marL="746125" lvl="1" indent="-346075">
              <a:spcAft>
                <a:spcPts val="600"/>
              </a:spcAft>
            </a:pPr>
            <a:r>
              <a:rPr lang="en-US" sz="2200" dirty="0">
                <a:solidFill>
                  <a:srgbClr val="C00000"/>
                </a:solidFill>
              </a:rPr>
              <a:t>Filters must be applied to traffic before it leaves the ISP’s network </a:t>
            </a:r>
            <a:r>
              <a:rPr lang="en-US" sz="2200" dirty="0"/>
              <a:t>or at the point of entry to their network</a:t>
            </a:r>
            <a:endParaRPr lang="en-US" dirty="0"/>
          </a:p>
          <a:p>
            <a:pPr marL="346075" indent="-346075">
              <a:spcAft>
                <a:spcPts val="600"/>
              </a:spcAft>
            </a:pPr>
            <a:r>
              <a:rPr lang="en-US" sz="2400" dirty="0"/>
              <a:t>Use modified TCP connection handling code</a:t>
            </a:r>
          </a:p>
          <a:p>
            <a:pPr marL="746125" lvl="1" indent="-346075">
              <a:spcAft>
                <a:spcPts val="600"/>
              </a:spcAft>
            </a:pPr>
            <a:r>
              <a:rPr lang="en-US" sz="2200" dirty="0">
                <a:solidFill>
                  <a:srgbClr val="C00000"/>
                </a:solidFill>
              </a:rPr>
              <a:t>Cryptographically encode critical information in a cookie </a:t>
            </a:r>
            <a:r>
              <a:rPr lang="en-US" sz="2200" dirty="0"/>
              <a:t>that is sent as the server’s initial sequence number</a:t>
            </a:r>
            <a:endParaRPr lang="en-US" dirty="0"/>
          </a:p>
          <a:p>
            <a:pPr marL="1146175" lvl="2" indent="-346075">
              <a:spcAft>
                <a:spcPts val="600"/>
              </a:spcAft>
            </a:pPr>
            <a:r>
              <a:rPr lang="en-US" dirty="0"/>
              <a:t>Legitimate client responds with an ACK packet containing the incremented sequence number cookie</a:t>
            </a:r>
            <a:endParaRPr lang="en-US" sz="2400" dirty="0"/>
          </a:p>
          <a:p>
            <a:pPr marL="746125" lvl="1" indent="-346075">
              <a:spcAft>
                <a:spcPts val="600"/>
              </a:spcAft>
            </a:pPr>
            <a:r>
              <a:rPr lang="en-US" sz="2200" dirty="0">
                <a:solidFill>
                  <a:srgbClr val="C00000"/>
                </a:solidFill>
              </a:rPr>
              <a:t>Drop an entry for an incomplete connection </a:t>
            </a:r>
            <a:r>
              <a:rPr lang="en-US" sz="2200" dirty="0"/>
              <a:t>from the TCP connections table when it overflows</a:t>
            </a:r>
          </a:p>
          <a:p>
            <a:pPr marL="346075" indent="-346075">
              <a:spcAft>
                <a:spcPts val="600"/>
              </a:spcAft>
            </a:pPr>
            <a:endParaRPr lang="en-US" sz="2400" dirty="0"/>
          </a:p>
          <a:p>
            <a:pPr marL="346075" indent="-346075">
              <a:spcAft>
                <a:spcPts val="600"/>
              </a:spcAft>
            </a:pPr>
            <a:endParaRPr lang="en-US" sz="2400" dirty="0"/>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spTree>
    <p:extLst>
      <p:ext uri="{BB962C8B-B14F-4D97-AF65-F5344CB8AC3E}">
        <p14:creationId xmlns:p14="http://schemas.microsoft.com/office/powerpoint/2010/main" val="2042401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DDoS Attack Prevention (2)</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232300"/>
            <a:ext cx="8520599" cy="5119862"/>
          </a:xfrm>
        </p:spPr>
        <p:txBody>
          <a:bodyPr>
            <a:normAutofit/>
          </a:bodyPr>
          <a:lstStyle/>
          <a:p>
            <a:pPr marL="346075" indent="-346075">
              <a:spcAft>
                <a:spcPts val="600"/>
              </a:spcAft>
            </a:pPr>
            <a:r>
              <a:rPr lang="en-US" sz="2400" dirty="0"/>
              <a:t>Block IP directed broadcasts</a:t>
            </a:r>
          </a:p>
          <a:p>
            <a:pPr marL="346075" indent="-346075">
              <a:spcAft>
                <a:spcPts val="600"/>
              </a:spcAft>
            </a:pPr>
            <a:endParaRPr lang="en-US" sz="2400" dirty="0"/>
          </a:p>
          <a:p>
            <a:pPr marL="346075" indent="-346075">
              <a:spcAft>
                <a:spcPts val="600"/>
              </a:spcAft>
            </a:pPr>
            <a:r>
              <a:rPr lang="en-US" sz="2400" dirty="0"/>
              <a:t>Block suspicious services and combinations</a:t>
            </a:r>
          </a:p>
          <a:p>
            <a:pPr marL="346075" indent="-346075">
              <a:spcAft>
                <a:spcPts val="600"/>
              </a:spcAft>
            </a:pPr>
            <a:endParaRPr lang="en-US" sz="2400" dirty="0"/>
          </a:p>
          <a:p>
            <a:pPr marL="346075" indent="-346075">
              <a:spcAft>
                <a:spcPts val="600"/>
              </a:spcAft>
            </a:pPr>
            <a:r>
              <a:rPr lang="en-US" sz="2400" dirty="0"/>
              <a:t>Manage application attacks with a form of graphical puzzle (captcha) to distinguish legitimate human requests</a:t>
            </a:r>
          </a:p>
          <a:p>
            <a:pPr marL="346075" indent="-346075">
              <a:spcAft>
                <a:spcPts val="600"/>
              </a:spcAft>
            </a:pPr>
            <a:endParaRPr lang="en-US" sz="2400" dirty="0"/>
          </a:p>
          <a:p>
            <a:pPr marL="346075" indent="-346075">
              <a:spcAft>
                <a:spcPts val="600"/>
              </a:spcAft>
            </a:pPr>
            <a:r>
              <a:rPr lang="en-US" sz="2400" dirty="0"/>
              <a:t>Good general system security practices</a:t>
            </a:r>
          </a:p>
          <a:p>
            <a:pPr marL="346075" indent="-346075">
              <a:spcAft>
                <a:spcPts val="600"/>
              </a:spcAft>
            </a:pPr>
            <a:endParaRPr lang="en-US" sz="2400" dirty="0"/>
          </a:p>
          <a:p>
            <a:pPr marL="346075" indent="-346075">
              <a:spcAft>
                <a:spcPts val="600"/>
              </a:spcAft>
            </a:pPr>
            <a:r>
              <a:rPr lang="en-US" sz="2400" dirty="0"/>
              <a:t>Use mirrored and replicated servers when high-performance and reliability is required</a:t>
            </a:r>
          </a:p>
          <a:p>
            <a:pPr marL="346075" indent="-346075">
              <a:spcAft>
                <a:spcPts val="600"/>
              </a:spcAft>
            </a:pPr>
            <a:endParaRPr lang="en-US" sz="2400" dirty="0"/>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spTree>
    <p:extLst>
      <p:ext uri="{BB962C8B-B14F-4D97-AF65-F5344CB8AC3E}">
        <p14:creationId xmlns:p14="http://schemas.microsoft.com/office/powerpoint/2010/main" val="3123380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Responding to DoS Attacks</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232300"/>
            <a:ext cx="8520599" cy="5119862"/>
          </a:xfrm>
        </p:spPr>
        <p:txBody>
          <a:bodyPr>
            <a:normAutofit/>
          </a:bodyPr>
          <a:lstStyle/>
          <a:p>
            <a:pPr marL="346075" indent="-346075">
              <a:spcAft>
                <a:spcPts val="600"/>
              </a:spcAft>
            </a:pPr>
            <a:r>
              <a:rPr lang="en-US" sz="2400" dirty="0" err="1"/>
              <a:t>Antispoofing</a:t>
            </a:r>
            <a:r>
              <a:rPr lang="en-US" sz="2400" dirty="0"/>
              <a:t>, directed broadcast, and rate limiting filters should have been implemented </a:t>
            </a:r>
          </a:p>
          <a:p>
            <a:pPr marL="346075" indent="-346075">
              <a:spcAft>
                <a:spcPts val="600"/>
              </a:spcAft>
            </a:pPr>
            <a:endParaRPr lang="en-US" sz="2400" dirty="0"/>
          </a:p>
          <a:p>
            <a:pPr marL="346075" indent="-346075">
              <a:spcAft>
                <a:spcPts val="600"/>
              </a:spcAft>
            </a:pPr>
            <a:r>
              <a:rPr lang="en-US" sz="2400" dirty="0"/>
              <a:t>Ideally have network monitors and IDS to detect and notify abnormal traffic patterns</a:t>
            </a:r>
          </a:p>
          <a:p>
            <a:pPr marL="346075" indent="-346075">
              <a:spcAft>
                <a:spcPts val="600"/>
              </a:spcAft>
            </a:pPr>
            <a:endParaRPr lang="en-US" sz="2400" dirty="0"/>
          </a:p>
          <a:p>
            <a:pPr marL="346075" indent="-346075">
              <a:spcAft>
                <a:spcPts val="600"/>
              </a:spcAft>
            </a:pPr>
            <a:endParaRPr lang="en-US" sz="2400" dirty="0"/>
          </a:p>
          <a:p>
            <a:pPr marL="346075" indent="-346075">
              <a:spcAft>
                <a:spcPts val="600"/>
              </a:spcAft>
            </a:pPr>
            <a:endParaRPr lang="en-US" sz="2400" dirty="0"/>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graphicFrame>
        <p:nvGraphicFramePr>
          <p:cNvPr id="5" name="Diagram 4">
            <a:extLst>
              <a:ext uri="{FF2B5EF4-FFF2-40B4-BE49-F238E27FC236}">
                <a16:creationId xmlns:a16="http://schemas.microsoft.com/office/drawing/2014/main" id="{B054108C-75CA-074B-98A1-39ACC7F64D75}"/>
              </a:ext>
            </a:extLst>
          </p:cNvPr>
          <p:cNvGraphicFramePr/>
          <p:nvPr/>
        </p:nvGraphicFramePr>
        <p:xfrm>
          <a:off x="2819400" y="4108316"/>
          <a:ext cx="6908800" cy="2048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90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Responding to DoS Attacks</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488332"/>
            <a:ext cx="8520599" cy="4972627"/>
          </a:xfrm>
        </p:spPr>
        <p:txBody>
          <a:bodyPr>
            <a:normAutofit/>
          </a:bodyPr>
          <a:lstStyle/>
          <a:p>
            <a:pPr marL="346075" indent="-346075">
              <a:spcAft>
                <a:spcPts val="600"/>
              </a:spcAft>
            </a:pPr>
            <a:r>
              <a:rPr lang="en-US" dirty="0"/>
              <a:t>Identify type of attack</a:t>
            </a:r>
          </a:p>
          <a:p>
            <a:pPr marL="746125" lvl="1" indent="-346075">
              <a:spcAft>
                <a:spcPts val="600"/>
              </a:spcAft>
            </a:pPr>
            <a:r>
              <a:rPr lang="en-US" sz="1800" dirty="0"/>
              <a:t>Capture and analyze packets </a:t>
            </a:r>
          </a:p>
          <a:p>
            <a:pPr marL="746125" lvl="1" indent="-346075">
              <a:spcAft>
                <a:spcPts val="600"/>
              </a:spcAft>
            </a:pPr>
            <a:r>
              <a:rPr lang="en-US" sz="1800" dirty="0"/>
              <a:t>Design filters to block attack traffic upstream</a:t>
            </a:r>
          </a:p>
          <a:p>
            <a:pPr marL="746125" lvl="1" indent="-346075">
              <a:spcAft>
                <a:spcPts val="600"/>
              </a:spcAft>
            </a:pPr>
            <a:r>
              <a:rPr lang="en-US" sz="1800" dirty="0"/>
              <a:t>Or identify and correct system/application bug</a:t>
            </a:r>
          </a:p>
          <a:p>
            <a:pPr marL="346075" indent="-346075">
              <a:spcAft>
                <a:spcPts val="600"/>
              </a:spcAft>
            </a:pPr>
            <a:r>
              <a:rPr lang="en-US" dirty="0"/>
              <a:t>Have ISP trace packet flow back to source</a:t>
            </a:r>
          </a:p>
          <a:p>
            <a:pPr marL="746125" lvl="1" indent="-346075">
              <a:spcAft>
                <a:spcPts val="600"/>
              </a:spcAft>
            </a:pPr>
            <a:r>
              <a:rPr lang="en-US" sz="1800" dirty="0"/>
              <a:t>May be difficult and time consuming</a:t>
            </a:r>
          </a:p>
          <a:p>
            <a:pPr marL="746125" lvl="1" indent="-346075">
              <a:spcAft>
                <a:spcPts val="600"/>
              </a:spcAft>
            </a:pPr>
            <a:r>
              <a:rPr lang="en-US" sz="1800" dirty="0"/>
              <a:t>Necessary if planning legal action</a:t>
            </a:r>
          </a:p>
          <a:p>
            <a:pPr marL="346075" indent="-346075">
              <a:spcAft>
                <a:spcPts val="600"/>
              </a:spcAft>
            </a:pPr>
            <a:r>
              <a:rPr lang="en-US" dirty="0"/>
              <a:t>Implement contingency plan</a:t>
            </a:r>
          </a:p>
          <a:p>
            <a:pPr marL="746125" lvl="1" indent="-346075">
              <a:spcAft>
                <a:spcPts val="600"/>
              </a:spcAft>
            </a:pPr>
            <a:r>
              <a:rPr lang="en-US" sz="1800" dirty="0"/>
              <a:t>Switch to alternate backup servers</a:t>
            </a:r>
          </a:p>
          <a:p>
            <a:pPr marL="746125" lvl="1" indent="-346075">
              <a:spcAft>
                <a:spcPts val="600"/>
              </a:spcAft>
            </a:pPr>
            <a:r>
              <a:rPr lang="en-US" sz="1800" dirty="0"/>
              <a:t>Commission new servers at a new site with new addresses</a:t>
            </a:r>
          </a:p>
          <a:p>
            <a:pPr marL="346075" indent="-346075">
              <a:spcAft>
                <a:spcPts val="600"/>
              </a:spcAft>
            </a:pPr>
            <a:r>
              <a:rPr lang="en-US" dirty="0"/>
              <a:t>Update incident response plan</a:t>
            </a:r>
          </a:p>
          <a:p>
            <a:pPr marL="746125" lvl="1" indent="-346075">
              <a:spcAft>
                <a:spcPts val="600"/>
              </a:spcAft>
            </a:pPr>
            <a:r>
              <a:rPr lang="en-US" sz="1800" dirty="0"/>
              <a:t>Analyze the attack and the response for future handling</a:t>
            </a:r>
            <a:endParaRPr lang="en-US" dirty="0"/>
          </a:p>
          <a:p>
            <a:pPr marL="346075" indent="-346075">
              <a:spcAft>
                <a:spcPts val="600"/>
              </a:spcAft>
            </a:pPr>
            <a:endParaRPr lang="en-US" sz="2400" dirty="0"/>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spTree>
    <p:extLst>
      <p:ext uri="{BB962C8B-B14F-4D97-AF65-F5344CB8AC3E}">
        <p14:creationId xmlns:p14="http://schemas.microsoft.com/office/powerpoint/2010/main" val="101433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Moving Target Defense</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3" name="Text Placeholder 2"/>
          <p:cNvSpPr>
            <a:spLocks noGrp="1"/>
          </p:cNvSpPr>
          <p:nvPr>
            <p:ph type="body" idx="1"/>
          </p:nvPr>
        </p:nvSpPr>
        <p:spPr>
          <a:xfrm>
            <a:off x="1835699" y="1488332"/>
            <a:ext cx="8520599" cy="1940668"/>
          </a:xfrm>
        </p:spPr>
        <p:txBody>
          <a:bodyPr>
            <a:normAutofit fontScale="92500"/>
          </a:bodyPr>
          <a:lstStyle/>
          <a:p>
            <a:pPr marL="346075" indent="-346075">
              <a:spcAft>
                <a:spcPts val="600"/>
              </a:spcAft>
            </a:pPr>
            <a:r>
              <a:rPr lang="en-US" dirty="0"/>
              <a:t>Moving target defense (MTD) is the concept of controlling change across multiple systems by moving around VMs hosting services </a:t>
            </a:r>
          </a:p>
          <a:p>
            <a:pPr marL="346075" indent="-346075">
              <a:spcAft>
                <a:spcPts val="600"/>
              </a:spcAft>
            </a:pPr>
            <a:r>
              <a:rPr lang="en-US" dirty="0"/>
              <a:t>MTD focuses on enabling safe operation in a compromised environment, rather than trying to create a perfectly secure environment</a:t>
            </a:r>
          </a:p>
          <a:p>
            <a:pPr marL="346075" indent="-346075">
              <a:spcAft>
                <a:spcPts val="600"/>
              </a:spcAft>
            </a:pPr>
            <a:endParaRPr lang="en-US" dirty="0"/>
          </a:p>
          <a:p>
            <a:pPr marL="346075" indent="-346075">
              <a:spcAft>
                <a:spcPts val="600"/>
              </a:spcAft>
            </a:pPr>
            <a:endParaRPr lang="en-US" sz="2400" dirty="0"/>
          </a:p>
          <a:p>
            <a:pPr marL="346075" indent="-346075">
              <a:spcAft>
                <a:spcPts val="600"/>
              </a:spcAft>
            </a:pPr>
            <a:endParaRPr lang="en-US" sz="2400" dirty="0"/>
          </a:p>
          <a:p>
            <a:pPr marL="746125" lvl="1" indent="-346075">
              <a:spcAft>
                <a:spcPts val="600"/>
              </a:spcAft>
            </a:pPr>
            <a:endParaRPr lang="en-US" sz="2400"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pic>
        <p:nvPicPr>
          <p:cNvPr id="5" name="Picture 4">
            <a:extLst>
              <a:ext uri="{FF2B5EF4-FFF2-40B4-BE49-F238E27FC236}">
                <a16:creationId xmlns:a16="http://schemas.microsoft.com/office/drawing/2014/main" id="{23FB8833-ED99-3744-A290-C5824837E19C}"/>
              </a:ext>
            </a:extLst>
          </p:cNvPr>
          <p:cNvPicPr>
            <a:picLocks noChangeAspect="1"/>
          </p:cNvPicPr>
          <p:nvPr/>
        </p:nvPicPr>
        <p:blipFill>
          <a:blip r:embed="rId3"/>
          <a:stretch>
            <a:fillRect/>
          </a:stretch>
        </p:blipFill>
        <p:spPr>
          <a:xfrm>
            <a:off x="2827506" y="3488025"/>
            <a:ext cx="7091191" cy="3145096"/>
          </a:xfrm>
          <a:prstGeom prst="rect">
            <a:avLst/>
          </a:prstGeom>
        </p:spPr>
      </p:pic>
    </p:spTree>
    <p:extLst>
      <p:ext uri="{BB962C8B-B14F-4D97-AF65-F5344CB8AC3E}">
        <p14:creationId xmlns:p14="http://schemas.microsoft.com/office/powerpoint/2010/main" val="1332023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Calibri"/>
              </a:rPr>
              <a:t>MTD System Model</a:t>
            </a:r>
            <a:endParaRPr lang="en-US" sz="1600" dirty="0">
              <a:latin typeface="Calibri"/>
              <a:cs typeface="Calibri"/>
            </a:endParaRPr>
          </a:p>
        </p:txBody>
      </p:sp>
      <p:sp>
        <p:nvSpPr>
          <p:cNvPr id="3" name="Content Placeholder 2"/>
          <p:cNvSpPr>
            <a:spLocks noGrp="1"/>
          </p:cNvSpPr>
          <p:nvPr>
            <p:ph idx="1"/>
          </p:nvPr>
        </p:nvSpPr>
        <p:spPr>
          <a:xfrm>
            <a:off x="1981200" y="1524000"/>
            <a:ext cx="8229600" cy="1828800"/>
          </a:xfrm>
        </p:spPr>
        <p:txBody>
          <a:bodyPr>
            <a:normAutofit fontScale="92500" lnSpcReduction="20000"/>
          </a:bodyPr>
          <a:lstStyle/>
          <a:p>
            <a:r>
              <a:rPr lang="en-US" dirty="0"/>
              <a:t>Malicious and regular users accessing the services hosted by a target VM</a:t>
            </a:r>
          </a:p>
          <a:p>
            <a:r>
              <a:rPr lang="en-US" dirty="0"/>
              <a:t>Authentication server to direct users to entitled services in VMs</a:t>
            </a:r>
          </a:p>
          <a:p>
            <a:r>
              <a:rPr lang="en-US" dirty="0"/>
              <a:t>Open flow controller to detect attack, run MTD logic, and perform migration</a:t>
            </a:r>
          </a:p>
          <a:p>
            <a:pPr lvl="1"/>
            <a:r>
              <a:rPr lang="en-US" dirty="0"/>
              <a:t>Only regular users redirected to new VM</a:t>
            </a:r>
          </a:p>
          <a:p>
            <a:endParaRPr lang="en-US" dirty="0"/>
          </a:p>
        </p:txBody>
      </p:sp>
      <p:sp>
        <p:nvSpPr>
          <p:cNvPr id="5" name="Slide Number Placeholder 5">
            <a:extLst>
              <a:ext uri="{FF2B5EF4-FFF2-40B4-BE49-F238E27FC236}">
                <a16:creationId xmlns:a16="http://schemas.microsoft.com/office/drawing/2014/main" id="{74C514A8-DC38-9D48-B816-0A333EE9C690}"/>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6" name="Picture 5">
            <a:extLst>
              <a:ext uri="{FF2B5EF4-FFF2-40B4-BE49-F238E27FC236}">
                <a16:creationId xmlns:a16="http://schemas.microsoft.com/office/drawing/2014/main" id="{67170146-AB17-C04D-B953-05894CB4A8C8}"/>
              </a:ext>
            </a:extLst>
          </p:cNvPr>
          <p:cNvPicPr>
            <a:picLocks noChangeAspect="1"/>
          </p:cNvPicPr>
          <p:nvPr/>
        </p:nvPicPr>
        <p:blipFill>
          <a:blip r:embed="rId2"/>
          <a:stretch>
            <a:fillRect/>
          </a:stretch>
        </p:blipFill>
        <p:spPr>
          <a:xfrm>
            <a:off x="3581401" y="3352800"/>
            <a:ext cx="5086855" cy="3352800"/>
          </a:xfrm>
          <a:prstGeom prst="rect">
            <a:avLst/>
          </a:prstGeom>
        </p:spPr>
      </p:pic>
    </p:spTree>
    <p:extLst>
      <p:ext uri="{BB962C8B-B14F-4D97-AF65-F5344CB8AC3E}">
        <p14:creationId xmlns:p14="http://schemas.microsoft.com/office/powerpoint/2010/main" val="37374612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Calibri"/>
              </a:rPr>
              <a:t>MTD Controller Architecture</a:t>
            </a:r>
            <a:endParaRPr lang="en-US" sz="1600" dirty="0">
              <a:latin typeface="Calibri"/>
              <a:cs typeface="Calibri"/>
            </a:endParaRPr>
          </a:p>
        </p:txBody>
      </p:sp>
      <p:sp>
        <p:nvSpPr>
          <p:cNvPr id="5" name="Slide Number Placeholder 5">
            <a:extLst>
              <a:ext uri="{FF2B5EF4-FFF2-40B4-BE49-F238E27FC236}">
                <a16:creationId xmlns:a16="http://schemas.microsoft.com/office/drawing/2014/main" id="{74C514A8-DC38-9D48-B816-0A333EE9C690}"/>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8" name="Content Placeholder 6" descr="software_arch.png">
            <a:extLst>
              <a:ext uri="{FF2B5EF4-FFF2-40B4-BE49-F238E27FC236}">
                <a16:creationId xmlns:a16="http://schemas.microsoft.com/office/drawing/2014/main" id="{C043B845-FC11-AC4F-B5EA-105820E0811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516" b="-5516"/>
          <a:stretch>
            <a:fillRect/>
          </a:stretch>
        </p:blipFill>
        <p:spPr>
          <a:xfrm>
            <a:off x="1981200" y="1548320"/>
            <a:ext cx="8229600" cy="4625609"/>
          </a:xfrm>
        </p:spPr>
      </p:pic>
    </p:spTree>
    <p:extLst>
      <p:ext uri="{BB962C8B-B14F-4D97-AF65-F5344CB8AC3E}">
        <p14:creationId xmlns:p14="http://schemas.microsoft.com/office/powerpoint/2010/main" val="23472055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606" y="228600"/>
            <a:ext cx="8229600" cy="1143000"/>
          </a:xfrm>
        </p:spPr>
        <p:txBody>
          <a:bodyPr>
            <a:normAutofit/>
          </a:bodyPr>
          <a:lstStyle/>
          <a:p>
            <a:r>
              <a:rPr lang="en-US" sz="3200" dirty="0"/>
              <a:t>Three Big Questions</a:t>
            </a:r>
          </a:p>
        </p:txBody>
      </p:sp>
      <p:sp>
        <p:nvSpPr>
          <p:cNvPr id="13" name="Content Placeholder 2"/>
          <p:cNvSpPr>
            <a:spLocks noGrp="1"/>
          </p:cNvSpPr>
          <p:nvPr>
            <p:ph idx="1"/>
          </p:nvPr>
        </p:nvSpPr>
        <p:spPr>
          <a:xfrm>
            <a:off x="1981200" y="1371600"/>
            <a:ext cx="8382000" cy="5105400"/>
          </a:xfrm>
        </p:spPr>
        <p:txBody>
          <a:bodyPr>
            <a:normAutofit lnSpcReduction="10000"/>
          </a:bodyPr>
          <a:lstStyle/>
          <a:p>
            <a:r>
              <a:rPr lang="en-US" b="1" dirty="0">
                <a:solidFill>
                  <a:srgbClr val="000000"/>
                </a:solidFill>
              </a:rPr>
              <a:t>Where to move?</a:t>
            </a:r>
          </a:p>
          <a:p>
            <a:pPr lvl="1"/>
            <a:r>
              <a:rPr lang="en-US" dirty="0">
                <a:solidFill>
                  <a:srgbClr val="000000"/>
                </a:solidFill>
              </a:rPr>
              <a:t>Finding the optimal candidate VM to migrate</a:t>
            </a:r>
          </a:p>
          <a:p>
            <a:pPr lvl="1"/>
            <a:r>
              <a:rPr lang="en-US" dirty="0">
                <a:solidFill>
                  <a:srgbClr val="000000"/>
                </a:solidFill>
              </a:rPr>
              <a:t>Identifying the most pertinent VM selection factors and their relative importance to create migration logic</a:t>
            </a:r>
          </a:p>
          <a:p>
            <a:pPr lvl="1"/>
            <a:r>
              <a:rPr lang="en-US" dirty="0">
                <a:solidFill>
                  <a:srgbClr val="000000"/>
                </a:solidFill>
              </a:rPr>
              <a:t>Periodic/on-demand information collection</a:t>
            </a:r>
          </a:p>
          <a:p>
            <a:r>
              <a:rPr lang="en-US" b="1" dirty="0">
                <a:solidFill>
                  <a:srgbClr val="000000"/>
                </a:solidFill>
              </a:rPr>
              <a:t>When to move?</a:t>
            </a:r>
          </a:p>
          <a:p>
            <a:pPr lvl="1"/>
            <a:r>
              <a:rPr lang="en-US" dirty="0">
                <a:solidFill>
                  <a:srgbClr val="000000"/>
                </a:solidFill>
              </a:rPr>
              <a:t>Finding the optimal frequency of movement</a:t>
            </a:r>
          </a:p>
          <a:p>
            <a:pPr lvl="1"/>
            <a:r>
              <a:rPr lang="en-US" dirty="0">
                <a:solidFill>
                  <a:srgbClr val="000000"/>
                </a:solidFill>
              </a:rPr>
              <a:t>Not too frequent as migration incurs cost, and not too seldom as increases probability of getting attacked</a:t>
            </a:r>
          </a:p>
          <a:p>
            <a:r>
              <a:rPr lang="en-US" b="1" dirty="0">
                <a:solidFill>
                  <a:srgbClr val="000000"/>
                </a:solidFill>
              </a:rPr>
              <a:t>How to move?</a:t>
            </a:r>
          </a:p>
          <a:p>
            <a:pPr lvl="1"/>
            <a:r>
              <a:rPr lang="en-US" dirty="0">
                <a:solidFill>
                  <a:srgbClr val="000000"/>
                </a:solidFill>
              </a:rPr>
              <a:t>Mostly pertains to implementation issues</a:t>
            </a:r>
          </a:p>
          <a:p>
            <a:pPr lvl="1"/>
            <a:r>
              <a:rPr lang="en-US" dirty="0">
                <a:solidFill>
                  <a:srgbClr val="000000"/>
                </a:solidFill>
              </a:rPr>
              <a:t>Proactive/reactive migration execution</a:t>
            </a:r>
          </a:p>
          <a:p>
            <a:pPr lvl="1"/>
            <a:r>
              <a:rPr lang="en-US" dirty="0">
                <a:solidFill>
                  <a:srgbClr val="000000"/>
                </a:solidFill>
              </a:rPr>
              <a:t>Runtime migration or file copy</a:t>
            </a:r>
          </a:p>
          <a:p>
            <a:pPr lvl="1"/>
            <a:r>
              <a:rPr lang="en-US" dirty="0">
                <a:solidFill>
                  <a:srgbClr val="000000"/>
                </a:solidFill>
              </a:rPr>
              <a:t>Redirection of regular users</a:t>
            </a:r>
          </a:p>
        </p:txBody>
      </p:sp>
      <p:sp>
        <p:nvSpPr>
          <p:cNvPr id="5" name="Slide Number Placeholder 5">
            <a:extLst>
              <a:ext uri="{FF2B5EF4-FFF2-40B4-BE49-F238E27FC236}">
                <a16:creationId xmlns:a16="http://schemas.microsoft.com/office/drawing/2014/main" id="{F97CE35A-72C6-BD47-AE9E-02414E630966}"/>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30922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757879" y="455969"/>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TCP Server Program</a:t>
            </a:r>
          </a:p>
        </p:txBody>
      </p:sp>
      <p:sp>
        <p:nvSpPr>
          <p:cNvPr id="92" name="Shape 92"/>
          <p:cNvSpPr txBox="1">
            <a:spLocks noGrp="1"/>
          </p:cNvSpPr>
          <p:nvPr>
            <p:ph type="body" idx="1"/>
          </p:nvPr>
        </p:nvSpPr>
        <p:spPr>
          <a:xfrm>
            <a:off x="2039895" y="2790775"/>
            <a:ext cx="8112210" cy="2724200"/>
          </a:xfrm>
          <a:prstGeom prst="rect">
            <a:avLst/>
          </a:prstGeom>
        </p:spPr>
        <p:txBody>
          <a:bodyPr vert="horz" wrap="square" lIns="91425" tIns="91425" rIns="91425" bIns="91425" rtlCol="0" anchor="t" anchorCtr="0">
            <a:noAutofit/>
          </a:bodyPr>
          <a:lstStyle/>
          <a:p>
            <a:pPr marL="0" indent="0">
              <a:buNone/>
            </a:pPr>
            <a:r>
              <a:rPr lang="en-GB" sz="2000" dirty="0">
                <a:solidFill>
                  <a:schemeClr val="dk1"/>
                </a:solidFill>
              </a:rPr>
              <a:t>Step 3 : </a:t>
            </a:r>
            <a:r>
              <a:rPr lang="en-GB" sz="2000" i="1" u="sng" dirty="0">
                <a:solidFill>
                  <a:schemeClr val="dk1"/>
                </a:solidFill>
              </a:rPr>
              <a:t>Listen for connections. </a:t>
            </a:r>
          </a:p>
          <a:p>
            <a:pPr marL="457200">
              <a:buClr>
                <a:schemeClr val="dk1"/>
              </a:buClr>
            </a:pPr>
            <a:r>
              <a:rPr lang="en-GB" sz="2000" dirty="0">
                <a:solidFill>
                  <a:schemeClr val="dk1"/>
                </a:solidFill>
              </a:rPr>
              <a:t>After the socket is  set up, TCP programs call listen() to wait for connections</a:t>
            </a:r>
          </a:p>
          <a:p>
            <a:pPr marL="457200">
              <a:buClr>
                <a:schemeClr val="dk1"/>
              </a:buClr>
            </a:pPr>
            <a:r>
              <a:rPr lang="en-GB" sz="2000" dirty="0">
                <a:solidFill>
                  <a:schemeClr val="dk1"/>
                </a:solidFill>
              </a:rPr>
              <a:t>It tells the system that it is ready to receive connection requests. </a:t>
            </a:r>
          </a:p>
          <a:p>
            <a:pPr marL="457200">
              <a:buClr>
                <a:schemeClr val="dk1"/>
              </a:buClr>
            </a:pPr>
            <a:r>
              <a:rPr lang="en-GB" sz="2000" dirty="0">
                <a:solidFill>
                  <a:schemeClr val="dk1"/>
                </a:solidFill>
              </a:rPr>
              <a:t>Once a connection request is received, the operating system will go through the </a:t>
            </a:r>
            <a:r>
              <a:rPr lang="en-GB" sz="2000" b="1" dirty="0">
                <a:solidFill>
                  <a:schemeClr val="dk1"/>
                </a:solidFill>
              </a:rPr>
              <a:t>3-way handshake </a:t>
            </a:r>
            <a:r>
              <a:rPr lang="en-GB" sz="2000" dirty="0">
                <a:solidFill>
                  <a:schemeClr val="dk1"/>
                </a:solidFill>
              </a:rPr>
              <a:t>to establish the connection </a:t>
            </a:r>
          </a:p>
          <a:p>
            <a:pPr marL="457200">
              <a:buClr>
                <a:schemeClr val="dk1"/>
              </a:buClr>
            </a:pPr>
            <a:r>
              <a:rPr lang="en-GB" sz="2000" dirty="0">
                <a:solidFill>
                  <a:schemeClr val="dk1"/>
                </a:solidFill>
              </a:rPr>
              <a:t>The established connection is placed in the queue, waiting for the application to take it. The second argument gives the number of connection that can be stored in the queue</a:t>
            </a:r>
            <a:endParaRPr sz="2000" dirty="0">
              <a:solidFill>
                <a:schemeClr val="dk1"/>
              </a:solidFill>
            </a:endParaRPr>
          </a:p>
          <a:p>
            <a:pPr marL="0" indent="-69850">
              <a:buClr>
                <a:schemeClr val="dk1"/>
              </a:buClr>
              <a:buSzPts val="1100"/>
              <a:buNone/>
            </a:pPr>
            <a:endParaRPr sz="2000"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268" y="1589295"/>
            <a:ext cx="6377302" cy="871803"/>
          </a:xfrm>
          <a:prstGeom prst="rect">
            <a:avLst/>
          </a:prstGeom>
        </p:spPr>
      </p:pic>
      <p:sp>
        <p:nvSpPr>
          <p:cNvPr id="5" name="Slide Number Placeholder 5">
            <a:extLst>
              <a:ext uri="{FF2B5EF4-FFF2-40B4-BE49-F238E27FC236}">
                <a16:creationId xmlns:a16="http://schemas.microsoft.com/office/drawing/2014/main" id="{3E0A8379-3F73-604F-B34E-5F9276E9B72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7</a:t>
            </a:fld>
            <a:endParaRPr lang="en-US" dirty="0"/>
          </a:p>
        </p:txBody>
      </p:sp>
    </p:spTree>
    <p:extLst>
      <p:ext uri="{BB962C8B-B14F-4D97-AF65-F5344CB8AC3E}">
        <p14:creationId xmlns:p14="http://schemas.microsoft.com/office/powerpoint/2010/main" val="9120145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A6C7-C8A2-3976-2C19-6E61B65CB541}"/>
              </a:ext>
            </a:extLst>
          </p:cNvPr>
          <p:cNvSpPr>
            <a:spLocks noGrp="1"/>
          </p:cNvSpPr>
          <p:nvPr>
            <p:ph type="title"/>
          </p:nvPr>
        </p:nvSpPr>
        <p:spPr/>
        <p:txBody>
          <a:bodyPr/>
          <a:lstStyle/>
          <a:p>
            <a:r>
              <a:rPr lang="en-US" altLang="en-US" sz="3600" dirty="0"/>
              <a:t>How to Defend Against DoS Attacks – On your own?</a:t>
            </a:r>
            <a:endParaRPr lang="en-US" dirty="0"/>
          </a:p>
        </p:txBody>
      </p:sp>
      <p:sp>
        <p:nvSpPr>
          <p:cNvPr id="3" name="Content Placeholder 2">
            <a:extLst>
              <a:ext uri="{FF2B5EF4-FFF2-40B4-BE49-F238E27FC236}">
                <a16:creationId xmlns:a16="http://schemas.microsoft.com/office/drawing/2014/main" id="{1E8164C8-40B2-FA77-992B-7304577E3BAC}"/>
              </a:ext>
            </a:extLst>
          </p:cNvPr>
          <p:cNvSpPr>
            <a:spLocks noGrp="1"/>
          </p:cNvSpPr>
          <p:nvPr>
            <p:ph idx="1"/>
          </p:nvPr>
        </p:nvSpPr>
        <p:spPr/>
        <p:txBody>
          <a:bodyPr/>
          <a:lstStyle/>
          <a:p>
            <a:pPr marL="0" indent="0" eaLnBrk="1" hangingPunct="1">
              <a:buNone/>
            </a:pPr>
            <a:r>
              <a:rPr lang="en-US" altLang="en-US" sz="2800" dirty="0"/>
              <a:t>In addition to previously mentioned methods…</a:t>
            </a:r>
          </a:p>
          <a:p>
            <a:pPr lvl="1" eaLnBrk="1" hangingPunct="1"/>
            <a:r>
              <a:rPr lang="en-US" altLang="en-US" sz="2400" dirty="0"/>
              <a:t>Configure your firewall to </a:t>
            </a:r>
          </a:p>
          <a:p>
            <a:pPr lvl="2" eaLnBrk="1" hangingPunct="1"/>
            <a:r>
              <a:rPr lang="en-US" altLang="en-US" sz="2000" dirty="0"/>
              <a:t>Filter out incoming ICMP packets</a:t>
            </a:r>
          </a:p>
          <a:p>
            <a:pPr lvl="2" eaLnBrk="1" hangingPunct="1"/>
            <a:r>
              <a:rPr lang="en-US" altLang="en-US" sz="2000" dirty="0"/>
              <a:t>Disallow any incoming traffic</a:t>
            </a:r>
          </a:p>
          <a:p>
            <a:pPr lvl="1" eaLnBrk="1" hangingPunct="1"/>
            <a:r>
              <a:rPr lang="en-US" altLang="en-US" sz="2400" dirty="0"/>
              <a:t>Use tools such as </a:t>
            </a:r>
            <a:r>
              <a:rPr lang="en-US" altLang="en-US" sz="2400" dirty="0" err="1"/>
              <a:t>NetStat</a:t>
            </a:r>
            <a:r>
              <a:rPr lang="en-US" altLang="en-US" sz="2400" dirty="0"/>
              <a:t> and others</a:t>
            </a:r>
          </a:p>
          <a:p>
            <a:pPr lvl="1" eaLnBrk="1" hangingPunct="1"/>
            <a:r>
              <a:rPr lang="en-US" altLang="en-US" sz="2400" dirty="0"/>
              <a:t>Disallow traffic not originating within the network</a:t>
            </a:r>
          </a:p>
          <a:p>
            <a:pPr lvl="1" eaLnBrk="1" hangingPunct="1"/>
            <a:r>
              <a:rPr lang="en-US" altLang="en-US" sz="2400" dirty="0"/>
              <a:t>Disable all IP broadcasts</a:t>
            </a:r>
          </a:p>
          <a:p>
            <a:pPr lvl="1" eaLnBrk="1" hangingPunct="1"/>
            <a:r>
              <a:rPr lang="en-US" altLang="en-US" sz="2400" dirty="0"/>
              <a:t>Filter for external and internal IP addresses</a:t>
            </a:r>
          </a:p>
          <a:p>
            <a:pPr lvl="1" eaLnBrk="1" hangingPunct="1"/>
            <a:r>
              <a:rPr lang="en-US" altLang="en-US" sz="2400" dirty="0"/>
              <a:t>Keep AV signatures, OS, and software patches current</a:t>
            </a:r>
          </a:p>
          <a:p>
            <a:pPr lvl="1" eaLnBrk="1" hangingPunct="1"/>
            <a:r>
              <a:rPr lang="en-US" altLang="en-US" sz="2400" dirty="0"/>
              <a:t>Have an Acceptable Use Policy</a:t>
            </a:r>
          </a:p>
          <a:p>
            <a:pPr lvl="1" eaLnBrk="1" hangingPunct="1"/>
            <a:endParaRPr lang="en-US" altLang="en-US" sz="2400" dirty="0"/>
          </a:p>
          <a:p>
            <a:pPr eaLnBrk="1" hangingPunct="1">
              <a:buFont typeface="Wingdings" panose="05000000000000000000" pitchFamily="2" charset="2"/>
              <a:buNone/>
            </a:pPr>
            <a:endParaRPr lang="en-US" altLang="en-US" sz="2400" dirty="0"/>
          </a:p>
          <a:p>
            <a:endParaRPr lang="en-US" dirty="0"/>
          </a:p>
        </p:txBody>
      </p:sp>
    </p:spTree>
    <p:extLst>
      <p:ext uri="{BB962C8B-B14F-4D97-AF65-F5344CB8AC3E}">
        <p14:creationId xmlns:p14="http://schemas.microsoft.com/office/powerpoint/2010/main" val="605728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B026-BD63-3249-363B-1EE5585D581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F22CC4C-9236-491F-9375-1822AB01E294}"/>
              </a:ext>
            </a:extLst>
          </p:cNvPr>
          <p:cNvSpPr>
            <a:spLocks noGrp="1"/>
          </p:cNvSpPr>
          <p:nvPr>
            <p:ph idx="1"/>
          </p:nvPr>
        </p:nvSpPr>
        <p:spPr/>
        <p:txBody>
          <a:bodyPr/>
          <a:lstStyle/>
          <a:p>
            <a:pPr>
              <a:lnSpc>
                <a:spcPct val="200000"/>
              </a:lnSpc>
            </a:pPr>
            <a:r>
              <a:rPr lang="en-US" altLang="en-US" dirty="0"/>
              <a:t>DoS attacks are among the most common attacks on the Internet</a:t>
            </a:r>
          </a:p>
          <a:p>
            <a:pPr>
              <a:lnSpc>
                <a:spcPct val="200000"/>
              </a:lnSpc>
            </a:pPr>
            <a:r>
              <a:rPr lang="en-US" altLang="en-US" dirty="0"/>
              <a:t>DoS attacks are unsophisticated</a:t>
            </a:r>
          </a:p>
          <a:p>
            <a:pPr>
              <a:lnSpc>
                <a:spcPct val="200000"/>
              </a:lnSpc>
            </a:pPr>
            <a:r>
              <a:rPr lang="en-US" altLang="en-US" dirty="0"/>
              <a:t>DoS attacks can have devastating effects</a:t>
            </a:r>
          </a:p>
          <a:p>
            <a:pPr>
              <a:lnSpc>
                <a:spcPct val="200000"/>
              </a:lnSpc>
            </a:pPr>
            <a:r>
              <a:rPr lang="en-US" altLang="en-US" dirty="0"/>
              <a:t>Your task is constant vigilance and protection strategy</a:t>
            </a:r>
            <a:endParaRPr lang="en-US" altLang="en-US" dirty="0">
              <a:cs typeface="Arial"/>
            </a:endParaRPr>
          </a:p>
          <a:p>
            <a:endParaRPr lang="en-US" dirty="0"/>
          </a:p>
        </p:txBody>
      </p:sp>
    </p:spTree>
    <p:extLst>
      <p:ext uri="{BB962C8B-B14F-4D97-AF65-F5344CB8AC3E}">
        <p14:creationId xmlns:p14="http://schemas.microsoft.com/office/powerpoint/2010/main" val="25743002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72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t>Attacks on the TCP protocol</a:t>
            </a:r>
          </a:p>
          <a:p>
            <a:pPr marL="457200" indent="-457200">
              <a:buFont typeface="Arial" panose="020B0604020202020204" pitchFamily="34" charset="0"/>
              <a:buChar char="•"/>
            </a:pPr>
            <a:r>
              <a:rPr lang="en-US" sz="3200" dirty="0"/>
              <a:t>Denial-of-Service attack</a:t>
            </a:r>
          </a:p>
          <a:p>
            <a:pPr marL="457200" indent="-457200">
              <a:buFont typeface="Arial" panose="020B0604020202020204" pitchFamily="34" charset="0"/>
              <a:buChar char="•"/>
            </a:pPr>
            <a:r>
              <a:rPr lang="en-US" sz="3200" dirty="0">
                <a:solidFill>
                  <a:srgbClr val="FF0000"/>
                </a:solidFill>
              </a:rPr>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560735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606" y="228600"/>
            <a:ext cx="8229600" cy="1143000"/>
          </a:xfrm>
        </p:spPr>
        <p:txBody>
          <a:bodyPr>
            <a:normAutofit/>
          </a:bodyPr>
          <a:lstStyle/>
          <a:p>
            <a:r>
              <a:rPr lang="en-US" sz="3200" dirty="0"/>
              <a:t>Interacting with Database in Web Application</a:t>
            </a:r>
          </a:p>
        </p:txBody>
      </p:sp>
      <p:sp>
        <p:nvSpPr>
          <p:cNvPr id="13" name="Content Placeholder 2"/>
          <p:cNvSpPr>
            <a:spLocks noGrp="1"/>
          </p:cNvSpPr>
          <p:nvPr>
            <p:ph idx="1"/>
          </p:nvPr>
        </p:nvSpPr>
        <p:spPr>
          <a:xfrm>
            <a:off x="1981200" y="1371601"/>
            <a:ext cx="8382000" cy="5192623"/>
          </a:xfrm>
        </p:spPr>
        <p:txBody>
          <a:bodyPr>
            <a:normAutofit fontScale="92500" lnSpcReduction="20000"/>
          </a:bodyPr>
          <a:lstStyle/>
          <a:p>
            <a:r>
              <a:rPr lang="en-US" dirty="0">
                <a:solidFill>
                  <a:srgbClr val="000000"/>
                </a:solidFill>
              </a:rPr>
              <a:t>A typical web application consists of three major components:</a:t>
            </a:r>
          </a:p>
          <a:p>
            <a:pPr marL="0" indent="0">
              <a:buNone/>
            </a:pPr>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SQL (Structured Query Language) Injection attacks can cause damage to the database</a:t>
            </a:r>
          </a:p>
          <a:p>
            <a:r>
              <a:rPr lang="en-US" dirty="0">
                <a:solidFill>
                  <a:srgbClr val="000000"/>
                </a:solidFill>
              </a:rPr>
              <a:t>As we notice in the figure, the users do not directly interact with the database but through a web server; If this channel is not implemented properly, malicious users can attack the database</a:t>
            </a:r>
          </a:p>
          <a:p>
            <a:endParaRPr lang="en-US" dirty="0">
              <a:solidFill>
                <a:srgbClr val="000000"/>
              </a:solidFill>
            </a:endParaRPr>
          </a:p>
        </p:txBody>
      </p:sp>
      <p:sp>
        <p:nvSpPr>
          <p:cNvPr id="5" name="Slide Number Placeholder 5">
            <a:extLst>
              <a:ext uri="{FF2B5EF4-FFF2-40B4-BE49-F238E27FC236}">
                <a16:creationId xmlns:a16="http://schemas.microsoft.com/office/drawing/2014/main" id="{F97CE35A-72C6-BD47-AE9E-02414E630966}"/>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73</a:t>
            </a:fld>
            <a:endParaRPr lang="en-US" dirty="0">
              <a:solidFill>
                <a:prstClr val="black">
                  <a:tint val="75000"/>
                </a:prstClr>
              </a:solidFill>
            </a:endParaRPr>
          </a:p>
        </p:txBody>
      </p:sp>
      <p:pic>
        <p:nvPicPr>
          <p:cNvPr id="6" name="Picture 5">
            <a:extLst>
              <a:ext uri="{FF2B5EF4-FFF2-40B4-BE49-F238E27FC236}">
                <a16:creationId xmlns:a16="http://schemas.microsoft.com/office/drawing/2014/main" id="{6D9AB87B-F68D-F147-87A3-24DBFED1CA0E}"/>
              </a:ext>
            </a:extLst>
          </p:cNvPr>
          <p:cNvPicPr>
            <a:picLocks noChangeAspect="1"/>
          </p:cNvPicPr>
          <p:nvPr/>
        </p:nvPicPr>
        <p:blipFill rotWithShape="1">
          <a:blip r:embed="rId3"/>
          <a:srcRect l="34864" t="45932" r="24742" b="33265"/>
          <a:stretch/>
        </p:blipFill>
        <p:spPr>
          <a:xfrm>
            <a:off x="2655216" y="1998482"/>
            <a:ext cx="7555584" cy="2432116"/>
          </a:xfrm>
          <a:prstGeom prst="rect">
            <a:avLst/>
          </a:prstGeom>
        </p:spPr>
      </p:pic>
    </p:spTree>
    <p:extLst>
      <p:ext uri="{BB962C8B-B14F-4D97-AF65-F5344CB8AC3E}">
        <p14:creationId xmlns:p14="http://schemas.microsoft.com/office/powerpoint/2010/main" val="1419336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274442"/>
            <a:ext cx="8211416" cy="994172"/>
          </a:xfrm>
        </p:spPr>
        <p:txBody>
          <a:bodyPr/>
          <a:lstStyle/>
          <a:p>
            <a:r>
              <a:rPr lang="en-US" dirty="0"/>
              <a:t>Getting Data from User</a:t>
            </a:r>
          </a:p>
        </p:txBody>
      </p:sp>
      <p:sp>
        <p:nvSpPr>
          <p:cNvPr id="3" name="Content Placeholder 2"/>
          <p:cNvSpPr>
            <a:spLocks noGrp="1"/>
          </p:cNvSpPr>
          <p:nvPr>
            <p:ph idx="1"/>
          </p:nvPr>
        </p:nvSpPr>
        <p:spPr>
          <a:xfrm>
            <a:off x="1827934" y="1706335"/>
            <a:ext cx="8211416" cy="4176842"/>
          </a:xfrm>
        </p:spPr>
        <p:txBody>
          <a:bodyPr>
            <a:normAutofit/>
          </a:bodyPr>
          <a:lstStyle/>
          <a:p>
            <a:r>
              <a:rPr lang="en-US" sz="1800" dirty="0"/>
              <a:t>This example shows a form where users can type their data; Once the submit button is clicked, an HTTP request will be sent out with the data attached</a:t>
            </a:r>
          </a:p>
          <a:p>
            <a:endParaRPr lang="en-US" sz="1800" dirty="0"/>
          </a:p>
          <a:p>
            <a:endParaRPr lang="en-US" sz="1800" dirty="0"/>
          </a:p>
          <a:p>
            <a:endParaRPr lang="en-US" sz="1800" dirty="0"/>
          </a:p>
          <a:p>
            <a:r>
              <a:rPr lang="en-US" sz="1800" dirty="0"/>
              <a:t>The HTML source of the above form is given below: </a:t>
            </a:r>
          </a:p>
          <a:p>
            <a:pPr marL="0" indent="0">
              <a:buNone/>
            </a:pPr>
            <a:endParaRPr lang="en-US" sz="1800" dirty="0"/>
          </a:p>
          <a:p>
            <a:endParaRPr lang="en-US" sz="1800" dirty="0"/>
          </a:p>
          <a:p>
            <a:pPr marL="0" indent="0">
              <a:buNone/>
            </a:pPr>
            <a:endParaRPr lang="en-US" sz="1800" dirty="0"/>
          </a:p>
          <a:p>
            <a:endParaRPr lang="en-US" sz="1800" dirty="0"/>
          </a:p>
          <a:p>
            <a:r>
              <a:rPr lang="en-US" sz="1800" dirty="0"/>
              <a:t>Request generated is:</a:t>
            </a:r>
          </a:p>
          <a:p>
            <a:endParaRPr lang="en-US" sz="1800" dirty="0"/>
          </a:p>
          <a:p>
            <a:endParaRPr lang="en-US" sz="1800" dirty="0"/>
          </a:p>
          <a:p>
            <a:endParaRPr lang="en-US" sz="1800" dirty="0"/>
          </a:p>
          <a:p>
            <a:endParaRPr lang="en-US" sz="1800" dirty="0"/>
          </a:p>
          <a:p>
            <a:pPr marL="0" indent="0">
              <a:buNone/>
            </a:pPr>
            <a:endParaRPr lang="en-US" sz="1800" dirty="0"/>
          </a:p>
          <a:p>
            <a:pPr marL="0" indent="0">
              <a:buNone/>
            </a:pPr>
            <a:endParaRPr lang="en-US" sz="1800" dirty="0"/>
          </a:p>
          <a:p>
            <a:pPr marL="0" indent="0">
              <a:buNone/>
            </a:pPr>
            <a:endParaRPr lang="en-US" sz="1800" dirty="0"/>
          </a:p>
          <a:p>
            <a:pPr lvl="1"/>
            <a:endParaRPr lang="en-US" sz="1800" dirty="0"/>
          </a:p>
        </p:txBody>
      </p:sp>
      <p:pic>
        <p:nvPicPr>
          <p:cNvPr id="6" name="Picture 5">
            <a:extLst>
              <a:ext uri="{FF2B5EF4-FFF2-40B4-BE49-F238E27FC236}">
                <a16:creationId xmlns:a16="http://schemas.microsoft.com/office/drawing/2014/main" id="{637881C0-6001-4EC8-B5BB-F4533A323A03}"/>
              </a:ext>
            </a:extLst>
          </p:cNvPr>
          <p:cNvPicPr>
            <a:picLocks noChangeAspect="1"/>
          </p:cNvPicPr>
          <p:nvPr/>
        </p:nvPicPr>
        <p:blipFill rotWithShape="1">
          <a:blip r:embed="rId3"/>
          <a:srcRect l="34688" t="39630" r="37812" b="49999"/>
          <a:stretch/>
        </p:blipFill>
        <p:spPr>
          <a:xfrm>
            <a:off x="3914481" y="2505747"/>
            <a:ext cx="3390900" cy="719282"/>
          </a:xfrm>
          <a:prstGeom prst="rect">
            <a:avLst/>
          </a:prstGeom>
        </p:spPr>
      </p:pic>
      <p:pic>
        <p:nvPicPr>
          <p:cNvPr id="7" name="Picture 6">
            <a:extLst>
              <a:ext uri="{FF2B5EF4-FFF2-40B4-BE49-F238E27FC236}">
                <a16:creationId xmlns:a16="http://schemas.microsoft.com/office/drawing/2014/main" id="{287951D9-75AC-4ED5-9A10-94786BD57045}"/>
              </a:ext>
            </a:extLst>
          </p:cNvPr>
          <p:cNvPicPr>
            <a:picLocks noChangeAspect="1"/>
          </p:cNvPicPr>
          <p:nvPr/>
        </p:nvPicPr>
        <p:blipFill rotWithShape="1">
          <a:blip r:embed="rId4"/>
          <a:srcRect l="34687" t="52778" r="26250" b="37037"/>
          <a:stretch/>
        </p:blipFill>
        <p:spPr>
          <a:xfrm>
            <a:off x="2806157" y="3992648"/>
            <a:ext cx="7339527" cy="1076464"/>
          </a:xfrm>
          <a:prstGeom prst="rect">
            <a:avLst/>
          </a:prstGeom>
        </p:spPr>
      </p:pic>
      <p:pic>
        <p:nvPicPr>
          <p:cNvPr id="8" name="Picture 7">
            <a:extLst>
              <a:ext uri="{FF2B5EF4-FFF2-40B4-BE49-F238E27FC236}">
                <a16:creationId xmlns:a16="http://schemas.microsoft.com/office/drawing/2014/main" id="{683C9B72-5060-4E67-952E-9CC93C97356A}"/>
              </a:ext>
            </a:extLst>
          </p:cNvPr>
          <p:cNvPicPr>
            <a:picLocks noChangeAspect="1"/>
          </p:cNvPicPr>
          <p:nvPr/>
        </p:nvPicPr>
        <p:blipFill rotWithShape="1">
          <a:blip r:embed="rId4"/>
          <a:srcRect l="35521" t="66330" r="25833" b="32222"/>
          <a:stretch/>
        </p:blipFill>
        <p:spPr>
          <a:xfrm>
            <a:off x="2510418" y="5724459"/>
            <a:ext cx="7528932" cy="158719"/>
          </a:xfrm>
          <a:prstGeom prst="rect">
            <a:avLst/>
          </a:prstGeom>
        </p:spPr>
      </p:pic>
      <p:sp>
        <p:nvSpPr>
          <p:cNvPr id="9" name="Slide Number Placeholder 5">
            <a:extLst>
              <a:ext uri="{FF2B5EF4-FFF2-40B4-BE49-F238E27FC236}">
                <a16:creationId xmlns:a16="http://schemas.microsoft.com/office/drawing/2014/main" id="{1F5C8974-B3C5-4143-8E3C-5F0D817B7F97}"/>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74</a:t>
            </a:fld>
            <a:endParaRPr lang="en-US" dirty="0">
              <a:solidFill>
                <a:prstClr val="black">
                  <a:tint val="75000"/>
                </a:prstClr>
              </a:solidFill>
            </a:endParaRPr>
          </a:p>
        </p:txBody>
      </p:sp>
    </p:spTree>
    <p:extLst>
      <p:ext uri="{BB962C8B-B14F-4D97-AF65-F5344CB8AC3E}">
        <p14:creationId xmlns:p14="http://schemas.microsoft.com/office/powerpoint/2010/main" val="3370047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234620"/>
            <a:ext cx="8211416" cy="994172"/>
          </a:xfrm>
        </p:spPr>
        <p:txBody>
          <a:bodyPr/>
          <a:lstStyle/>
          <a:p>
            <a:r>
              <a:rPr lang="en-US" dirty="0"/>
              <a:t>Getting Data from User</a:t>
            </a:r>
          </a:p>
        </p:txBody>
      </p:sp>
      <p:sp>
        <p:nvSpPr>
          <p:cNvPr id="3" name="Content Placeholder 2"/>
          <p:cNvSpPr>
            <a:spLocks noGrp="1"/>
          </p:cNvSpPr>
          <p:nvPr>
            <p:ph idx="1"/>
          </p:nvPr>
        </p:nvSpPr>
        <p:spPr>
          <a:xfrm>
            <a:off x="1827934" y="1706335"/>
            <a:ext cx="8211416" cy="4176842"/>
          </a:xfrm>
        </p:spPr>
        <p:txBody>
          <a:bodyPr>
            <a:normAutofit/>
          </a:bodyPr>
          <a:lstStyle/>
          <a:p>
            <a:r>
              <a:rPr lang="en-US" sz="1800" dirty="0"/>
              <a:t>The request shown is an HTTP GET request, because the method field in the HTML code specified the get type</a:t>
            </a:r>
          </a:p>
          <a:p>
            <a:r>
              <a:rPr lang="en-US" sz="1800" dirty="0"/>
              <a:t>In GET requests, parameters are attached after the question mark in the URL</a:t>
            </a:r>
          </a:p>
          <a:p>
            <a:r>
              <a:rPr lang="en-US" sz="1800" dirty="0"/>
              <a:t>Each parameter has a name=value pair and are separated by “&amp;”</a:t>
            </a:r>
          </a:p>
          <a:p>
            <a:r>
              <a:rPr lang="en-US" sz="1800" dirty="0"/>
              <a:t>In the case of HTTPS, the format would be similar but the data will be encrypted</a:t>
            </a:r>
          </a:p>
          <a:p>
            <a:r>
              <a:rPr lang="en-US" sz="1800" dirty="0"/>
              <a:t>Once this request reached the target PHP script the parameters inside the HTTP request will be saved to an array $_GET or $_POST; The following example shows a PHP script getting data from a GET request:</a:t>
            </a:r>
          </a:p>
          <a:p>
            <a:endParaRPr lang="en-US" sz="1650" dirty="0"/>
          </a:p>
          <a:p>
            <a:endParaRPr lang="en-US" sz="1650" dirty="0"/>
          </a:p>
          <a:p>
            <a:endParaRPr lang="en-US" sz="1650" dirty="0"/>
          </a:p>
          <a:p>
            <a:endParaRPr lang="en-US" sz="1650" dirty="0"/>
          </a:p>
          <a:p>
            <a:endParaRPr lang="en-US" sz="1650" dirty="0"/>
          </a:p>
          <a:p>
            <a:endParaRPr lang="en-US" sz="1650" dirty="0"/>
          </a:p>
          <a:p>
            <a:endParaRPr lang="en-US" sz="1650" dirty="0"/>
          </a:p>
          <a:p>
            <a:pPr marL="0" indent="0">
              <a:buNone/>
            </a:pPr>
            <a:endParaRPr lang="en-US" sz="1650" dirty="0"/>
          </a:p>
          <a:p>
            <a:pPr marL="0" indent="0">
              <a:buNone/>
            </a:pPr>
            <a:endParaRPr lang="en-US" sz="1650" dirty="0"/>
          </a:p>
          <a:p>
            <a:pPr marL="0" indent="0">
              <a:buNone/>
            </a:pPr>
            <a:endParaRPr lang="en-US" sz="1650" dirty="0"/>
          </a:p>
          <a:p>
            <a:pPr lvl="1"/>
            <a:endParaRPr lang="en-US" sz="1500" dirty="0"/>
          </a:p>
        </p:txBody>
      </p:sp>
      <p:pic>
        <p:nvPicPr>
          <p:cNvPr id="4" name="Picture 3">
            <a:extLst>
              <a:ext uri="{FF2B5EF4-FFF2-40B4-BE49-F238E27FC236}">
                <a16:creationId xmlns:a16="http://schemas.microsoft.com/office/drawing/2014/main" id="{22095BC2-0026-4C37-B8BF-F909306CF451}"/>
              </a:ext>
            </a:extLst>
          </p:cNvPr>
          <p:cNvPicPr>
            <a:picLocks noChangeAspect="1"/>
          </p:cNvPicPr>
          <p:nvPr/>
        </p:nvPicPr>
        <p:blipFill rotWithShape="1">
          <a:blip r:embed="rId3"/>
          <a:srcRect l="34583" t="71408" r="37188" b="18407"/>
          <a:stretch/>
        </p:blipFill>
        <p:spPr>
          <a:xfrm>
            <a:off x="3396971" y="4787631"/>
            <a:ext cx="5398058" cy="1095547"/>
          </a:xfrm>
          <a:prstGeom prst="rect">
            <a:avLst/>
          </a:prstGeom>
        </p:spPr>
      </p:pic>
      <p:sp>
        <p:nvSpPr>
          <p:cNvPr id="5" name="Slide Number Placeholder 5">
            <a:extLst>
              <a:ext uri="{FF2B5EF4-FFF2-40B4-BE49-F238E27FC236}">
                <a16:creationId xmlns:a16="http://schemas.microsoft.com/office/drawing/2014/main" id="{12E95EC0-A5C0-B346-A796-EA8A3CDC4221}"/>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75</a:t>
            </a:fld>
            <a:endParaRPr lang="en-US" dirty="0">
              <a:solidFill>
                <a:prstClr val="black">
                  <a:tint val="75000"/>
                </a:prstClr>
              </a:solidFill>
            </a:endParaRPr>
          </a:p>
        </p:txBody>
      </p:sp>
    </p:spTree>
    <p:extLst>
      <p:ext uri="{BB962C8B-B14F-4D97-AF65-F5344CB8AC3E}">
        <p14:creationId xmlns:p14="http://schemas.microsoft.com/office/powerpoint/2010/main" val="20550570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292" y="325029"/>
            <a:ext cx="8211416" cy="994172"/>
          </a:xfrm>
        </p:spPr>
        <p:txBody>
          <a:bodyPr>
            <a:normAutofit fontScale="90000"/>
          </a:bodyPr>
          <a:lstStyle/>
          <a:p>
            <a:r>
              <a:rPr lang="en-US" dirty="0"/>
              <a:t>How Web Applications Interact with Database</a:t>
            </a:r>
          </a:p>
        </p:txBody>
      </p:sp>
      <p:sp>
        <p:nvSpPr>
          <p:cNvPr id="3" name="Content Placeholder 2"/>
          <p:cNvSpPr>
            <a:spLocks noGrp="1"/>
          </p:cNvSpPr>
          <p:nvPr>
            <p:ph idx="1"/>
          </p:nvPr>
        </p:nvSpPr>
        <p:spPr>
          <a:xfrm>
            <a:off x="1814059" y="1604748"/>
            <a:ext cx="8211416" cy="4176842"/>
          </a:xfrm>
        </p:spPr>
        <p:txBody>
          <a:bodyPr>
            <a:normAutofit/>
          </a:bodyPr>
          <a:lstStyle/>
          <a:p>
            <a:pPr marL="0" indent="0">
              <a:buNone/>
            </a:pPr>
            <a:r>
              <a:rPr lang="en-US" b="1" dirty="0"/>
              <a:t>Connecting to MySQL Database</a:t>
            </a:r>
          </a:p>
          <a:p>
            <a:r>
              <a:rPr lang="en-US" sz="1800" dirty="0"/>
              <a:t>PHP program connects to the database server before conducting query on database </a:t>
            </a:r>
          </a:p>
          <a:p>
            <a:r>
              <a:rPr lang="en-US" sz="1800" dirty="0"/>
              <a:t>Code shown below uses new </a:t>
            </a:r>
            <a:r>
              <a:rPr lang="en-US" sz="1800" dirty="0" err="1"/>
              <a:t>mysqli</a:t>
            </a:r>
            <a:r>
              <a:rPr lang="en-US" sz="1800" dirty="0"/>
              <a:t>(…) along with its 4 arguments to create the database connection</a:t>
            </a:r>
          </a:p>
          <a:p>
            <a:endParaRPr lang="en-US" sz="1650" dirty="0"/>
          </a:p>
          <a:p>
            <a:endParaRPr lang="en-US" sz="1650" dirty="0"/>
          </a:p>
          <a:p>
            <a:endParaRPr lang="en-US" sz="1650" dirty="0"/>
          </a:p>
          <a:p>
            <a:endParaRPr lang="en-US" sz="1650" dirty="0"/>
          </a:p>
          <a:p>
            <a:endParaRPr lang="en-US" sz="1650" dirty="0"/>
          </a:p>
          <a:p>
            <a:endParaRPr lang="en-US" sz="1650" dirty="0"/>
          </a:p>
          <a:p>
            <a:pPr marL="0" indent="0">
              <a:buNone/>
            </a:pPr>
            <a:endParaRPr lang="en-US" sz="1650" dirty="0"/>
          </a:p>
          <a:p>
            <a:pPr marL="0" indent="0">
              <a:buNone/>
            </a:pPr>
            <a:endParaRPr lang="en-US" sz="1650" dirty="0"/>
          </a:p>
          <a:p>
            <a:pPr marL="0" indent="0">
              <a:buNone/>
            </a:pPr>
            <a:endParaRPr lang="en-US" sz="1650" dirty="0"/>
          </a:p>
          <a:p>
            <a:pPr lvl="1"/>
            <a:endParaRPr lang="en-US" sz="1500" dirty="0"/>
          </a:p>
        </p:txBody>
      </p:sp>
      <p:grpSp>
        <p:nvGrpSpPr>
          <p:cNvPr id="9" name="Group 8">
            <a:extLst>
              <a:ext uri="{FF2B5EF4-FFF2-40B4-BE49-F238E27FC236}">
                <a16:creationId xmlns:a16="http://schemas.microsoft.com/office/drawing/2014/main" id="{CBCEE490-21BD-4775-85D6-56EAD386BF75}"/>
              </a:ext>
            </a:extLst>
          </p:cNvPr>
          <p:cNvGrpSpPr/>
          <p:nvPr/>
        </p:nvGrpSpPr>
        <p:grpSpPr>
          <a:xfrm>
            <a:off x="2945665" y="3685649"/>
            <a:ext cx="5948205" cy="2176808"/>
            <a:chOff x="876300" y="3987799"/>
            <a:chExt cx="6311900" cy="2764233"/>
          </a:xfrm>
        </p:grpSpPr>
        <p:pic>
          <p:nvPicPr>
            <p:cNvPr id="6" name="Picture 5">
              <a:extLst>
                <a:ext uri="{FF2B5EF4-FFF2-40B4-BE49-F238E27FC236}">
                  <a16:creationId xmlns:a16="http://schemas.microsoft.com/office/drawing/2014/main" id="{6185DD5E-2ACD-4FEC-9DB5-9AD4239D2B03}"/>
                </a:ext>
              </a:extLst>
            </p:cNvPr>
            <p:cNvPicPr>
              <a:picLocks noChangeAspect="1"/>
            </p:cNvPicPr>
            <p:nvPr/>
          </p:nvPicPr>
          <p:blipFill rotWithShape="1">
            <a:blip r:embed="rId3"/>
            <a:srcRect l="24896" t="42037" r="35729" b="32963"/>
            <a:stretch/>
          </p:blipFill>
          <p:spPr>
            <a:xfrm>
              <a:off x="876300" y="4164985"/>
              <a:ext cx="6291313" cy="2587047"/>
            </a:xfrm>
            <a:prstGeom prst="rect">
              <a:avLst/>
            </a:prstGeom>
          </p:spPr>
        </p:pic>
        <p:pic>
          <p:nvPicPr>
            <p:cNvPr id="8" name="Picture 7">
              <a:extLst>
                <a:ext uri="{FF2B5EF4-FFF2-40B4-BE49-F238E27FC236}">
                  <a16:creationId xmlns:a16="http://schemas.microsoft.com/office/drawing/2014/main" id="{F6764868-484F-4C2D-8FC6-B70BAF43AF5F}"/>
                </a:ext>
              </a:extLst>
            </p:cNvPr>
            <p:cNvPicPr>
              <a:picLocks noChangeAspect="1"/>
            </p:cNvPicPr>
            <p:nvPr/>
          </p:nvPicPr>
          <p:blipFill rotWithShape="1">
            <a:blip r:embed="rId3"/>
            <a:srcRect l="34687" t="21892" r="25938" b="76041"/>
            <a:stretch/>
          </p:blipFill>
          <p:spPr>
            <a:xfrm>
              <a:off x="896887" y="3987799"/>
              <a:ext cx="6291313" cy="213860"/>
            </a:xfrm>
            <a:prstGeom prst="rect">
              <a:avLst/>
            </a:prstGeom>
          </p:spPr>
        </p:pic>
      </p:grpSp>
      <p:sp>
        <p:nvSpPr>
          <p:cNvPr id="7" name="Slide Number Placeholder 5">
            <a:extLst>
              <a:ext uri="{FF2B5EF4-FFF2-40B4-BE49-F238E27FC236}">
                <a16:creationId xmlns:a16="http://schemas.microsoft.com/office/drawing/2014/main" id="{C4E1ADD0-CF1E-F64C-AC6E-9FB8AEDCBDB1}"/>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76</a:t>
            </a:fld>
            <a:endParaRPr lang="en-US" dirty="0">
              <a:solidFill>
                <a:prstClr val="black">
                  <a:tint val="75000"/>
                </a:prstClr>
              </a:solidFill>
            </a:endParaRPr>
          </a:p>
        </p:txBody>
      </p:sp>
      <p:sp>
        <p:nvSpPr>
          <p:cNvPr id="4" name="Rectangle 3">
            <a:extLst>
              <a:ext uri="{FF2B5EF4-FFF2-40B4-BE49-F238E27FC236}">
                <a16:creationId xmlns:a16="http://schemas.microsoft.com/office/drawing/2014/main" id="{2414E0DC-C0FA-0641-B23F-1BED7E73F8C4}"/>
              </a:ext>
            </a:extLst>
          </p:cNvPr>
          <p:cNvSpPr/>
          <p:nvPr/>
        </p:nvSpPr>
        <p:spPr>
          <a:xfrm>
            <a:off x="1904495" y="3246214"/>
            <a:ext cx="8622829" cy="307777"/>
          </a:xfrm>
          <a:prstGeom prst="rect">
            <a:avLst/>
          </a:prstGeom>
        </p:spPr>
        <p:txBody>
          <a:bodyPr wrap="square">
            <a:spAutoFit/>
          </a:bodyPr>
          <a:lstStyle/>
          <a:p>
            <a:pPr defTabSz="457200"/>
            <a:r>
              <a:rPr lang="en-US" sz="1400" i="1" dirty="0" err="1">
                <a:solidFill>
                  <a:prstClr val="black"/>
                </a:solidFill>
                <a:latin typeface="Arial" panose="020B0604020202020204" pitchFamily="34" charset="0"/>
                <a:cs typeface="Arial" panose="020B0604020202020204" pitchFamily="34" charset="0"/>
              </a:rPr>
              <a:t>MySQLi</a:t>
            </a:r>
            <a:r>
              <a:rPr lang="en-US" sz="1400" i="1" dirty="0">
                <a:solidFill>
                  <a:prstClr val="black"/>
                </a:solidFill>
                <a:latin typeface="Arial" panose="020B0604020202020204" pitchFamily="34" charset="0"/>
                <a:cs typeface="Arial" panose="020B0604020202020204" pitchFamily="34" charset="0"/>
              </a:rPr>
              <a:t> extension allows PHP programs to access the functionality provided by MySQL 4.1 and above</a:t>
            </a:r>
          </a:p>
        </p:txBody>
      </p:sp>
    </p:spTree>
    <p:extLst>
      <p:ext uri="{BB962C8B-B14F-4D97-AF65-F5344CB8AC3E}">
        <p14:creationId xmlns:p14="http://schemas.microsoft.com/office/powerpoint/2010/main" val="1217450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322868"/>
            <a:ext cx="8211416" cy="994172"/>
          </a:xfrm>
        </p:spPr>
        <p:txBody>
          <a:bodyPr>
            <a:normAutofit fontScale="90000"/>
          </a:bodyPr>
          <a:lstStyle/>
          <a:p>
            <a:r>
              <a:rPr lang="en-US" sz="3000" dirty="0"/>
              <a:t>How Web Applications Interact with a Database?</a:t>
            </a:r>
          </a:p>
        </p:txBody>
      </p:sp>
      <p:sp>
        <p:nvSpPr>
          <p:cNvPr id="3" name="Content Placeholder 2"/>
          <p:cNvSpPr>
            <a:spLocks noGrp="1"/>
          </p:cNvSpPr>
          <p:nvPr>
            <p:ph idx="1"/>
          </p:nvPr>
        </p:nvSpPr>
        <p:spPr>
          <a:xfrm>
            <a:off x="1827933" y="1514137"/>
            <a:ext cx="8211416" cy="3829727"/>
          </a:xfrm>
        </p:spPr>
        <p:txBody>
          <a:bodyPr>
            <a:normAutofit/>
          </a:bodyPr>
          <a:lstStyle/>
          <a:p>
            <a:r>
              <a:rPr lang="en-US" sz="1800" dirty="0"/>
              <a:t>Construct the query string and then send it to the database for execution</a:t>
            </a:r>
          </a:p>
          <a:p>
            <a:r>
              <a:rPr lang="en-US" sz="1800" dirty="0"/>
              <a:t>Data typed in form, eventually become part of the SQL string executed by database</a:t>
            </a:r>
          </a:p>
          <a:p>
            <a:r>
              <a:rPr lang="en-US" sz="1800" dirty="0">
                <a:solidFill>
                  <a:srgbClr val="FF0000"/>
                </a:solidFill>
              </a:rPr>
              <a:t>The channel between user and database creates a new attack surface for the database – this channel needs protection</a:t>
            </a:r>
          </a:p>
          <a:p>
            <a:pPr marL="0" indent="0">
              <a:buNone/>
            </a:pPr>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pPr marL="0" indent="0">
              <a:buNone/>
            </a:pPr>
            <a:endParaRPr lang="en-US" sz="1800" dirty="0"/>
          </a:p>
          <a:p>
            <a:pPr marL="0" indent="0">
              <a:buNone/>
            </a:pPr>
            <a:endParaRPr lang="en-US" sz="1800" dirty="0"/>
          </a:p>
          <a:p>
            <a:pPr lvl="1"/>
            <a:endParaRPr lang="en-US" sz="1800" dirty="0"/>
          </a:p>
        </p:txBody>
      </p:sp>
      <p:pic>
        <p:nvPicPr>
          <p:cNvPr id="5" name="Picture 4">
            <a:extLst>
              <a:ext uri="{FF2B5EF4-FFF2-40B4-BE49-F238E27FC236}">
                <a16:creationId xmlns:a16="http://schemas.microsoft.com/office/drawing/2014/main" id="{72189232-D61E-46D8-9739-7BE267583AFE}"/>
              </a:ext>
            </a:extLst>
          </p:cNvPr>
          <p:cNvPicPr>
            <a:picLocks noChangeAspect="1"/>
          </p:cNvPicPr>
          <p:nvPr/>
        </p:nvPicPr>
        <p:blipFill rotWithShape="1">
          <a:blip r:embed="rId3"/>
          <a:srcRect l="25000" t="34075" r="35833" b="23333"/>
          <a:stretch/>
        </p:blipFill>
        <p:spPr>
          <a:xfrm>
            <a:off x="3339474" y="3149673"/>
            <a:ext cx="5188337" cy="3173717"/>
          </a:xfrm>
          <a:prstGeom prst="rect">
            <a:avLst/>
          </a:prstGeom>
        </p:spPr>
      </p:pic>
      <p:sp>
        <p:nvSpPr>
          <p:cNvPr id="6" name="Slide Number Placeholder 5">
            <a:extLst>
              <a:ext uri="{FF2B5EF4-FFF2-40B4-BE49-F238E27FC236}">
                <a16:creationId xmlns:a16="http://schemas.microsoft.com/office/drawing/2014/main" id="{912CC8EB-F22B-CA45-8FB3-B1766517BAE4}"/>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77</a:t>
            </a:fld>
            <a:endParaRPr lang="en-US" dirty="0">
              <a:solidFill>
                <a:prstClr val="black">
                  <a:tint val="75000"/>
                </a:prstClr>
              </a:solidFill>
            </a:endParaRPr>
          </a:p>
        </p:txBody>
      </p:sp>
    </p:spTree>
    <p:extLst>
      <p:ext uri="{BB962C8B-B14F-4D97-AF65-F5344CB8AC3E}">
        <p14:creationId xmlns:p14="http://schemas.microsoft.com/office/powerpoint/2010/main" val="26403400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9751" y="321192"/>
            <a:ext cx="8211416" cy="994172"/>
          </a:xfrm>
        </p:spPr>
        <p:txBody>
          <a:bodyPr>
            <a:normAutofit/>
          </a:bodyPr>
          <a:lstStyle/>
          <a:p>
            <a:r>
              <a:rPr lang="en-US" sz="3000" dirty="0"/>
              <a:t>Launching SQL Injection Attacks</a:t>
            </a:r>
          </a:p>
        </p:txBody>
      </p:sp>
      <p:sp>
        <p:nvSpPr>
          <p:cNvPr id="3" name="Content Placeholder 2"/>
          <p:cNvSpPr>
            <a:spLocks noGrp="1"/>
          </p:cNvSpPr>
          <p:nvPr>
            <p:ph idx="1"/>
          </p:nvPr>
        </p:nvSpPr>
        <p:spPr>
          <a:xfrm>
            <a:off x="1869751" y="1851424"/>
            <a:ext cx="8482530" cy="3853925"/>
          </a:xfrm>
        </p:spPr>
        <p:txBody>
          <a:bodyPr>
            <a:normAutofit/>
          </a:bodyPr>
          <a:lstStyle/>
          <a:p>
            <a:r>
              <a:rPr lang="en-US" sz="1800" dirty="0"/>
              <a:t>Everything provided by user will become part of the SQL statement (user data is mixed with web application code and given to the database); Is it possible for a user to change the meaning of the SQL statement?</a:t>
            </a:r>
          </a:p>
          <a:p>
            <a:r>
              <a:rPr lang="en-US" sz="1800" dirty="0"/>
              <a:t>The intention of the web app developer by the following is for the user to provide some data for the blank areas:</a:t>
            </a:r>
          </a:p>
          <a:p>
            <a:pPr marL="342900" lvl="1" indent="0">
              <a:buNone/>
            </a:pPr>
            <a:endParaRPr lang="en-US" dirty="0"/>
          </a:p>
          <a:p>
            <a:pPr lvl="1"/>
            <a:endParaRPr lang="en-US" sz="1500" dirty="0"/>
          </a:p>
          <a:p>
            <a:pPr lvl="1"/>
            <a:endParaRPr lang="en-US" sz="1500" dirty="0"/>
          </a:p>
          <a:p>
            <a:pPr marL="342900" lvl="1" indent="0">
              <a:buNone/>
            </a:pPr>
            <a:endParaRPr lang="en-US" sz="1500" dirty="0"/>
          </a:p>
          <a:p>
            <a:r>
              <a:rPr lang="en-US" sz="1800" dirty="0"/>
              <a:t>Assume that a user inputs a random string in the password entry and types “EID5002’#” in the </a:t>
            </a:r>
            <a:r>
              <a:rPr lang="en-US" sz="1800" dirty="0" err="1"/>
              <a:t>eid</a:t>
            </a:r>
            <a:r>
              <a:rPr lang="en-US" sz="1800" dirty="0"/>
              <a:t> entry; The SQL statement will become the following: </a:t>
            </a:r>
          </a:p>
        </p:txBody>
      </p:sp>
      <p:pic>
        <p:nvPicPr>
          <p:cNvPr id="4" name="Picture 3">
            <a:extLst>
              <a:ext uri="{FF2B5EF4-FFF2-40B4-BE49-F238E27FC236}">
                <a16:creationId xmlns:a16="http://schemas.microsoft.com/office/drawing/2014/main" id="{558A1627-DC50-4D6C-86DB-F2AADA321AD4}"/>
              </a:ext>
            </a:extLst>
          </p:cNvPr>
          <p:cNvPicPr>
            <a:picLocks noChangeAspect="1"/>
          </p:cNvPicPr>
          <p:nvPr/>
        </p:nvPicPr>
        <p:blipFill rotWithShape="1">
          <a:blip r:embed="rId3"/>
          <a:srcRect l="25104" t="39259" r="35834" b="54259"/>
          <a:stretch/>
        </p:blipFill>
        <p:spPr>
          <a:xfrm>
            <a:off x="2643523" y="3441780"/>
            <a:ext cx="7212973" cy="673211"/>
          </a:xfrm>
          <a:prstGeom prst="rect">
            <a:avLst/>
          </a:prstGeom>
        </p:spPr>
      </p:pic>
      <p:pic>
        <p:nvPicPr>
          <p:cNvPr id="6" name="Picture 5">
            <a:extLst>
              <a:ext uri="{FF2B5EF4-FFF2-40B4-BE49-F238E27FC236}">
                <a16:creationId xmlns:a16="http://schemas.microsoft.com/office/drawing/2014/main" id="{805D6FD9-C13E-4643-9652-BB51753AF709}"/>
              </a:ext>
            </a:extLst>
          </p:cNvPr>
          <p:cNvPicPr>
            <a:picLocks noChangeAspect="1"/>
          </p:cNvPicPr>
          <p:nvPr/>
        </p:nvPicPr>
        <p:blipFill rotWithShape="1">
          <a:blip r:embed="rId3"/>
          <a:srcRect l="25104" t="48704" r="36042" b="45000"/>
          <a:stretch/>
        </p:blipFill>
        <p:spPr>
          <a:xfrm>
            <a:off x="2643520" y="5152634"/>
            <a:ext cx="7212973" cy="658987"/>
          </a:xfrm>
          <a:prstGeom prst="rect">
            <a:avLst/>
          </a:prstGeom>
        </p:spPr>
      </p:pic>
      <p:sp>
        <p:nvSpPr>
          <p:cNvPr id="7" name="Slide Number Placeholder 5">
            <a:extLst>
              <a:ext uri="{FF2B5EF4-FFF2-40B4-BE49-F238E27FC236}">
                <a16:creationId xmlns:a16="http://schemas.microsoft.com/office/drawing/2014/main" id="{2F801B97-251E-7240-ADC7-8DDCE1F45D6F}"/>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78</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5B061AA0-0967-5D46-BEB8-49404B6F0B1C}"/>
              </a:ext>
            </a:extLst>
          </p:cNvPr>
          <p:cNvSpPr/>
          <p:nvPr/>
        </p:nvSpPr>
        <p:spPr>
          <a:xfrm>
            <a:off x="1926337" y="5917893"/>
            <a:ext cx="8758506" cy="646331"/>
          </a:xfrm>
          <a:prstGeom prst="rect">
            <a:avLst/>
          </a:prstGeom>
        </p:spPr>
        <p:txBody>
          <a:bodyPr wrap="square">
            <a:spAutoFit/>
          </a:bodyPr>
          <a:lstStyle/>
          <a:p>
            <a:pPr defTabSz="457200"/>
            <a:r>
              <a:rPr lang="en-US" dirty="0">
                <a:solidFill>
                  <a:srgbClr val="FF0000"/>
                </a:solidFill>
                <a:latin typeface="Arial" panose="020B0604020202020204" pitchFamily="34" charset="0"/>
                <a:cs typeface="Arial" panose="020B0604020202020204" pitchFamily="34" charset="0"/>
              </a:rPr>
              <a:t>User is taking help of some special characters (e.g., # which will comment remainder of query i.e., the password check) to change the meaning of the SQL statement</a:t>
            </a:r>
          </a:p>
        </p:txBody>
      </p:sp>
    </p:spTree>
    <p:extLst>
      <p:ext uri="{BB962C8B-B14F-4D97-AF65-F5344CB8AC3E}">
        <p14:creationId xmlns:p14="http://schemas.microsoft.com/office/powerpoint/2010/main" val="2993049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229" y="360164"/>
            <a:ext cx="8211416" cy="994172"/>
          </a:xfrm>
        </p:spPr>
        <p:txBody>
          <a:bodyPr>
            <a:normAutofit/>
          </a:bodyPr>
          <a:lstStyle/>
          <a:p>
            <a:r>
              <a:rPr lang="en-US" sz="3000" dirty="0"/>
              <a:t>Launching SQL Injection Attacks</a:t>
            </a:r>
          </a:p>
        </p:txBody>
      </p:sp>
      <p:sp>
        <p:nvSpPr>
          <p:cNvPr id="3" name="Content Placeholder 2"/>
          <p:cNvSpPr>
            <a:spLocks noGrp="1"/>
          </p:cNvSpPr>
          <p:nvPr>
            <p:ph idx="1"/>
          </p:nvPr>
        </p:nvSpPr>
        <p:spPr>
          <a:xfrm>
            <a:off x="1902230" y="1823908"/>
            <a:ext cx="7970753" cy="4176842"/>
          </a:xfrm>
        </p:spPr>
        <p:txBody>
          <a:bodyPr>
            <a:normAutofit/>
          </a:bodyPr>
          <a:lstStyle/>
          <a:p>
            <a:pPr>
              <a:spcBef>
                <a:spcPts val="0"/>
              </a:spcBef>
              <a:spcAft>
                <a:spcPts val="450"/>
              </a:spcAft>
            </a:pPr>
            <a:r>
              <a:rPr lang="en-US" sz="1800" dirty="0"/>
              <a:t>Everything from the # sign to the end of line is considered as comment; The SQL statement will be equivalent to the following:</a:t>
            </a:r>
          </a:p>
          <a:p>
            <a:pPr lvl="1">
              <a:spcBef>
                <a:spcPts val="0"/>
              </a:spcBef>
              <a:spcAft>
                <a:spcPts val="450"/>
              </a:spcAft>
            </a:pPr>
            <a:endParaRPr lang="en-US" dirty="0"/>
          </a:p>
          <a:p>
            <a:pPr marL="342900" lvl="1" indent="0">
              <a:spcBef>
                <a:spcPts val="0"/>
              </a:spcBef>
              <a:spcAft>
                <a:spcPts val="450"/>
              </a:spcAft>
              <a:buNone/>
            </a:pPr>
            <a:endParaRPr lang="en-US" dirty="0"/>
          </a:p>
          <a:p>
            <a:pPr>
              <a:spcBef>
                <a:spcPts val="0"/>
              </a:spcBef>
              <a:spcAft>
                <a:spcPts val="450"/>
              </a:spcAft>
            </a:pPr>
            <a:endParaRPr lang="en-US" sz="1800" dirty="0"/>
          </a:p>
          <a:p>
            <a:pPr>
              <a:spcBef>
                <a:spcPts val="0"/>
              </a:spcBef>
              <a:spcAft>
                <a:spcPts val="450"/>
              </a:spcAft>
            </a:pPr>
            <a:r>
              <a:rPr lang="en-US" sz="1800" dirty="0">
                <a:solidFill>
                  <a:srgbClr val="FF0000"/>
                </a:solidFill>
              </a:rPr>
              <a:t>The above statement will return the name, salary and SSN of the employee whose EID is EID5002 even though the user doesn’t know the employee’s password; This is a security breach</a:t>
            </a:r>
          </a:p>
          <a:p>
            <a:pPr>
              <a:spcBef>
                <a:spcPts val="0"/>
              </a:spcBef>
              <a:spcAft>
                <a:spcPts val="450"/>
              </a:spcAft>
            </a:pPr>
            <a:r>
              <a:rPr lang="en-US" sz="1800" dirty="0"/>
              <a:t>Let’s see if a user can get all the records from the database assuming that we don’t know all the EID’s in the database</a:t>
            </a:r>
          </a:p>
          <a:p>
            <a:pPr>
              <a:spcBef>
                <a:spcPts val="0"/>
              </a:spcBef>
              <a:spcAft>
                <a:spcPts val="450"/>
              </a:spcAft>
            </a:pPr>
            <a:r>
              <a:rPr lang="en-US" sz="1800" dirty="0"/>
              <a:t>We need to create a predicate for WHERE clause so that it is true for all records (i.e., ‘a’ is dummy that would not have any match, BUT we can add a true condition like “OR 1 =1” to match all the records)</a:t>
            </a:r>
          </a:p>
        </p:txBody>
      </p:sp>
      <p:pic>
        <p:nvPicPr>
          <p:cNvPr id="5" name="Picture 4">
            <a:extLst>
              <a:ext uri="{FF2B5EF4-FFF2-40B4-BE49-F238E27FC236}">
                <a16:creationId xmlns:a16="http://schemas.microsoft.com/office/drawing/2014/main" id="{440344EF-F84B-4179-8C1C-611A13A061D1}"/>
              </a:ext>
            </a:extLst>
          </p:cNvPr>
          <p:cNvPicPr>
            <a:picLocks noChangeAspect="1"/>
          </p:cNvPicPr>
          <p:nvPr/>
        </p:nvPicPr>
        <p:blipFill rotWithShape="1">
          <a:blip r:embed="rId3"/>
          <a:srcRect l="25104" t="57778" r="36458" b="35740"/>
          <a:stretch/>
        </p:blipFill>
        <p:spPr>
          <a:xfrm>
            <a:off x="2947872" y="2664791"/>
            <a:ext cx="6648450" cy="630612"/>
          </a:xfrm>
          <a:prstGeom prst="rect">
            <a:avLst/>
          </a:prstGeom>
        </p:spPr>
      </p:pic>
      <p:grpSp>
        <p:nvGrpSpPr>
          <p:cNvPr id="10" name="Group 9">
            <a:extLst>
              <a:ext uri="{FF2B5EF4-FFF2-40B4-BE49-F238E27FC236}">
                <a16:creationId xmlns:a16="http://schemas.microsoft.com/office/drawing/2014/main" id="{A4842BF9-9B9D-489B-8F7A-3D1EF7AD37FF}"/>
              </a:ext>
            </a:extLst>
          </p:cNvPr>
          <p:cNvGrpSpPr/>
          <p:nvPr/>
        </p:nvGrpSpPr>
        <p:grpSpPr>
          <a:xfrm>
            <a:off x="2947872" y="5933611"/>
            <a:ext cx="6648450" cy="630612"/>
            <a:chOff x="1206500" y="5805087"/>
            <a:chExt cx="8864600" cy="840816"/>
          </a:xfrm>
        </p:grpSpPr>
        <p:pic>
          <p:nvPicPr>
            <p:cNvPr id="7" name="Picture 6">
              <a:extLst>
                <a:ext uri="{FF2B5EF4-FFF2-40B4-BE49-F238E27FC236}">
                  <a16:creationId xmlns:a16="http://schemas.microsoft.com/office/drawing/2014/main" id="{C964FF38-B6ED-4D91-9896-053CBD6ED64E}"/>
                </a:ext>
              </a:extLst>
            </p:cNvPr>
            <p:cNvPicPr>
              <a:picLocks noChangeAspect="1"/>
            </p:cNvPicPr>
            <p:nvPr/>
          </p:nvPicPr>
          <p:blipFill rotWithShape="1">
            <a:blip r:embed="rId4"/>
            <a:srcRect l="34583" t="74074" r="26250" b="21667"/>
            <a:stretch/>
          </p:blipFill>
          <p:spPr>
            <a:xfrm>
              <a:off x="1206500" y="6051031"/>
              <a:ext cx="8864600" cy="594872"/>
            </a:xfrm>
            <a:prstGeom prst="rect">
              <a:avLst/>
            </a:prstGeom>
          </p:spPr>
        </p:pic>
        <p:pic>
          <p:nvPicPr>
            <p:cNvPr id="8" name="Picture 7">
              <a:extLst>
                <a:ext uri="{FF2B5EF4-FFF2-40B4-BE49-F238E27FC236}">
                  <a16:creationId xmlns:a16="http://schemas.microsoft.com/office/drawing/2014/main" id="{9A4D2B1A-7D85-4705-BA3A-E9FD0D6AB4E8}"/>
                </a:ext>
              </a:extLst>
            </p:cNvPr>
            <p:cNvPicPr>
              <a:picLocks noChangeAspect="1"/>
            </p:cNvPicPr>
            <p:nvPr/>
          </p:nvPicPr>
          <p:blipFill rotWithShape="1">
            <a:blip r:embed="rId4"/>
            <a:srcRect l="24896" t="53715" r="35729" b="44260"/>
            <a:stretch/>
          </p:blipFill>
          <p:spPr>
            <a:xfrm>
              <a:off x="1206500" y="5805087"/>
              <a:ext cx="8864600" cy="281312"/>
            </a:xfrm>
            <a:prstGeom prst="rect">
              <a:avLst/>
            </a:prstGeom>
          </p:spPr>
        </p:pic>
      </p:grpSp>
      <p:sp>
        <p:nvSpPr>
          <p:cNvPr id="9" name="Slide Number Placeholder 5">
            <a:extLst>
              <a:ext uri="{FF2B5EF4-FFF2-40B4-BE49-F238E27FC236}">
                <a16:creationId xmlns:a16="http://schemas.microsoft.com/office/drawing/2014/main" id="{FCB58E7E-F0A9-6140-B838-232C0C27BDA9}"/>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79</a:t>
            </a:fld>
            <a:endParaRPr lang="en-US" dirty="0">
              <a:solidFill>
                <a:prstClr val="black">
                  <a:tint val="75000"/>
                </a:prstClr>
              </a:solidFill>
            </a:endParaRPr>
          </a:p>
        </p:txBody>
      </p:sp>
    </p:spTree>
    <p:extLst>
      <p:ext uri="{BB962C8B-B14F-4D97-AF65-F5344CB8AC3E}">
        <p14:creationId xmlns:p14="http://schemas.microsoft.com/office/powerpoint/2010/main" val="1540118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835700" y="413795"/>
            <a:ext cx="8520600" cy="572700"/>
          </a:xfrm>
          <a:prstGeom prst="rect">
            <a:avLst/>
          </a:prstGeom>
        </p:spPr>
        <p:txBody>
          <a:bodyPr vert="horz" wrap="square" lIns="91425" tIns="91425" rIns="91425" bIns="91425" rtlCol="0" anchor="t" anchorCtr="0">
            <a:noAutofit/>
          </a:bodyPr>
          <a:lstStyle/>
          <a:p>
            <a:r>
              <a:rPr lang="en-GB" dirty="0"/>
              <a:t>TCP Server Program</a:t>
            </a:r>
          </a:p>
        </p:txBody>
      </p:sp>
      <p:sp>
        <p:nvSpPr>
          <p:cNvPr id="98" name="Shape 98"/>
          <p:cNvSpPr txBox="1">
            <a:spLocks noGrp="1"/>
          </p:cNvSpPr>
          <p:nvPr>
            <p:ph type="body" idx="1"/>
          </p:nvPr>
        </p:nvSpPr>
        <p:spPr>
          <a:xfrm>
            <a:off x="1959525" y="3118731"/>
            <a:ext cx="8520600" cy="2752775"/>
          </a:xfrm>
          <a:prstGeom prst="rect">
            <a:avLst/>
          </a:prstGeom>
        </p:spPr>
        <p:txBody>
          <a:bodyPr vert="horz" wrap="square" lIns="91425" tIns="91425" rIns="91425" bIns="91425" rtlCol="0" anchor="t" anchorCtr="0">
            <a:noAutofit/>
          </a:bodyPr>
          <a:lstStyle/>
          <a:p>
            <a:pPr marL="0" indent="0">
              <a:buNone/>
            </a:pPr>
            <a:r>
              <a:rPr lang="en-GB" sz="2000" dirty="0">
                <a:solidFill>
                  <a:schemeClr val="dk1"/>
                </a:solidFill>
              </a:rPr>
              <a:t>Step 4 : </a:t>
            </a:r>
            <a:r>
              <a:rPr lang="en-GB" sz="2000" i="1" dirty="0">
                <a:solidFill>
                  <a:schemeClr val="dk1"/>
                </a:solidFill>
              </a:rPr>
              <a:t>Accept a connection request</a:t>
            </a:r>
          </a:p>
          <a:p>
            <a:pPr marL="0" indent="0">
              <a:buNone/>
            </a:pPr>
            <a:r>
              <a:rPr lang="en-GB" sz="2000" dirty="0">
                <a:solidFill>
                  <a:schemeClr val="dk1"/>
                </a:solidFill>
              </a:rPr>
              <a:t>After the connection is established, an application needs to “accept” the connection before being able to access it. The accept() system call extracts the first connection request from the queue, creates a new socket, and returns the file descriptor referring to the socket</a:t>
            </a:r>
          </a:p>
          <a:p>
            <a:pPr marL="0" indent="0">
              <a:buNone/>
            </a:pPr>
            <a:endParaRPr lang="en-GB" sz="2000" dirty="0">
              <a:solidFill>
                <a:schemeClr val="dk1"/>
              </a:solidFill>
            </a:endParaRPr>
          </a:p>
          <a:p>
            <a:pPr>
              <a:buNone/>
            </a:pPr>
            <a:r>
              <a:rPr lang="en-GB" sz="2000" dirty="0">
                <a:solidFill>
                  <a:schemeClr val="dk1"/>
                </a:solidFill>
              </a:rPr>
              <a:t>Step 5 : </a:t>
            </a:r>
            <a:r>
              <a:rPr lang="en-GB" sz="2000" i="1" dirty="0">
                <a:solidFill>
                  <a:schemeClr val="dk1"/>
                </a:solidFill>
              </a:rPr>
              <a:t>Send and Receive data</a:t>
            </a:r>
          </a:p>
          <a:p>
            <a:pPr>
              <a:buNone/>
            </a:pPr>
            <a:r>
              <a:rPr lang="en-GB" sz="2000" dirty="0">
                <a:solidFill>
                  <a:schemeClr val="dk1"/>
                </a:solidFill>
              </a:rPr>
              <a:t>Once a connection is established and accepted, both sides can send and receive data using this new socket</a:t>
            </a:r>
          </a:p>
          <a:p>
            <a:pPr marL="0" indent="0">
              <a:buNone/>
            </a:pPr>
            <a:endParaRPr lang="en-GB" sz="2000" dirty="0">
              <a:solidFill>
                <a:schemeClr val="dk1"/>
              </a:solidFill>
            </a:endParaRPr>
          </a:p>
          <a:p>
            <a:pPr marL="0" indent="0">
              <a:buNone/>
            </a:pPr>
            <a:endParaRPr sz="2000" dirty="0">
              <a:solidFill>
                <a:schemeClr val="dk1"/>
              </a:solidFill>
            </a:endParaRPr>
          </a:p>
          <a:p>
            <a:pPr marL="0" indent="0">
              <a:buNone/>
            </a:pPr>
            <a:endParaRPr sz="2000"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307" y="1589423"/>
            <a:ext cx="8546818" cy="1287172"/>
          </a:xfrm>
          <a:prstGeom prst="rect">
            <a:avLst/>
          </a:prstGeom>
        </p:spPr>
      </p:pic>
      <p:sp>
        <p:nvSpPr>
          <p:cNvPr id="5" name="Slide Number Placeholder 5">
            <a:extLst>
              <a:ext uri="{FF2B5EF4-FFF2-40B4-BE49-F238E27FC236}">
                <a16:creationId xmlns:a16="http://schemas.microsoft.com/office/drawing/2014/main" id="{11D06FC6-DD74-304F-8ACA-4007D9987267}"/>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8</a:t>
            </a:fld>
            <a:endParaRPr lang="en-US" dirty="0"/>
          </a:p>
        </p:txBody>
      </p:sp>
    </p:spTree>
    <p:extLst>
      <p:ext uri="{BB962C8B-B14F-4D97-AF65-F5344CB8AC3E}">
        <p14:creationId xmlns:p14="http://schemas.microsoft.com/office/powerpoint/2010/main" val="36454255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395477"/>
            <a:ext cx="8211416" cy="994172"/>
          </a:xfrm>
        </p:spPr>
        <p:txBody>
          <a:bodyPr>
            <a:normAutofit/>
          </a:bodyPr>
          <a:lstStyle/>
          <a:p>
            <a:r>
              <a:rPr lang="en-US" sz="3000" dirty="0"/>
              <a:t>Launching SQL Injection Attacks using </a:t>
            </a:r>
            <a:r>
              <a:rPr lang="en-US" sz="3000" dirty="0" err="1"/>
              <a:t>cURL</a:t>
            </a:r>
            <a:endParaRPr lang="en-US" sz="3000" dirty="0"/>
          </a:p>
        </p:txBody>
      </p:sp>
      <p:sp>
        <p:nvSpPr>
          <p:cNvPr id="3" name="Content Placeholder 2"/>
          <p:cNvSpPr>
            <a:spLocks noGrp="1"/>
          </p:cNvSpPr>
          <p:nvPr>
            <p:ph idx="1"/>
          </p:nvPr>
        </p:nvSpPr>
        <p:spPr>
          <a:xfrm>
            <a:off x="1827934" y="1389649"/>
            <a:ext cx="8211416" cy="4234120"/>
          </a:xfrm>
        </p:spPr>
        <p:txBody>
          <a:bodyPr>
            <a:normAutofit/>
          </a:bodyPr>
          <a:lstStyle/>
          <a:p>
            <a:endParaRPr lang="en-US" sz="1800" dirty="0"/>
          </a:p>
          <a:p>
            <a:r>
              <a:rPr lang="en-US" sz="1800" dirty="0"/>
              <a:t>More convenient to use a command-line tool to launch attacks</a:t>
            </a:r>
          </a:p>
          <a:p>
            <a:r>
              <a:rPr lang="en-US" sz="1800" dirty="0"/>
              <a:t>Easier to automate attacks without a graphic user interface</a:t>
            </a:r>
          </a:p>
          <a:p>
            <a:r>
              <a:rPr lang="en-US" sz="1800" dirty="0"/>
              <a:t>Using </a:t>
            </a:r>
            <a:r>
              <a:rPr lang="en-US" sz="1800" dirty="0" err="1"/>
              <a:t>cURL</a:t>
            </a:r>
            <a:r>
              <a:rPr lang="en-US" sz="1800" dirty="0"/>
              <a:t>, we can send out a form from a command-line, instead of from a web page as follows:</a:t>
            </a:r>
          </a:p>
          <a:p>
            <a:endParaRPr lang="en-US" sz="1800" dirty="0"/>
          </a:p>
          <a:p>
            <a:endParaRPr lang="en-US" sz="1800" dirty="0"/>
          </a:p>
          <a:p>
            <a:r>
              <a:rPr lang="en-US" sz="1800" dirty="0"/>
              <a:t>The above command will not work; In an HTTP request, special characters are in the attached data needs to be encoded (with %20) or they maybe mis-interpreted</a:t>
            </a:r>
          </a:p>
          <a:p>
            <a:r>
              <a:rPr lang="en-US" sz="1800" dirty="0"/>
              <a:t>In the above URL we need to encode the apostrophe, whitespace and the # sign and the resulting </a:t>
            </a:r>
            <a:r>
              <a:rPr lang="en-US" sz="1800" dirty="0" err="1"/>
              <a:t>cURL</a:t>
            </a:r>
            <a:r>
              <a:rPr lang="en-US" sz="1800" dirty="0"/>
              <a:t> command is as shown below:</a:t>
            </a:r>
          </a:p>
          <a:p>
            <a:pPr marL="0" indent="0">
              <a:buNone/>
            </a:pPr>
            <a:endParaRPr lang="en-US" sz="1800" dirty="0"/>
          </a:p>
        </p:txBody>
      </p:sp>
      <p:pic>
        <p:nvPicPr>
          <p:cNvPr id="4" name="Picture 3">
            <a:extLst>
              <a:ext uri="{FF2B5EF4-FFF2-40B4-BE49-F238E27FC236}">
                <a16:creationId xmlns:a16="http://schemas.microsoft.com/office/drawing/2014/main" id="{27183E71-699B-4565-BCF9-9703DDDC055C}"/>
              </a:ext>
            </a:extLst>
          </p:cNvPr>
          <p:cNvPicPr>
            <a:picLocks noChangeAspect="1"/>
          </p:cNvPicPr>
          <p:nvPr/>
        </p:nvPicPr>
        <p:blipFill rotWithShape="1">
          <a:blip r:embed="rId3"/>
          <a:srcRect l="34479" t="58333" r="25729" b="38148"/>
          <a:stretch/>
        </p:blipFill>
        <p:spPr>
          <a:xfrm>
            <a:off x="2832927" y="3057526"/>
            <a:ext cx="7468603" cy="371475"/>
          </a:xfrm>
          <a:prstGeom prst="rect">
            <a:avLst/>
          </a:prstGeom>
        </p:spPr>
      </p:pic>
      <p:pic>
        <p:nvPicPr>
          <p:cNvPr id="6" name="Picture 5">
            <a:extLst>
              <a:ext uri="{FF2B5EF4-FFF2-40B4-BE49-F238E27FC236}">
                <a16:creationId xmlns:a16="http://schemas.microsoft.com/office/drawing/2014/main" id="{8ADBA14A-973E-43ED-8664-6DE6F3D0C07C}"/>
              </a:ext>
            </a:extLst>
          </p:cNvPr>
          <p:cNvPicPr>
            <a:picLocks noChangeAspect="1"/>
          </p:cNvPicPr>
          <p:nvPr/>
        </p:nvPicPr>
        <p:blipFill rotWithShape="1">
          <a:blip r:embed="rId4"/>
          <a:srcRect l="34584" t="64074" r="25937" b="23148"/>
          <a:stretch/>
        </p:blipFill>
        <p:spPr>
          <a:xfrm>
            <a:off x="2974613" y="5330241"/>
            <a:ext cx="6532341" cy="1189265"/>
          </a:xfrm>
          <a:prstGeom prst="rect">
            <a:avLst/>
          </a:prstGeom>
        </p:spPr>
      </p:pic>
      <p:sp>
        <p:nvSpPr>
          <p:cNvPr id="7" name="Slide Number Placeholder 5">
            <a:extLst>
              <a:ext uri="{FF2B5EF4-FFF2-40B4-BE49-F238E27FC236}">
                <a16:creationId xmlns:a16="http://schemas.microsoft.com/office/drawing/2014/main" id="{50C6974F-9C94-9B41-A7A0-9C11DE9F240B}"/>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80</a:t>
            </a:fld>
            <a:endParaRPr lang="en-US" dirty="0">
              <a:solidFill>
                <a:prstClr val="black">
                  <a:tint val="75000"/>
                </a:prstClr>
              </a:solidFill>
            </a:endParaRPr>
          </a:p>
        </p:txBody>
      </p:sp>
    </p:spTree>
    <p:extLst>
      <p:ext uri="{BB962C8B-B14F-4D97-AF65-F5344CB8AC3E}">
        <p14:creationId xmlns:p14="http://schemas.microsoft.com/office/powerpoint/2010/main" val="178958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144388"/>
            <a:ext cx="8211416" cy="994172"/>
          </a:xfrm>
        </p:spPr>
        <p:txBody>
          <a:bodyPr>
            <a:normAutofit/>
          </a:bodyPr>
          <a:lstStyle/>
          <a:p>
            <a:r>
              <a:rPr lang="en-US" sz="3000" dirty="0"/>
              <a:t>Modify Database</a:t>
            </a:r>
          </a:p>
        </p:txBody>
      </p:sp>
      <p:sp>
        <p:nvSpPr>
          <p:cNvPr id="3" name="Content Placeholder 2"/>
          <p:cNvSpPr>
            <a:spLocks noGrp="1"/>
          </p:cNvSpPr>
          <p:nvPr>
            <p:ph idx="1"/>
          </p:nvPr>
        </p:nvSpPr>
        <p:spPr>
          <a:xfrm>
            <a:off x="1827935" y="1936959"/>
            <a:ext cx="3934219" cy="4129872"/>
          </a:xfrm>
        </p:spPr>
        <p:txBody>
          <a:bodyPr>
            <a:normAutofit/>
          </a:bodyPr>
          <a:lstStyle/>
          <a:p>
            <a:endParaRPr lang="en-US" sz="100" dirty="0"/>
          </a:p>
          <a:p>
            <a:endParaRPr lang="en-US" sz="1800" dirty="0"/>
          </a:p>
          <a:p>
            <a:r>
              <a:rPr lang="en-US" sz="1800" dirty="0"/>
              <a:t>Consider the form created for changing passwords; It asks users to fill in three pieces of information, EID, old password and new password</a:t>
            </a:r>
          </a:p>
          <a:p>
            <a:endParaRPr lang="en-US" sz="1800" dirty="0"/>
          </a:p>
          <a:p>
            <a:r>
              <a:rPr lang="en-US" sz="1800" dirty="0"/>
              <a:t>When Submit button is clicked, an HTTP POST request will be sent to the server-side script </a:t>
            </a:r>
            <a:r>
              <a:rPr lang="en-US" sz="1800" dirty="0" err="1">
                <a:latin typeface="Courier New" panose="02070309020205020404" pitchFamily="49" charset="0"/>
                <a:cs typeface="Courier New" panose="02070309020205020404" pitchFamily="49" charset="0"/>
              </a:rPr>
              <a:t>changepasswd.php</a:t>
            </a:r>
            <a:r>
              <a:rPr lang="en-US" sz="1800" dirty="0"/>
              <a:t>, which uses an UPDATE statement to change the user’s password</a:t>
            </a:r>
            <a:endParaRPr lang="en-US" sz="1500" dirty="0"/>
          </a:p>
          <a:p>
            <a:pPr marL="0" indent="0">
              <a:buNone/>
            </a:pPr>
            <a:endParaRPr lang="en-US" sz="1500" dirty="0"/>
          </a:p>
        </p:txBody>
      </p:sp>
      <p:pic>
        <p:nvPicPr>
          <p:cNvPr id="5" name="Picture 4">
            <a:extLst>
              <a:ext uri="{FF2B5EF4-FFF2-40B4-BE49-F238E27FC236}">
                <a16:creationId xmlns:a16="http://schemas.microsoft.com/office/drawing/2014/main" id="{91433237-2168-4E5E-83DF-B8A3545965E9}"/>
              </a:ext>
            </a:extLst>
          </p:cNvPr>
          <p:cNvPicPr>
            <a:picLocks noChangeAspect="1"/>
          </p:cNvPicPr>
          <p:nvPr/>
        </p:nvPicPr>
        <p:blipFill rotWithShape="1">
          <a:blip r:embed="rId3"/>
          <a:srcRect l="34687" t="56111" r="26251" b="15185"/>
          <a:stretch/>
        </p:blipFill>
        <p:spPr>
          <a:xfrm>
            <a:off x="5762153" y="4001895"/>
            <a:ext cx="4737894" cy="2458844"/>
          </a:xfrm>
          <a:prstGeom prst="rect">
            <a:avLst/>
          </a:prstGeom>
        </p:spPr>
      </p:pic>
      <p:pic>
        <p:nvPicPr>
          <p:cNvPr id="7" name="Picture 6">
            <a:extLst>
              <a:ext uri="{FF2B5EF4-FFF2-40B4-BE49-F238E27FC236}">
                <a16:creationId xmlns:a16="http://schemas.microsoft.com/office/drawing/2014/main" id="{9C52D8BE-5D1E-49F9-97B2-DCAFFF8547D2}"/>
              </a:ext>
            </a:extLst>
          </p:cNvPr>
          <p:cNvPicPr>
            <a:picLocks noChangeAspect="1"/>
          </p:cNvPicPr>
          <p:nvPr/>
        </p:nvPicPr>
        <p:blipFill rotWithShape="1">
          <a:blip r:embed="rId3"/>
          <a:srcRect l="34791" t="39259" r="27083" b="47408"/>
          <a:stretch/>
        </p:blipFill>
        <p:spPr>
          <a:xfrm>
            <a:off x="5762153" y="2480314"/>
            <a:ext cx="4737894" cy="1085799"/>
          </a:xfrm>
          <a:prstGeom prst="rect">
            <a:avLst/>
          </a:prstGeom>
        </p:spPr>
      </p:pic>
      <p:sp>
        <p:nvSpPr>
          <p:cNvPr id="6" name="Slide Number Placeholder 5">
            <a:extLst>
              <a:ext uri="{FF2B5EF4-FFF2-40B4-BE49-F238E27FC236}">
                <a16:creationId xmlns:a16="http://schemas.microsoft.com/office/drawing/2014/main" id="{10533C35-5199-BD4D-8A29-115E3BAA8FA2}"/>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81</a:t>
            </a:fld>
            <a:endParaRPr lang="en-US" dirty="0">
              <a:solidFill>
                <a:prstClr val="black">
                  <a:tint val="75000"/>
                </a:prstClr>
              </a:solidFill>
            </a:endParaRPr>
          </a:p>
        </p:txBody>
      </p:sp>
      <p:sp>
        <p:nvSpPr>
          <p:cNvPr id="4" name="Rectangle 3">
            <a:extLst>
              <a:ext uri="{FF2B5EF4-FFF2-40B4-BE49-F238E27FC236}">
                <a16:creationId xmlns:a16="http://schemas.microsoft.com/office/drawing/2014/main" id="{BEB59820-3A14-5C45-A313-D6B948DADF6E}"/>
              </a:ext>
            </a:extLst>
          </p:cNvPr>
          <p:cNvSpPr/>
          <p:nvPr/>
        </p:nvSpPr>
        <p:spPr>
          <a:xfrm>
            <a:off x="2031441" y="1578484"/>
            <a:ext cx="7959741" cy="646331"/>
          </a:xfrm>
          <a:prstGeom prst="rect">
            <a:avLst/>
          </a:prstGeom>
        </p:spPr>
        <p:txBody>
          <a:bodyPr wrap="square">
            <a:spAutoFit/>
          </a:bodyPr>
          <a:lstStyle/>
          <a:p>
            <a:pPr defTabSz="457200"/>
            <a:r>
              <a:rPr lang="en-US" dirty="0">
                <a:solidFill>
                  <a:prstClr val="black"/>
                </a:solidFill>
                <a:latin typeface="Arial" panose="020B0604020202020204" pitchFamily="34" charset="0"/>
                <a:cs typeface="Arial" panose="020B0604020202020204" pitchFamily="34" charset="0"/>
              </a:rPr>
              <a:t>If the statement is UPDATE or INSERT INTO, we will have chance to </a:t>
            </a:r>
            <a:r>
              <a:rPr lang="en-US" dirty="0">
                <a:solidFill>
                  <a:srgbClr val="FF0000"/>
                </a:solidFill>
                <a:latin typeface="Arial" panose="020B0604020202020204" pitchFamily="34" charset="0"/>
                <a:cs typeface="Arial" panose="020B0604020202020204" pitchFamily="34" charset="0"/>
              </a:rPr>
              <a:t>change the database</a:t>
            </a:r>
          </a:p>
        </p:txBody>
      </p:sp>
    </p:spTree>
    <p:extLst>
      <p:ext uri="{BB962C8B-B14F-4D97-AF65-F5344CB8AC3E}">
        <p14:creationId xmlns:p14="http://schemas.microsoft.com/office/powerpoint/2010/main" val="22942383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766" y="137383"/>
            <a:ext cx="8211416" cy="994172"/>
          </a:xfrm>
        </p:spPr>
        <p:txBody>
          <a:bodyPr>
            <a:normAutofit/>
          </a:bodyPr>
          <a:lstStyle/>
          <a:p>
            <a:r>
              <a:rPr lang="en-US" sz="3000" dirty="0"/>
              <a:t>Modify Database</a:t>
            </a:r>
          </a:p>
        </p:txBody>
      </p:sp>
      <p:sp>
        <p:nvSpPr>
          <p:cNvPr id="3" name="Content Placeholder 2"/>
          <p:cNvSpPr>
            <a:spLocks noGrp="1"/>
          </p:cNvSpPr>
          <p:nvPr>
            <p:ph idx="1"/>
          </p:nvPr>
        </p:nvSpPr>
        <p:spPr>
          <a:xfrm>
            <a:off x="1779766" y="909645"/>
            <a:ext cx="8211416" cy="4594007"/>
          </a:xfrm>
        </p:spPr>
        <p:txBody>
          <a:bodyPr>
            <a:noAutofit/>
          </a:bodyPr>
          <a:lstStyle/>
          <a:p>
            <a:endParaRPr lang="en-US" sz="1800" dirty="0"/>
          </a:p>
          <a:p>
            <a:r>
              <a:rPr lang="en-US" sz="1800" dirty="0"/>
              <a:t>Let us assume that Alice (EID5000) is not satisfied with the salary she gets; She would like to increase her own salary using the SQL injection vulnerability; She would type her own EID and old password. The following will be typed into the “New Password” box:</a:t>
            </a:r>
          </a:p>
          <a:p>
            <a:endParaRPr lang="en-US" sz="1800" dirty="0"/>
          </a:p>
          <a:p>
            <a:endParaRPr lang="en-US" sz="1800" dirty="0"/>
          </a:p>
          <a:p>
            <a:r>
              <a:rPr lang="en-US" sz="1800" dirty="0"/>
              <a:t>By typing the above string in “New Password” box, we get the UPDATE statement to </a:t>
            </a:r>
            <a:r>
              <a:rPr lang="en-US" sz="1800" dirty="0">
                <a:solidFill>
                  <a:srgbClr val="C00000"/>
                </a:solidFill>
              </a:rPr>
              <a:t>SET</a:t>
            </a:r>
            <a:r>
              <a:rPr lang="en-US" sz="1800" dirty="0"/>
              <a:t> one more attribute for us, the salary attribute; The SQL statement will now look as follows:</a:t>
            </a:r>
          </a:p>
          <a:p>
            <a:endParaRPr lang="en-US" sz="1800" dirty="0"/>
          </a:p>
          <a:p>
            <a:pPr marL="0" indent="0">
              <a:buNone/>
            </a:pPr>
            <a:endParaRPr lang="en-US" sz="1800" dirty="0"/>
          </a:p>
          <a:p>
            <a:endParaRPr lang="en-US" sz="1800" dirty="0"/>
          </a:p>
          <a:p>
            <a:r>
              <a:rPr lang="en-US" sz="1800" dirty="0"/>
              <a:t>What if Alice doesn’t like Bob and would like to reduce Bob’s salary to 0, but she only knows Bob’s EID (eid5001), not his password; How can she execute the attack?</a:t>
            </a:r>
          </a:p>
        </p:txBody>
      </p:sp>
      <p:pic>
        <p:nvPicPr>
          <p:cNvPr id="4" name="Picture 3">
            <a:extLst>
              <a:ext uri="{FF2B5EF4-FFF2-40B4-BE49-F238E27FC236}">
                <a16:creationId xmlns:a16="http://schemas.microsoft.com/office/drawing/2014/main" id="{044361F0-408D-4955-BFC9-1BCDDF78AAF3}"/>
              </a:ext>
            </a:extLst>
          </p:cNvPr>
          <p:cNvPicPr>
            <a:picLocks noChangeAspect="1"/>
          </p:cNvPicPr>
          <p:nvPr/>
        </p:nvPicPr>
        <p:blipFill rotWithShape="1">
          <a:blip r:embed="rId3"/>
          <a:srcRect l="34895" t="21110" r="26250" b="74260"/>
          <a:stretch/>
        </p:blipFill>
        <p:spPr>
          <a:xfrm>
            <a:off x="3068464" y="2416640"/>
            <a:ext cx="6055073" cy="405837"/>
          </a:xfrm>
          <a:prstGeom prst="rect">
            <a:avLst/>
          </a:prstGeom>
        </p:spPr>
      </p:pic>
      <p:pic>
        <p:nvPicPr>
          <p:cNvPr id="6" name="Picture 5">
            <a:extLst>
              <a:ext uri="{FF2B5EF4-FFF2-40B4-BE49-F238E27FC236}">
                <a16:creationId xmlns:a16="http://schemas.microsoft.com/office/drawing/2014/main" id="{7C2F9A8A-6E42-4F85-A4AC-1500439F5C1C}"/>
              </a:ext>
            </a:extLst>
          </p:cNvPr>
          <p:cNvPicPr>
            <a:picLocks noChangeAspect="1"/>
          </p:cNvPicPr>
          <p:nvPr/>
        </p:nvPicPr>
        <p:blipFill rotWithShape="1">
          <a:blip r:embed="rId4"/>
          <a:srcRect l="34791" t="28704" r="32292" b="64815"/>
          <a:stretch/>
        </p:blipFill>
        <p:spPr>
          <a:xfrm>
            <a:off x="3173854" y="3970155"/>
            <a:ext cx="5844290" cy="647310"/>
          </a:xfrm>
          <a:prstGeom prst="rect">
            <a:avLst/>
          </a:prstGeom>
        </p:spPr>
      </p:pic>
      <p:pic>
        <p:nvPicPr>
          <p:cNvPr id="8" name="Picture 7">
            <a:extLst>
              <a:ext uri="{FF2B5EF4-FFF2-40B4-BE49-F238E27FC236}">
                <a16:creationId xmlns:a16="http://schemas.microsoft.com/office/drawing/2014/main" id="{319ABE9E-4902-43D0-99CC-6E0308CBF726}"/>
              </a:ext>
            </a:extLst>
          </p:cNvPr>
          <p:cNvPicPr>
            <a:picLocks noChangeAspect="1"/>
          </p:cNvPicPr>
          <p:nvPr/>
        </p:nvPicPr>
        <p:blipFill rotWithShape="1">
          <a:blip r:embed="rId5"/>
          <a:srcRect l="35104" t="37827" r="26250" b="51297"/>
          <a:stretch/>
        </p:blipFill>
        <p:spPr>
          <a:xfrm>
            <a:off x="3292464" y="5865661"/>
            <a:ext cx="5831072" cy="923074"/>
          </a:xfrm>
          <a:prstGeom prst="rect">
            <a:avLst/>
          </a:prstGeom>
        </p:spPr>
      </p:pic>
      <p:sp>
        <p:nvSpPr>
          <p:cNvPr id="7" name="Slide Number Placeholder 5">
            <a:extLst>
              <a:ext uri="{FF2B5EF4-FFF2-40B4-BE49-F238E27FC236}">
                <a16:creationId xmlns:a16="http://schemas.microsoft.com/office/drawing/2014/main" id="{1052B07D-08A1-3B4C-83D5-E32743AAF45E}"/>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82</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DA27C8AC-126C-644D-ABF8-1D49DF221281}"/>
              </a:ext>
            </a:extLst>
          </p:cNvPr>
          <p:cNvSpPr/>
          <p:nvPr/>
        </p:nvSpPr>
        <p:spPr>
          <a:xfrm>
            <a:off x="1891766" y="804730"/>
            <a:ext cx="8632468" cy="353943"/>
          </a:xfrm>
          <a:prstGeom prst="rect">
            <a:avLst/>
          </a:prstGeom>
        </p:spPr>
        <p:txBody>
          <a:bodyPr wrap="square">
            <a:spAutoFit/>
          </a:bodyPr>
          <a:lstStyle/>
          <a:p>
            <a:pPr defTabSz="457200"/>
            <a:r>
              <a:rPr lang="en-US" sz="1700" i="1" dirty="0">
                <a:solidFill>
                  <a:srgbClr val="FF0000"/>
                </a:solidFill>
                <a:latin typeface="Arial" panose="020B0604020202020204" pitchFamily="34" charset="0"/>
                <a:cs typeface="Arial" panose="020B0604020202020204" pitchFamily="34" charset="0"/>
              </a:rPr>
              <a:t>Due to SQL injection vulnerability, attackers can change other attributes (e.g., salary)</a:t>
            </a:r>
          </a:p>
        </p:txBody>
      </p:sp>
    </p:spTree>
    <p:extLst>
      <p:ext uri="{BB962C8B-B14F-4D97-AF65-F5344CB8AC3E}">
        <p14:creationId xmlns:p14="http://schemas.microsoft.com/office/powerpoint/2010/main" val="38858715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155981"/>
            <a:ext cx="8211416" cy="994172"/>
          </a:xfrm>
        </p:spPr>
        <p:txBody>
          <a:bodyPr>
            <a:normAutofit/>
          </a:bodyPr>
          <a:lstStyle/>
          <a:p>
            <a:r>
              <a:rPr lang="en-US" sz="3000" dirty="0"/>
              <a:t>Multiple SQL Statements</a:t>
            </a:r>
          </a:p>
        </p:txBody>
      </p:sp>
      <p:sp>
        <p:nvSpPr>
          <p:cNvPr id="3" name="Content Placeholder 2"/>
          <p:cNvSpPr>
            <a:spLocks noGrp="1"/>
          </p:cNvSpPr>
          <p:nvPr>
            <p:ph idx="1"/>
          </p:nvPr>
        </p:nvSpPr>
        <p:spPr>
          <a:xfrm>
            <a:off x="1827934" y="1282046"/>
            <a:ext cx="8211416" cy="5006010"/>
          </a:xfrm>
        </p:spPr>
        <p:txBody>
          <a:bodyPr>
            <a:normAutofit lnSpcReduction="10000"/>
          </a:bodyPr>
          <a:lstStyle/>
          <a:p>
            <a:endParaRPr lang="en-US" sz="100" dirty="0"/>
          </a:p>
          <a:p>
            <a:r>
              <a:rPr lang="en-US" sz="1800" dirty="0"/>
              <a:t>Damages that can be caused are bounded because we cannot change everything in the existing SQL statement</a:t>
            </a:r>
          </a:p>
          <a:p>
            <a:r>
              <a:rPr lang="en-US" sz="1800" dirty="0"/>
              <a:t>It will be more dangerous if we can cause the database to execute an arbitrary SQL statement</a:t>
            </a:r>
          </a:p>
          <a:p>
            <a:r>
              <a:rPr lang="en-US" sz="1800" dirty="0"/>
              <a:t>To append a new SQL statement “DROP DATABASE </a:t>
            </a:r>
            <a:r>
              <a:rPr lang="en-US" sz="1800" dirty="0" err="1"/>
              <a:t>dbtest</a:t>
            </a:r>
            <a:r>
              <a:rPr lang="en-US" sz="1800" dirty="0"/>
              <a:t>” to the existing SQL statement to delete the entire </a:t>
            </a:r>
            <a:r>
              <a:rPr lang="en-US" sz="1800" dirty="0" err="1"/>
              <a:t>dbtest</a:t>
            </a:r>
            <a:r>
              <a:rPr lang="en-US" sz="1800" dirty="0"/>
              <a:t> database, we can type the following in the EID box</a:t>
            </a:r>
          </a:p>
          <a:p>
            <a:pPr marL="0" indent="0">
              <a:buNone/>
            </a:pPr>
            <a:endParaRPr lang="en-US" sz="1800" dirty="0"/>
          </a:p>
          <a:p>
            <a:r>
              <a:rPr lang="en-US" sz="1800" dirty="0"/>
              <a:t>The resulting SQL statement is equivalent to the following, where we have successfully appended a new SQL statement to the existing SQL statement string</a:t>
            </a:r>
          </a:p>
          <a:p>
            <a:endParaRPr lang="en-US" sz="1800" dirty="0"/>
          </a:p>
          <a:p>
            <a:pPr marL="0" indent="0">
              <a:buNone/>
            </a:pPr>
            <a:endParaRPr lang="en-US" sz="1800" dirty="0"/>
          </a:p>
          <a:p>
            <a:r>
              <a:rPr lang="en-US" sz="1800" dirty="0">
                <a:solidFill>
                  <a:srgbClr val="FF0000"/>
                </a:solidFill>
              </a:rPr>
              <a:t>The above attack doesn’t work against MySQL, because in PHP’s </a:t>
            </a:r>
            <a:r>
              <a:rPr lang="en-US" sz="1800" dirty="0" err="1">
                <a:solidFill>
                  <a:srgbClr val="FF0000"/>
                </a:solidFill>
              </a:rPr>
              <a:t>mysqli</a:t>
            </a:r>
            <a:r>
              <a:rPr lang="en-US" sz="1800" dirty="0">
                <a:solidFill>
                  <a:srgbClr val="FF0000"/>
                </a:solidFill>
              </a:rPr>
              <a:t> extension, the </a:t>
            </a:r>
            <a:r>
              <a:rPr lang="en-US" sz="1800" dirty="0" err="1">
                <a:solidFill>
                  <a:srgbClr val="FF0000"/>
                </a:solidFill>
              </a:rPr>
              <a:t>mysqli</a:t>
            </a:r>
            <a:r>
              <a:rPr lang="en-US" sz="1800" dirty="0">
                <a:solidFill>
                  <a:srgbClr val="FF0000"/>
                </a:solidFill>
              </a:rPr>
              <a:t>::query() API doesn’t allow multiple queries to run in the database server</a:t>
            </a:r>
          </a:p>
          <a:p>
            <a:pPr marL="0" indent="0">
              <a:buNone/>
            </a:pPr>
            <a:r>
              <a:rPr lang="en-US" sz="1350" dirty="0"/>
              <a:t> </a:t>
            </a:r>
          </a:p>
          <a:p>
            <a:endParaRPr lang="en-US" sz="1350" dirty="0"/>
          </a:p>
          <a:p>
            <a:endParaRPr lang="en-US" sz="1350" dirty="0"/>
          </a:p>
          <a:p>
            <a:endParaRPr lang="en-US" sz="1350" dirty="0"/>
          </a:p>
          <a:p>
            <a:endParaRPr lang="en-US" sz="1350" dirty="0"/>
          </a:p>
        </p:txBody>
      </p:sp>
      <p:pic>
        <p:nvPicPr>
          <p:cNvPr id="5" name="Picture 4">
            <a:extLst>
              <a:ext uri="{FF2B5EF4-FFF2-40B4-BE49-F238E27FC236}">
                <a16:creationId xmlns:a16="http://schemas.microsoft.com/office/drawing/2014/main" id="{27931329-6E56-4A3B-A6FD-BA62642EF381}"/>
              </a:ext>
            </a:extLst>
          </p:cNvPr>
          <p:cNvPicPr>
            <a:picLocks noChangeAspect="1"/>
          </p:cNvPicPr>
          <p:nvPr/>
        </p:nvPicPr>
        <p:blipFill rotWithShape="1">
          <a:blip r:embed="rId3"/>
          <a:srcRect l="25521" t="70370" r="36042" b="25421"/>
          <a:stretch/>
        </p:blipFill>
        <p:spPr>
          <a:xfrm>
            <a:off x="3432025" y="3286125"/>
            <a:ext cx="4639437" cy="285750"/>
          </a:xfrm>
          <a:prstGeom prst="rect">
            <a:avLst/>
          </a:prstGeom>
        </p:spPr>
      </p:pic>
      <p:pic>
        <p:nvPicPr>
          <p:cNvPr id="7" name="Picture 6">
            <a:extLst>
              <a:ext uri="{FF2B5EF4-FFF2-40B4-BE49-F238E27FC236}">
                <a16:creationId xmlns:a16="http://schemas.microsoft.com/office/drawing/2014/main" id="{223658F4-8688-4C78-9BF3-EA37CE80CC0E}"/>
              </a:ext>
            </a:extLst>
          </p:cNvPr>
          <p:cNvPicPr>
            <a:picLocks noChangeAspect="1"/>
          </p:cNvPicPr>
          <p:nvPr/>
        </p:nvPicPr>
        <p:blipFill rotWithShape="1">
          <a:blip r:embed="rId3"/>
          <a:srcRect l="25729" t="78148" r="41250" b="14815"/>
          <a:stretch/>
        </p:blipFill>
        <p:spPr>
          <a:xfrm>
            <a:off x="3776282" y="4204316"/>
            <a:ext cx="4639437" cy="556147"/>
          </a:xfrm>
          <a:prstGeom prst="rect">
            <a:avLst/>
          </a:prstGeom>
        </p:spPr>
      </p:pic>
      <p:sp>
        <p:nvSpPr>
          <p:cNvPr id="6" name="Slide Number Placeholder 5">
            <a:extLst>
              <a:ext uri="{FF2B5EF4-FFF2-40B4-BE49-F238E27FC236}">
                <a16:creationId xmlns:a16="http://schemas.microsoft.com/office/drawing/2014/main" id="{3FA7E793-C680-AF40-928D-D021192F0476}"/>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83</a:t>
            </a:fld>
            <a:endParaRPr lang="en-US" dirty="0">
              <a:solidFill>
                <a:prstClr val="black">
                  <a:tint val="75000"/>
                </a:prstClr>
              </a:solidFill>
            </a:endParaRPr>
          </a:p>
        </p:txBody>
      </p:sp>
    </p:spTree>
    <p:extLst>
      <p:ext uri="{BB962C8B-B14F-4D97-AF65-F5344CB8AC3E}">
        <p14:creationId xmlns:p14="http://schemas.microsoft.com/office/powerpoint/2010/main" val="23165340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766" y="155981"/>
            <a:ext cx="8211416" cy="994172"/>
          </a:xfrm>
        </p:spPr>
        <p:txBody>
          <a:bodyPr>
            <a:normAutofit/>
          </a:bodyPr>
          <a:lstStyle/>
          <a:p>
            <a:r>
              <a:rPr lang="en-US" sz="3000" dirty="0"/>
              <a:t>Multiple SQL Statements</a:t>
            </a:r>
          </a:p>
        </p:txBody>
      </p:sp>
      <p:sp>
        <p:nvSpPr>
          <p:cNvPr id="3" name="Content Placeholder 2"/>
          <p:cNvSpPr>
            <a:spLocks noGrp="1"/>
          </p:cNvSpPr>
          <p:nvPr>
            <p:ph idx="1"/>
          </p:nvPr>
        </p:nvSpPr>
        <p:spPr>
          <a:xfrm>
            <a:off x="1827933" y="1385740"/>
            <a:ext cx="8211416" cy="4954770"/>
          </a:xfrm>
        </p:spPr>
        <p:txBody>
          <a:bodyPr>
            <a:noAutofit/>
          </a:bodyPr>
          <a:lstStyle/>
          <a:p>
            <a:r>
              <a:rPr lang="en-US" sz="1800" dirty="0"/>
              <a:t>The code below tries to execute two SQL statements using the </a:t>
            </a:r>
            <a:r>
              <a:rPr lang="en-US" sz="1800" dirty="0">
                <a:solidFill>
                  <a:srgbClr val="C00000"/>
                </a:solidFill>
              </a:rPr>
              <a:t>$</a:t>
            </a:r>
            <a:r>
              <a:rPr lang="en-US" sz="1800" dirty="0" err="1">
                <a:solidFill>
                  <a:srgbClr val="C00000"/>
                </a:solidFill>
              </a:rPr>
              <a:t>mysqli</a:t>
            </a:r>
            <a:r>
              <a:rPr lang="en-US" sz="1800" dirty="0">
                <a:solidFill>
                  <a:srgbClr val="C00000"/>
                </a:solidFill>
              </a:rPr>
              <a:t>-&gt;query()</a:t>
            </a:r>
            <a:r>
              <a:rPr lang="en-US" sz="1800" dirty="0"/>
              <a:t> API</a:t>
            </a:r>
          </a:p>
          <a:p>
            <a:endParaRPr lang="en-US" sz="1800" dirty="0"/>
          </a:p>
          <a:p>
            <a:pPr marL="0" indent="0">
              <a:buNone/>
            </a:pPr>
            <a:endParaRPr lang="en-US" sz="1800" dirty="0"/>
          </a:p>
          <a:p>
            <a:pPr marL="0" indent="0">
              <a:buNone/>
            </a:pPr>
            <a:endParaRPr lang="en-US" sz="1800" dirty="0"/>
          </a:p>
          <a:p>
            <a:endParaRPr lang="en-US" sz="1800" dirty="0"/>
          </a:p>
          <a:p>
            <a:endParaRPr lang="en-US" sz="1800" dirty="0"/>
          </a:p>
          <a:p>
            <a:pPr marL="0" indent="0">
              <a:buNone/>
            </a:pPr>
            <a:endParaRPr lang="en-US" sz="1800" dirty="0"/>
          </a:p>
          <a:p>
            <a:r>
              <a:rPr lang="en-US" sz="1800" dirty="0"/>
              <a:t>When we run the code, we get the following error message:</a:t>
            </a:r>
          </a:p>
          <a:p>
            <a:pPr marL="0" indent="0">
              <a:buNone/>
            </a:pPr>
            <a:endParaRPr lang="en-US" sz="1800" dirty="0"/>
          </a:p>
          <a:p>
            <a:pPr marL="0" indent="0">
              <a:buNone/>
            </a:pPr>
            <a:endParaRPr lang="en-US" sz="1800" dirty="0"/>
          </a:p>
          <a:p>
            <a:pPr marL="0" indent="0">
              <a:buNone/>
            </a:pPr>
            <a:endParaRPr lang="en-US" sz="1800" dirty="0"/>
          </a:p>
          <a:p>
            <a:endParaRPr lang="en-US" sz="1800" dirty="0"/>
          </a:p>
          <a:p>
            <a:r>
              <a:rPr lang="en-US" sz="1800" dirty="0"/>
              <a:t>If we do want to run multiple SQL statements, we can use </a:t>
            </a:r>
            <a:r>
              <a:rPr lang="en-US" sz="1800" dirty="0">
                <a:solidFill>
                  <a:srgbClr val="C00000"/>
                </a:solidFill>
              </a:rPr>
              <a:t>$</a:t>
            </a:r>
            <a:r>
              <a:rPr lang="en-US" sz="1800" dirty="0" err="1">
                <a:solidFill>
                  <a:srgbClr val="C00000"/>
                </a:solidFill>
              </a:rPr>
              <a:t>mysqli</a:t>
            </a:r>
            <a:r>
              <a:rPr lang="en-US" sz="1800" dirty="0">
                <a:solidFill>
                  <a:srgbClr val="C00000"/>
                </a:solidFill>
              </a:rPr>
              <a:t> -&gt; </a:t>
            </a:r>
            <a:r>
              <a:rPr lang="en-US" sz="1800" dirty="0" err="1">
                <a:solidFill>
                  <a:srgbClr val="C00000"/>
                </a:solidFill>
              </a:rPr>
              <a:t>multi_query</a:t>
            </a:r>
            <a:r>
              <a:rPr lang="en-US" sz="1800" dirty="0">
                <a:solidFill>
                  <a:srgbClr val="C00000"/>
                </a:solidFill>
              </a:rPr>
              <a:t>() </a:t>
            </a:r>
            <a:r>
              <a:rPr lang="en-US" sz="1800" dirty="0">
                <a:solidFill>
                  <a:srgbClr val="FF0000"/>
                </a:solidFill>
              </a:rPr>
              <a:t>[not recommended for security purposes]</a:t>
            </a:r>
          </a:p>
          <a:p>
            <a:endParaRPr lang="en-US" sz="1800" dirty="0"/>
          </a:p>
          <a:p>
            <a:endParaRPr lang="en-US" sz="1800" dirty="0"/>
          </a:p>
        </p:txBody>
      </p:sp>
      <p:pic>
        <p:nvPicPr>
          <p:cNvPr id="4" name="Picture 3">
            <a:extLst>
              <a:ext uri="{FF2B5EF4-FFF2-40B4-BE49-F238E27FC236}">
                <a16:creationId xmlns:a16="http://schemas.microsoft.com/office/drawing/2014/main" id="{8A1B15FE-BF86-4B8D-A1B6-6B9D4E69986D}"/>
              </a:ext>
            </a:extLst>
          </p:cNvPr>
          <p:cNvPicPr>
            <a:picLocks noChangeAspect="1"/>
          </p:cNvPicPr>
          <p:nvPr/>
        </p:nvPicPr>
        <p:blipFill rotWithShape="1">
          <a:blip r:embed="rId3"/>
          <a:srcRect l="25000" t="37222" r="36770" b="43449"/>
          <a:stretch/>
        </p:blipFill>
        <p:spPr>
          <a:xfrm>
            <a:off x="2564558" y="2049951"/>
            <a:ext cx="6027704" cy="1685925"/>
          </a:xfrm>
          <a:prstGeom prst="rect">
            <a:avLst/>
          </a:prstGeom>
        </p:spPr>
      </p:pic>
      <p:pic>
        <p:nvPicPr>
          <p:cNvPr id="6" name="Picture 5">
            <a:extLst>
              <a:ext uri="{FF2B5EF4-FFF2-40B4-BE49-F238E27FC236}">
                <a16:creationId xmlns:a16="http://schemas.microsoft.com/office/drawing/2014/main" id="{A2AE220C-45E0-42FF-96D0-30A6964693CC}"/>
              </a:ext>
            </a:extLst>
          </p:cNvPr>
          <p:cNvPicPr>
            <a:picLocks noChangeAspect="1"/>
          </p:cNvPicPr>
          <p:nvPr/>
        </p:nvPicPr>
        <p:blipFill rotWithShape="1">
          <a:blip r:embed="rId3"/>
          <a:srcRect l="25000" t="58889" r="36146" b="32778"/>
          <a:stretch/>
        </p:blipFill>
        <p:spPr>
          <a:xfrm>
            <a:off x="2636862" y="4500569"/>
            <a:ext cx="6505651" cy="784864"/>
          </a:xfrm>
          <a:prstGeom prst="rect">
            <a:avLst/>
          </a:prstGeom>
        </p:spPr>
      </p:pic>
      <p:sp>
        <p:nvSpPr>
          <p:cNvPr id="7" name="Slide Number Placeholder 5">
            <a:extLst>
              <a:ext uri="{FF2B5EF4-FFF2-40B4-BE49-F238E27FC236}">
                <a16:creationId xmlns:a16="http://schemas.microsoft.com/office/drawing/2014/main" id="{12ECC59A-EA4B-A744-BF6B-A7EE1F71A6F9}"/>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84</a:t>
            </a:fld>
            <a:endParaRPr lang="en-US" dirty="0">
              <a:solidFill>
                <a:prstClr val="black">
                  <a:tint val="75000"/>
                </a:prstClr>
              </a:solidFill>
            </a:endParaRPr>
          </a:p>
        </p:txBody>
      </p:sp>
    </p:spTree>
    <p:extLst>
      <p:ext uri="{BB962C8B-B14F-4D97-AF65-F5344CB8AC3E}">
        <p14:creationId xmlns:p14="http://schemas.microsoft.com/office/powerpoint/2010/main" val="18464009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766" y="155981"/>
            <a:ext cx="8211416" cy="994172"/>
          </a:xfrm>
        </p:spPr>
        <p:txBody>
          <a:bodyPr>
            <a:normAutofit/>
          </a:bodyPr>
          <a:lstStyle/>
          <a:p>
            <a:r>
              <a:rPr lang="en-US" sz="3000" dirty="0"/>
              <a:t>SQL Injection Humor</a:t>
            </a:r>
          </a:p>
        </p:txBody>
      </p:sp>
      <p:sp>
        <p:nvSpPr>
          <p:cNvPr id="7" name="Slide Number Placeholder 5">
            <a:extLst>
              <a:ext uri="{FF2B5EF4-FFF2-40B4-BE49-F238E27FC236}">
                <a16:creationId xmlns:a16="http://schemas.microsoft.com/office/drawing/2014/main" id="{12ECC59A-EA4B-A744-BF6B-A7EE1F71A6F9}"/>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85</a:t>
            </a:fld>
            <a:endParaRPr lang="en-US" dirty="0">
              <a:solidFill>
                <a:prstClr val="black">
                  <a:tint val="75000"/>
                </a:prstClr>
              </a:solidFill>
            </a:endParaRPr>
          </a:p>
        </p:txBody>
      </p:sp>
      <p:pic>
        <p:nvPicPr>
          <p:cNvPr id="1026" name="Picture 2" descr="Exploits of a Mom">
            <a:extLst>
              <a:ext uri="{FF2B5EF4-FFF2-40B4-BE49-F238E27FC236}">
                <a16:creationId xmlns:a16="http://schemas.microsoft.com/office/drawing/2014/main" id="{5D671665-DBFC-7D45-9F57-2E67A30D9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2127250"/>
            <a:ext cx="84582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718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571" y="155981"/>
            <a:ext cx="8211416" cy="994172"/>
          </a:xfrm>
        </p:spPr>
        <p:txBody>
          <a:bodyPr>
            <a:normAutofit/>
          </a:bodyPr>
          <a:lstStyle/>
          <a:p>
            <a:r>
              <a:rPr lang="en-US" sz="3000" dirty="0"/>
              <a:t>The Fundamental Cause</a:t>
            </a:r>
          </a:p>
        </p:txBody>
      </p:sp>
      <p:sp>
        <p:nvSpPr>
          <p:cNvPr id="3" name="Content Placeholder 2"/>
          <p:cNvSpPr>
            <a:spLocks noGrp="1"/>
          </p:cNvSpPr>
          <p:nvPr>
            <p:ph idx="1"/>
          </p:nvPr>
        </p:nvSpPr>
        <p:spPr>
          <a:xfrm>
            <a:off x="2177014" y="1039621"/>
            <a:ext cx="7757327" cy="2891220"/>
          </a:xfrm>
        </p:spPr>
        <p:txBody>
          <a:bodyPr>
            <a:normAutofit/>
          </a:bodyPr>
          <a:lstStyle/>
          <a:p>
            <a:pPr marL="0" indent="0">
              <a:buNone/>
            </a:pPr>
            <a:r>
              <a:rPr lang="en-US" sz="1800" b="1" dirty="0"/>
              <a:t>Mixing data and code </a:t>
            </a:r>
            <a:r>
              <a:rPr lang="en-US" sz="1800" dirty="0"/>
              <a:t>together is the cause of several types of vulnerabilities and attacks including SQL Injection attack, XSS attack, attacks on the system() function and format string attacks</a:t>
            </a:r>
          </a:p>
          <a:p>
            <a:pPr marL="0" indent="0">
              <a:buNone/>
            </a:pPr>
            <a:endParaRPr lang="en-US" sz="1350" dirty="0"/>
          </a:p>
        </p:txBody>
      </p:sp>
      <p:pic>
        <p:nvPicPr>
          <p:cNvPr id="7" name="Picture 6">
            <a:extLst>
              <a:ext uri="{FF2B5EF4-FFF2-40B4-BE49-F238E27FC236}">
                <a16:creationId xmlns:a16="http://schemas.microsoft.com/office/drawing/2014/main" id="{3E5EE3D2-7F60-41C6-9769-67493496C67F}"/>
              </a:ext>
            </a:extLst>
          </p:cNvPr>
          <p:cNvPicPr>
            <a:picLocks noChangeAspect="1"/>
          </p:cNvPicPr>
          <p:nvPr/>
        </p:nvPicPr>
        <p:blipFill rotWithShape="1">
          <a:blip r:embed="rId3"/>
          <a:srcRect l="15208" t="25185" r="30135" b="10370"/>
          <a:stretch/>
        </p:blipFill>
        <p:spPr>
          <a:xfrm>
            <a:off x="2355682" y="1988345"/>
            <a:ext cx="7107194" cy="4713675"/>
          </a:xfrm>
          <a:prstGeom prst="rect">
            <a:avLst/>
          </a:prstGeom>
        </p:spPr>
      </p:pic>
      <p:sp>
        <p:nvSpPr>
          <p:cNvPr id="5" name="Slide Number Placeholder 5">
            <a:extLst>
              <a:ext uri="{FF2B5EF4-FFF2-40B4-BE49-F238E27FC236}">
                <a16:creationId xmlns:a16="http://schemas.microsoft.com/office/drawing/2014/main" id="{37FA5371-3E18-4F48-9E26-2952FC08075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86</a:t>
            </a:fld>
            <a:endParaRPr lang="en-US" dirty="0">
              <a:solidFill>
                <a:prstClr val="black">
                  <a:tint val="75000"/>
                </a:prstClr>
              </a:solidFill>
            </a:endParaRPr>
          </a:p>
        </p:txBody>
      </p:sp>
      <p:sp>
        <p:nvSpPr>
          <p:cNvPr id="4" name="TextBox 3">
            <a:extLst>
              <a:ext uri="{FF2B5EF4-FFF2-40B4-BE49-F238E27FC236}">
                <a16:creationId xmlns:a16="http://schemas.microsoft.com/office/drawing/2014/main" id="{A1F821F8-4B64-6745-80CF-ED77F5F57992}"/>
              </a:ext>
            </a:extLst>
          </p:cNvPr>
          <p:cNvSpPr txBox="1"/>
          <p:nvPr/>
        </p:nvSpPr>
        <p:spPr>
          <a:xfrm>
            <a:off x="9462876" y="2971801"/>
            <a:ext cx="1179576" cy="584775"/>
          </a:xfrm>
          <a:prstGeom prst="rect">
            <a:avLst/>
          </a:prstGeom>
          <a:noFill/>
        </p:spPr>
        <p:txBody>
          <a:bodyPr wrap="square" rtlCol="0">
            <a:spAutoFit/>
          </a:bodyPr>
          <a:lstStyle/>
          <a:p>
            <a:pPr defTabSz="457200"/>
            <a:r>
              <a:rPr lang="en-US" sz="1600" dirty="0">
                <a:solidFill>
                  <a:srgbClr val="FF0000"/>
                </a:solidFill>
                <a:latin typeface="Arial" panose="020B0604020202020204" pitchFamily="34" charset="0"/>
                <a:cs typeface="Arial" panose="020B0604020202020204" pitchFamily="34" charset="0"/>
              </a:rPr>
              <a:t>Cross-Site Scripting</a:t>
            </a:r>
          </a:p>
        </p:txBody>
      </p:sp>
      <p:sp>
        <p:nvSpPr>
          <p:cNvPr id="8" name="TextBox 7">
            <a:extLst>
              <a:ext uri="{FF2B5EF4-FFF2-40B4-BE49-F238E27FC236}">
                <a16:creationId xmlns:a16="http://schemas.microsoft.com/office/drawing/2014/main" id="{BF4DBCFC-C24C-1440-AF4E-71BFF365B049}"/>
              </a:ext>
            </a:extLst>
          </p:cNvPr>
          <p:cNvSpPr txBox="1"/>
          <p:nvPr/>
        </p:nvSpPr>
        <p:spPr>
          <a:xfrm>
            <a:off x="9462876" y="2133610"/>
            <a:ext cx="1179576" cy="584775"/>
          </a:xfrm>
          <a:prstGeom prst="rect">
            <a:avLst/>
          </a:prstGeom>
          <a:noFill/>
        </p:spPr>
        <p:txBody>
          <a:bodyPr wrap="square" rtlCol="0">
            <a:spAutoFit/>
          </a:bodyPr>
          <a:lstStyle/>
          <a:p>
            <a:pPr defTabSz="457200"/>
            <a:r>
              <a:rPr lang="en-US" sz="1600" dirty="0">
                <a:solidFill>
                  <a:srgbClr val="FF0000"/>
                </a:solidFill>
                <a:latin typeface="Arial" panose="020B0604020202020204" pitchFamily="34" charset="0"/>
                <a:cs typeface="Arial" panose="020B0604020202020204" pitchFamily="34" charset="0"/>
              </a:rPr>
              <a:t>SQL Injection</a:t>
            </a:r>
          </a:p>
        </p:txBody>
      </p:sp>
      <p:sp>
        <p:nvSpPr>
          <p:cNvPr id="9" name="TextBox 8">
            <a:extLst>
              <a:ext uri="{FF2B5EF4-FFF2-40B4-BE49-F238E27FC236}">
                <a16:creationId xmlns:a16="http://schemas.microsoft.com/office/drawing/2014/main" id="{56049E66-B56D-694C-B22E-F7B112F561ED}"/>
              </a:ext>
            </a:extLst>
          </p:cNvPr>
          <p:cNvSpPr txBox="1"/>
          <p:nvPr/>
        </p:nvSpPr>
        <p:spPr>
          <a:xfrm>
            <a:off x="9451010" y="3929683"/>
            <a:ext cx="1216990" cy="584775"/>
          </a:xfrm>
          <a:prstGeom prst="rect">
            <a:avLst/>
          </a:prstGeom>
          <a:noFill/>
        </p:spPr>
        <p:txBody>
          <a:bodyPr wrap="square" rtlCol="0">
            <a:spAutoFit/>
          </a:bodyPr>
          <a:lstStyle/>
          <a:p>
            <a:pPr defTabSz="457200"/>
            <a:r>
              <a:rPr lang="en-US" sz="1600" dirty="0">
                <a:solidFill>
                  <a:srgbClr val="FF0000"/>
                </a:solidFill>
                <a:latin typeface="Arial" panose="020B0604020202020204" pitchFamily="34" charset="0"/>
                <a:cs typeface="Arial" panose="020B0604020202020204" pitchFamily="34" charset="0"/>
              </a:rPr>
              <a:t>Shell Script Injection</a:t>
            </a:r>
          </a:p>
        </p:txBody>
      </p:sp>
    </p:spTree>
    <p:extLst>
      <p:ext uri="{BB962C8B-B14F-4D97-AF65-F5344CB8AC3E}">
        <p14:creationId xmlns:p14="http://schemas.microsoft.com/office/powerpoint/2010/main" val="25158511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766" y="155981"/>
            <a:ext cx="8211416" cy="994172"/>
          </a:xfrm>
        </p:spPr>
        <p:txBody>
          <a:bodyPr>
            <a:normAutofit/>
          </a:bodyPr>
          <a:lstStyle/>
          <a:p>
            <a:r>
              <a:rPr lang="en-US" sz="3000" dirty="0"/>
              <a:t>Countermeasures: Filtering and Encoding Data</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1827933" y="1267505"/>
            <a:ext cx="8735292" cy="432299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prstClr val="black"/>
                </a:solidFill>
                <a:latin typeface="Arial" panose="020B0604020202020204" pitchFamily="34" charset="0"/>
                <a:cs typeface="Arial" panose="020B0604020202020204" pitchFamily="34" charset="0"/>
              </a:rPr>
              <a:t>Before mixing user-provided data with code, inspect the data; Filter out any character that may be interpreted as code</a:t>
            </a:r>
          </a:p>
          <a:p>
            <a:r>
              <a:rPr lang="en-US" sz="1500" dirty="0">
                <a:solidFill>
                  <a:srgbClr val="00B050"/>
                </a:solidFill>
                <a:latin typeface="Arial" panose="020B0604020202020204" pitchFamily="34" charset="0"/>
                <a:cs typeface="Arial" panose="020B0604020202020204" pitchFamily="34" charset="0"/>
              </a:rPr>
              <a:t>Special characters are commonly used in SQL Injection attacks; To get rid of them, encode them</a:t>
            </a:r>
          </a:p>
          <a:p>
            <a:r>
              <a:rPr lang="en-US" sz="1500" dirty="0">
                <a:solidFill>
                  <a:prstClr val="black"/>
                </a:solidFill>
                <a:latin typeface="Arial" panose="020B0604020202020204" pitchFamily="34" charset="0"/>
                <a:cs typeface="Arial" panose="020B0604020202020204" pitchFamily="34" charset="0"/>
              </a:rPr>
              <a:t>Encoding a special character tells parser to </a:t>
            </a:r>
            <a:r>
              <a:rPr lang="en-US" sz="1500" dirty="0">
                <a:solidFill>
                  <a:srgbClr val="00B050"/>
                </a:solidFill>
                <a:latin typeface="Arial" panose="020B0604020202020204" pitchFamily="34" charset="0"/>
                <a:cs typeface="Arial" panose="020B0604020202020204" pitchFamily="34" charset="0"/>
              </a:rPr>
              <a:t>treat the encoded character as data and not as code</a:t>
            </a:r>
            <a:r>
              <a:rPr lang="en-US" sz="1500" dirty="0">
                <a:solidFill>
                  <a:prstClr val="black"/>
                </a:solidFill>
                <a:latin typeface="Arial" panose="020B0604020202020204" pitchFamily="34" charset="0"/>
                <a:cs typeface="Arial" panose="020B0604020202020204" pitchFamily="34" charset="0"/>
              </a:rPr>
              <a:t>; This can be seen in the following example</a:t>
            </a:r>
          </a:p>
          <a:p>
            <a:endParaRPr lang="en-US" sz="1500" dirty="0">
              <a:solidFill>
                <a:prstClr val="black"/>
              </a:solidFill>
              <a:latin typeface="Arial" panose="020B0604020202020204" pitchFamily="34" charset="0"/>
              <a:cs typeface="Arial" panose="020B0604020202020204" pitchFamily="34" charset="0"/>
            </a:endParaRPr>
          </a:p>
          <a:p>
            <a:endParaRPr lang="en-US" sz="1500" dirty="0">
              <a:solidFill>
                <a:prstClr val="black"/>
              </a:solidFill>
              <a:latin typeface="Arial" panose="020B0604020202020204" pitchFamily="34" charset="0"/>
              <a:cs typeface="Arial" panose="020B0604020202020204" pitchFamily="34" charset="0"/>
            </a:endParaRPr>
          </a:p>
          <a:p>
            <a:r>
              <a:rPr lang="en-US" sz="1500" dirty="0">
                <a:solidFill>
                  <a:prstClr val="black"/>
                </a:solidFill>
                <a:latin typeface="Arial" panose="020B0604020202020204" pitchFamily="34" charset="0"/>
                <a:cs typeface="Arial" panose="020B0604020202020204" pitchFamily="34" charset="0"/>
              </a:rPr>
              <a:t>PHP’s </a:t>
            </a:r>
            <a:r>
              <a:rPr lang="en-US" sz="1500" dirty="0" err="1">
                <a:solidFill>
                  <a:prstClr val="black"/>
                </a:solidFill>
                <a:latin typeface="Arial" panose="020B0604020202020204" pitchFamily="34" charset="0"/>
                <a:cs typeface="Arial" panose="020B0604020202020204" pitchFamily="34" charset="0"/>
              </a:rPr>
              <a:t>mysqli</a:t>
            </a:r>
            <a:r>
              <a:rPr lang="en-US" sz="1500" dirty="0">
                <a:solidFill>
                  <a:prstClr val="black"/>
                </a:solidFill>
                <a:latin typeface="Arial" panose="020B0604020202020204" pitchFamily="34" charset="0"/>
                <a:cs typeface="Arial" panose="020B0604020202020204" pitchFamily="34" charset="0"/>
              </a:rPr>
              <a:t> extension has a built-in method called </a:t>
            </a:r>
            <a:r>
              <a:rPr lang="en-US" sz="1500" dirty="0" err="1">
                <a:solidFill>
                  <a:srgbClr val="C00000"/>
                </a:solidFill>
                <a:latin typeface="Arial" panose="020B0604020202020204" pitchFamily="34" charset="0"/>
                <a:cs typeface="Arial" panose="020B0604020202020204" pitchFamily="34" charset="0"/>
              </a:rPr>
              <a:t>mysqli</a:t>
            </a:r>
            <a:r>
              <a:rPr lang="en-US" sz="1500" dirty="0">
                <a:solidFill>
                  <a:srgbClr val="C00000"/>
                </a:solidFill>
                <a:latin typeface="Arial" panose="020B0604020202020204" pitchFamily="34" charset="0"/>
                <a:cs typeface="Arial" panose="020B0604020202020204" pitchFamily="34" charset="0"/>
              </a:rPr>
              <a:t>::</a:t>
            </a:r>
            <a:r>
              <a:rPr lang="en-US" sz="1500" dirty="0" err="1">
                <a:solidFill>
                  <a:srgbClr val="C00000"/>
                </a:solidFill>
                <a:latin typeface="Arial" panose="020B0604020202020204" pitchFamily="34" charset="0"/>
                <a:cs typeface="Arial" panose="020B0604020202020204" pitchFamily="34" charset="0"/>
              </a:rPr>
              <a:t>real_escape_string</a:t>
            </a:r>
            <a:r>
              <a:rPr lang="en-US" sz="1500" dirty="0">
                <a:solidFill>
                  <a:srgbClr val="C00000"/>
                </a:solidFill>
                <a:latin typeface="Arial" panose="020B0604020202020204" pitchFamily="34" charset="0"/>
                <a:cs typeface="Arial" panose="020B0604020202020204" pitchFamily="34" charset="0"/>
              </a:rPr>
              <a:t>()</a:t>
            </a:r>
            <a:r>
              <a:rPr lang="en-US" sz="1500" dirty="0">
                <a:solidFill>
                  <a:prstClr val="black"/>
                </a:solidFill>
                <a:latin typeface="Arial" panose="020B0604020202020204" pitchFamily="34" charset="0"/>
                <a:cs typeface="Arial" panose="020B0604020202020204" pitchFamily="34" charset="0"/>
              </a:rPr>
              <a:t>; It can be used to encode the characters that have special meanings in SQL</a:t>
            </a:r>
          </a:p>
          <a:p>
            <a:r>
              <a:rPr lang="en-US" sz="1500" dirty="0">
                <a:solidFill>
                  <a:prstClr val="black"/>
                </a:solidFill>
                <a:latin typeface="Arial" panose="020B0604020202020204" pitchFamily="34" charset="0"/>
                <a:cs typeface="Arial" panose="020B0604020202020204" pitchFamily="34" charset="0"/>
              </a:rPr>
              <a:t>The following code snippet shows how to use this API </a:t>
            </a:r>
          </a:p>
          <a:p>
            <a:endParaRPr lang="en-US" sz="1350" dirty="0">
              <a:solidFill>
                <a:prstClr val="black"/>
              </a:solidFill>
              <a:latin typeface="Arial" panose="020B0604020202020204" pitchFamily="34" charset="0"/>
              <a:cs typeface="Arial" panose="020B0604020202020204" pitchFamily="34" charset="0"/>
            </a:endParaRPr>
          </a:p>
          <a:p>
            <a:endParaRPr lang="en-US" sz="1350" dirty="0">
              <a:solidFill>
                <a:prstClr val="black"/>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907F8B3-4B2F-458D-8A36-E489A04ECA14}"/>
              </a:ext>
            </a:extLst>
          </p:cNvPr>
          <p:cNvPicPr>
            <a:picLocks noChangeAspect="1"/>
          </p:cNvPicPr>
          <p:nvPr/>
        </p:nvPicPr>
        <p:blipFill rotWithShape="1">
          <a:blip r:embed="rId3"/>
          <a:srcRect l="34375" t="16494" r="38021" b="79146"/>
          <a:stretch/>
        </p:blipFill>
        <p:spPr>
          <a:xfrm>
            <a:off x="3540104" y="2700175"/>
            <a:ext cx="4878130" cy="433388"/>
          </a:xfrm>
          <a:prstGeom prst="rect">
            <a:avLst/>
          </a:prstGeom>
        </p:spPr>
      </p:pic>
      <p:pic>
        <p:nvPicPr>
          <p:cNvPr id="4" name="Picture 3">
            <a:extLst>
              <a:ext uri="{FF2B5EF4-FFF2-40B4-BE49-F238E27FC236}">
                <a16:creationId xmlns:a16="http://schemas.microsoft.com/office/drawing/2014/main" id="{8475DD54-6A6D-424F-BDF6-63078098CA4D}"/>
              </a:ext>
            </a:extLst>
          </p:cNvPr>
          <p:cNvPicPr>
            <a:picLocks noChangeAspect="1"/>
          </p:cNvPicPr>
          <p:nvPr/>
        </p:nvPicPr>
        <p:blipFill rotWithShape="1">
          <a:blip r:embed="rId3"/>
          <a:srcRect l="34583" t="23933" r="26567" b="58314"/>
          <a:stretch/>
        </p:blipFill>
        <p:spPr>
          <a:xfrm>
            <a:off x="2838002" y="4229910"/>
            <a:ext cx="6715155" cy="1726034"/>
          </a:xfrm>
          <a:prstGeom prst="rect">
            <a:avLst/>
          </a:prstGeom>
        </p:spPr>
      </p:pic>
      <p:sp>
        <p:nvSpPr>
          <p:cNvPr id="6" name="Slide Number Placeholder 5">
            <a:extLst>
              <a:ext uri="{FF2B5EF4-FFF2-40B4-BE49-F238E27FC236}">
                <a16:creationId xmlns:a16="http://schemas.microsoft.com/office/drawing/2014/main" id="{37D72D1C-9A99-6245-9B2F-D57469FE26DD}"/>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87</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1592C3A9-8899-AD47-9540-03D0419B1521}"/>
              </a:ext>
            </a:extLst>
          </p:cNvPr>
          <p:cNvSpPr/>
          <p:nvPr/>
        </p:nvSpPr>
        <p:spPr>
          <a:xfrm>
            <a:off x="1904563" y="6048347"/>
            <a:ext cx="8149213" cy="584775"/>
          </a:xfrm>
          <a:prstGeom prst="rect">
            <a:avLst/>
          </a:prstGeom>
        </p:spPr>
        <p:txBody>
          <a:bodyPr wrap="square">
            <a:spAutoFit/>
          </a:bodyPr>
          <a:lstStyle/>
          <a:p>
            <a:pPr marL="171450" indent="-171450" defTabSz="457200">
              <a:buFont typeface="Arial" panose="020B0604020202020204" pitchFamily="34" charset="0"/>
              <a:buChar char="•"/>
            </a:pPr>
            <a:r>
              <a:rPr lang="en-US" sz="1600" dirty="0">
                <a:solidFill>
                  <a:srgbClr val="FF0000"/>
                </a:solidFill>
                <a:latin typeface="Arial" panose="020B0604020202020204" pitchFamily="34" charset="0"/>
                <a:cs typeface="Arial" panose="020B0604020202020204" pitchFamily="34" charset="0"/>
              </a:rPr>
              <a:t>The filtering or escaping approach doesn’t address the fundamental cause of the problem; Data and code are still mixed together</a:t>
            </a:r>
          </a:p>
        </p:txBody>
      </p:sp>
    </p:spTree>
    <p:extLst>
      <p:ext uri="{BB962C8B-B14F-4D97-AF65-F5344CB8AC3E}">
        <p14:creationId xmlns:p14="http://schemas.microsoft.com/office/powerpoint/2010/main" val="317467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155981"/>
            <a:ext cx="8211416" cy="994172"/>
          </a:xfrm>
        </p:spPr>
        <p:txBody>
          <a:bodyPr>
            <a:normAutofit/>
          </a:bodyPr>
          <a:lstStyle/>
          <a:p>
            <a:r>
              <a:rPr lang="en-US" sz="3000" dirty="0"/>
              <a:t>Countermeasures: Prepared Statement</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2014194" y="1319754"/>
            <a:ext cx="8116478" cy="50621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prstClr val="black"/>
                </a:solidFill>
                <a:latin typeface="Arial" panose="020B0604020202020204" pitchFamily="34" charset="0"/>
                <a:cs typeface="Arial" panose="020B0604020202020204" pitchFamily="34" charset="0"/>
              </a:rPr>
              <a:t>Fundament cause </a:t>
            </a:r>
            <a:r>
              <a:rPr lang="en-US" sz="1800" dirty="0">
                <a:solidFill>
                  <a:prstClr val="black"/>
                </a:solidFill>
                <a:latin typeface="Arial" panose="020B0604020202020204" pitchFamily="34" charset="0"/>
                <a:cs typeface="Arial" panose="020B0604020202020204" pitchFamily="34" charset="0"/>
              </a:rPr>
              <a:t>of SQL injection: mixing data and code</a:t>
            </a:r>
          </a:p>
          <a:p>
            <a:r>
              <a:rPr lang="en-US" sz="1800" b="1" dirty="0">
                <a:solidFill>
                  <a:prstClr val="black"/>
                </a:solidFill>
                <a:latin typeface="Arial" panose="020B0604020202020204" pitchFamily="34" charset="0"/>
                <a:cs typeface="Arial" panose="020B0604020202020204" pitchFamily="34" charset="0"/>
              </a:rPr>
              <a:t>Fundament solution</a:t>
            </a:r>
            <a:r>
              <a:rPr lang="en-US" sz="1800" dirty="0">
                <a:solidFill>
                  <a:prstClr val="black"/>
                </a:solidFill>
                <a:latin typeface="Arial" panose="020B0604020202020204" pitchFamily="34" charset="0"/>
                <a:cs typeface="Arial" panose="020B0604020202020204" pitchFamily="34" charset="0"/>
              </a:rPr>
              <a:t>: separate data and code</a:t>
            </a:r>
          </a:p>
          <a:p>
            <a:r>
              <a:rPr lang="en-US" sz="1800" b="1" dirty="0">
                <a:solidFill>
                  <a:prstClr val="black"/>
                </a:solidFill>
                <a:latin typeface="Arial" panose="020B0604020202020204" pitchFamily="34" charset="0"/>
                <a:cs typeface="Arial" panose="020B0604020202020204" pitchFamily="34" charset="0"/>
              </a:rPr>
              <a:t>Main Idea: </a:t>
            </a:r>
            <a:r>
              <a:rPr lang="en-US" sz="1800" dirty="0">
                <a:solidFill>
                  <a:prstClr val="black"/>
                </a:solidFill>
                <a:latin typeface="Arial" panose="020B0604020202020204" pitchFamily="34" charset="0"/>
                <a:cs typeface="Arial" panose="020B0604020202020204" pitchFamily="34" charset="0"/>
              </a:rPr>
              <a:t>Sending code and data in separate channels to the database server; This way the database server knows not to retrieve any code from the data channel</a:t>
            </a:r>
          </a:p>
          <a:p>
            <a:r>
              <a:rPr lang="en-US" sz="1800" b="1" dirty="0">
                <a:solidFill>
                  <a:prstClr val="black"/>
                </a:solidFill>
                <a:latin typeface="Arial" panose="020B0604020202020204" pitchFamily="34" charset="0"/>
                <a:cs typeface="Arial" panose="020B0604020202020204" pitchFamily="34" charset="0"/>
              </a:rPr>
              <a:t>How: </a:t>
            </a:r>
            <a:r>
              <a:rPr lang="en-US" sz="1800" dirty="0">
                <a:solidFill>
                  <a:prstClr val="black"/>
                </a:solidFill>
                <a:latin typeface="Arial" panose="020B0604020202020204" pitchFamily="34" charset="0"/>
                <a:cs typeface="Arial" panose="020B0604020202020204" pitchFamily="34" charset="0"/>
              </a:rPr>
              <a:t>using </a:t>
            </a:r>
            <a:r>
              <a:rPr lang="en-US" sz="1800" b="1" dirty="0">
                <a:solidFill>
                  <a:srgbClr val="FF0000"/>
                </a:solidFill>
                <a:latin typeface="Arial" panose="020B0604020202020204" pitchFamily="34" charset="0"/>
                <a:cs typeface="Arial" panose="020B0604020202020204" pitchFamily="34" charset="0"/>
              </a:rPr>
              <a:t>prepared statement</a:t>
            </a:r>
          </a:p>
          <a:p>
            <a:r>
              <a:rPr lang="en-US" sz="1800" b="1" dirty="0">
                <a:solidFill>
                  <a:prstClr val="black"/>
                </a:solidFill>
                <a:latin typeface="Arial" panose="020B0604020202020204" pitchFamily="34" charset="0"/>
                <a:cs typeface="Arial" panose="020B0604020202020204" pitchFamily="34" charset="0"/>
              </a:rPr>
              <a:t>Prepared Statement: </a:t>
            </a:r>
          </a:p>
          <a:p>
            <a:pPr lvl="1"/>
            <a:r>
              <a:rPr lang="en-US" sz="1800" dirty="0">
                <a:solidFill>
                  <a:prstClr val="black"/>
                </a:solidFill>
                <a:latin typeface="Arial" panose="020B0604020202020204" pitchFamily="34" charset="0"/>
                <a:cs typeface="Arial" panose="020B0604020202020204" pitchFamily="34" charset="0"/>
              </a:rPr>
              <a:t>It is an optimized feature that provides improved performance if the same or similar SQL statement needs to be executed repeatedly</a:t>
            </a:r>
          </a:p>
          <a:p>
            <a:pPr lvl="1"/>
            <a:r>
              <a:rPr lang="en-US" sz="1800" dirty="0">
                <a:solidFill>
                  <a:prstClr val="black"/>
                </a:solidFill>
                <a:latin typeface="Arial" panose="020B0604020202020204" pitchFamily="34" charset="0"/>
                <a:cs typeface="Arial" panose="020B0604020202020204" pitchFamily="34" charset="0"/>
              </a:rPr>
              <a:t>Using prepared statements, we send an SQL statement template to the database, with certain values called parameters left unspecified</a:t>
            </a:r>
          </a:p>
          <a:p>
            <a:pPr lvl="1"/>
            <a:r>
              <a:rPr lang="en-US" sz="1800" dirty="0">
                <a:solidFill>
                  <a:prstClr val="black"/>
                </a:solidFill>
                <a:latin typeface="Arial" panose="020B0604020202020204" pitchFamily="34" charset="0"/>
                <a:cs typeface="Arial" panose="020B0604020202020204" pitchFamily="34" charset="0"/>
              </a:rPr>
              <a:t>The database parses, compiles and performs query optimization on the SQL statement template and stores the result without executing it; We later bind data to the prepared statement</a:t>
            </a:r>
          </a:p>
          <a:p>
            <a:pPr marL="0" indent="0">
              <a:buNone/>
            </a:pPr>
            <a:endParaRPr lang="en-US" sz="1500" dirty="0">
              <a:solidFill>
                <a:prstClr val="black"/>
              </a:solidFill>
              <a:latin typeface="Calibri"/>
            </a:endParaRPr>
          </a:p>
        </p:txBody>
      </p:sp>
      <p:sp>
        <p:nvSpPr>
          <p:cNvPr id="4" name="Slide Number Placeholder 5">
            <a:extLst>
              <a:ext uri="{FF2B5EF4-FFF2-40B4-BE49-F238E27FC236}">
                <a16:creationId xmlns:a16="http://schemas.microsoft.com/office/drawing/2014/main" id="{9A3155C3-9C43-DE44-BE8B-6EF8B615B7CB}"/>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88</a:t>
            </a:fld>
            <a:endParaRPr lang="en-US" dirty="0">
              <a:solidFill>
                <a:prstClr val="black">
                  <a:tint val="75000"/>
                </a:prstClr>
              </a:solidFill>
            </a:endParaRPr>
          </a:p>
        </p:txBody>
      </p:sp>
    </p:spTree>
    <p:extLst>
      <p:ext uri="{BB962C8B-B14F-4D97-AF65-F5344CB8AC3E}">
        <p14:creationId xmlns:p14="http://schemas.microsoft.com/office/powerpoint/2010/main" val="3184566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775" y="155981"/>
            <a:ext cx="8211416" cy="994172"/>
          </a:xfrm>
        </p:spPr>
        <p:txBody>
          <a:bodyPr>
            <a:normAutofit/>
          </a:bodyPr>
          <a:lstStyle/>
          <a:p>
            <a:r>
              <a:rPr lang="en-US" sz="3000" dirty="0"/>
              <a:t>Countermeasures: Prepared Statement</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7295163" y="1874999"/>
            <a:ext cx="3316713" cy="4960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Blip>
                <a:blip r:embed="rId3"/>
              </a:buBlip>
            </a:pPr>
            <a:r>
              <a:rPr lang="en-US" sz="1800" dirty="0">
                <a:solidFill>
                  <a:prstClr val="black"/>
                </a:solidFill>
                <a:latin typeface="Arial" panose="020B0604020202020204" pitchFamily="34" charset="0"/>
                <a:cs typeface="Arial" panose="020B0604020202020204" pitchFamily="34" charset="0"/>
              </a:rPr>
              <a:t>The vulnerable version: code and data are mixed together</a:t>
            </a:r>
          </a:p>
          <a:p>
            <a:endParaRPr lang="en-US" sz="1800" dirty="0">
              <a:solidFill>
                <a:prstClr val="black"/>
              </a:solidFill>
              <a:latin typeface="Arial" panose="020B0604020202020204" pitchFamily="34" charset="0"/>
              <a:cs typeface="Arial" panose="020B0604020202020204" pitchFamily="34" charset="0"/>
            </a:endParaRPr>
          </a:p>
          <a:p>
            <a:endParaRPr lang="en-US" sz="1800" dirty="0">
              <a:solidFill>
                <a:prstClr val="black"/>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274F112-00B7-4EA6-ACF7-E8860AFC211A}"/>
              </a:ext>
            </a:extLst>
          </p:cNvPr>
          <p:cNvPicPr>
            <a:picLocks noChangeAspect="1"/>
          </p:cNvPicPr>
          <p:nvPr/>
        </p:nvPicPr>
        <p:blipFill rotWithShape="1">
          <a:blip r:embed="rId4"/>
          <a:srcRect l="35104" t="45000" r="25938" b="44074"/>
          <a:stretch/>
        </p:blipFill>
        <p:spPr>
          <a:xfrm>
            <a:off x="1859417" y="1881510"/>
            <a:ext cx="5435747" cy="857511"/>
          </a:xfrm>
          <a:prstGeom prst="rect">
            <a:avLst/>
          </a:prstGeom>
        </p:spPr>
      </p:pic>
      <p:pic>
        <p:nvPicPr>
          <p:cNvPr id="4" name="Picture 3">
            <a:extLst>
              <a:ext uri="{FF2B5EF4-FFF2-40B4-BE49-F238E27FC236}">
                <a16:creationId xmlns:a16="http://schemas.microsoft.com/office/drawing/2014/main" id="{9F0665F1-F828-43EA-B9A2-D3D01F5C3852}"/>
              </a:ext>
            </a:extLst>
          </p:cNvPr>
          <p:cNvPicPr>
            <a:picLocks noChangeAspect="1"/>
          </p:cNvPicPr>
          <p:nvPr/>
        </p:nvPicPr>
        <p:blipFill rotWithShape="1">
          <a:blip r:embed="rId4"/>
          <a:srcRect l="34687" t="58832" r="25958" b="12434"/>
          <a:stretch/>
        </p:blipFill>
        <p:spPr>
          <a:xfrm>
            <a:off x="1835776" y="3503215"/>
            <a:ext cx="5437673" cy="2233144"/>
          </a:xfrm>
          <a:prstGeom prst="rect">
            <a:avLst/>
          </a:prstGeom>
        </p:spPr>
      </p:pic>
      <p:sp>
        <p:nvSpPr>
          <p:cNvPr id="5" name="Rectangle 4"/>
          <p:cNvSpPr/>
          <p:nvPr/>
        </p:nvSpPr>
        <p:spPr>
          <a:xfrm>
            <a:off x="1827935" y="2996431"/>
            <a:ext cx="5993949" cy="369332"/>
          </a:xfrm>
          <a:prstGeom prst="rect">
            <a:avLst/>
          </a:prstGeom>
        </p:spPr>
        <p:txBody>
          <a:bodyPr wrap="none">
            <a:spAutoFit/>
          </a:bodyPr>
          <a:lstStyle/>
          <a:p>
            <a:pPr defTabSz="457200"/>
            <a:r>
              <a:rPr lang="en-US" dirty="0">
                <a:solidFill>
                  <a:prstClr val="black"/>
                </a:solidFill>
                <a:latin typeface="Arial" panose="020B0604020202020204" pitchFamily="34" charset="0"/>
                <a:cs typeface="Arial" panose="020B0604020202020204" pitchFamily="34" charset="0"/>
              </a:rPr>
              <a:t>Using prepared statements, we separate code and data </a:t>
            </a:r>
            <a:endParaRPr lang="en-US" sz="1500" dirty="0">
              <a:solidFill>
                <a:prstClr val="black"/>
              </a:solidFill>
              <a:latin typeface="Arial" panose="020B0604020202020204" pitchFamily="34" charset="0"/>
              <a:cs typeface="Arial" panose="020B0604020202020204" pitchFamily="34" charset="0"/>
            </a:endParaRPr>
          </a:p>
        </p:txBody>
      </p:sp>
      <p:sp>
        <p:nvSpPr>
          <p:cNvPr id="6" name="TextBox 5"/>
          <p:cNvSpPr txBox="1"/>
          <p:nvPr/>
        </p:nvSpPr>
        <p:spPr>
          <a:xfrm>
            <a:off x="7375896" y="3929480"/>
            <a:ext cx="1287532" cy="369332"/>
          </a:xfrm>
          <a:prstGeom prst="rect">
            <a:avLst/>
          </a:prstGeom>
          <a:noFill/>
        </p:spPr>
        <p:txBody>
          <a:bodyPr wrap="none" rtlCol="0">
            <a:spAutoFit/>
          </a:bodyPr>
          <a:lstStyle/>
          <a:p>
            <a:pPr defTabSz="457200"/>
            <a:r>
              <a:rPr lang="en-US" dirty="0">
                <a:solidFill>
                  <a:prstClr val="black"/>
                </a:solidFill>
                <a:latin typeface="Arial" panose="020B0604020202020204" pitchFamily="34" charset="0"/>
                <a:cs typeface="Arial" panose="020B0604020202020204" pitchFamily="34" charset="0"/>
              </a:rPr>
              <a:t>Send code</a:t>
            </a:r>
          </a:p>
        </p:txBody>
      </p:sp>
      <p:sp>
        <p:nvSpPr>
          <p:cNvPr id="8" name="TextBox 7"/>
          <p:cNvSpPr txBox="1"/>
          <p:nvPr/>
        </p:nvSpPr>
        <p:spPr>
          <a:xfrm>
            <a:off x="7375896" y="4319704"/>
            <a:ext cx="1236236" cy="369332"/>
          </a:xfrm>
          <a:prstGeom prst="rect">
            <a:avLst/>
          </a:prstGeom>
          <a:noFill/>
        </p:spPr>
        <p:txBody>
          <a:bodyPr wrap="none" rtlCol="0">
            <a:spAutoFit/>
          </a:bodyPr>
          <a:lstStyle/>
          <a:p>
            <a:pPr defTabSz="457200"/>
            <a:r>
              <a:rPr lang="en-US" dirty="0">
                <a:solidFill>
                  <a:prstClr val="black"/>
                </a:solidFill>
                <a:latin typeface="Arial" panose="020B0604020202020204" pitchFamily="34" charset="0"/>
                <a:cs typeface="Arial" panose="020B0604020202020204" pitchFamily="34" charset="0"/>
              </a:rPr>
              <a:t>Send data</a:t>
            </a:r>
          </a:p>
        </p:txBody>
      </p:sp>
      <p:cxnSp>
        <p:nvCxnSpPr>
          <p:cNvPr id="10" name="Straight Arrow Connector 9"/>
          <p:cNvCxnSpPr>
            <a:stCxn id="6" idx="1"/>
          </p:cNvCxnSpPr>
          <p:nvPr/>
        </p:nvCxnSpPr>
        <p:spPr>
          <a:xfrm flipH="1">
            <a:off x="6266056" y="4114147"/>
            <a:ext cx="1109840" cy="2355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a:off x="6266056" y="4504370"/>
            <a:ext cx="1109840" cy="76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07300" y="4709927"/>
            <a:ext cx="1774845" cy="369332"/>
          </a:xfrm>
          <a:prstGeom prst="rect">
            <a:avLst/>
          </a:prstGeom>
          <a:noFill/>
        </p:spPr>
        <p:txBody>
          <a:bodyPr wrap="none" rtlCol="0">
            <a:spAutoFit/>
          </a:bodyPr>
          <a:lstStyle/>
          <a:p>
            <a:pPr defTabSz="457200"/>
            <a:r>
              <a:rPr lang="en-US" dirty="0">
                <a:solidFill>
                  <a:prstClr val="black"/>
                </a:solidFill>
                <a:latin typeface="Arial" panose="020B0604020202020204" pitchFamily="34" charset="0"/>
                <a:cs typeface="Arial" panose="020B0604020202020204" pitchFamily="34" charset="0"/>
              </a:rPr>
              <a:t>Start execution</a:t>
            </a:r>
          </a:p>
        </p:txBody>
      </p:sp>
      <p:cxnSp>
        <p:nvCxnSpPr>
          <p:cNvPr id="17" name="Straight Arrow Connector 16"/>
          <p:cNvCxnSpPr>
            <a:stCxn id="15" idx="1"/>
          </p:cNvCxnSpPr>
          <p:nvPr/>
        </p:nvCxnSpPr>
        <p:spPr>
          <a:xfrm flipH="1" flipV="1">
            <a:off x="6266057" y="4642019"/>
            <a:ext cx="1141242" cy="2525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E9220747-4D41-D541-A6A5-E8E615EAD141}"/>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89</a:t>
            </a:fld>
            <a:endParaRPr lang="en-US" dirty="0">
              <a:solidFill>
                <a:prstClr val="black">
                  <a:tint val="75000"/>
                </a:prstClr>
              </a:solidFill>
            </a:endParaRPr>
          </a:p>
        </p:txBody>
      </p:sp>
    </p:spTree>
    <p:extLst>
      <p:ext uri="{BB962C8B-B14F-4D97-AF65-F5344CB8AC3E}">
        <p14:creationId xmlns:p14="http://schemas.microsoft.com/office/powerpoint/2010/main" val="1671043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1781875" y="373299"/>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TCP Server Program</a:t>
            </a:r>
          </a:p>
        </p:txBody>
      </p:sp>
      <p:sp>
        <p:nvSpPr>
          <p:cNvPr id="104" name="Shape 104"/>
          <p:cNvSpPr txBox="1">
            <a:spLocks noGrp="1"/>
          </p:cNvSpPr>
          <p:nvPr>
            <p:ph type="body" idx="1"/>
          </p:nvPr>
        </p:nvSpPr>
        <p:spPr>
          <a:xfrm>
            <a:off x="7268076" y="1822975"/>
            <a:ext cx="3343800" cy="3967050"/>
          </a:xfrm>
          <a:prstGeom prst="rect">
            <a:avLst/>
          </a:prstGeom>
        </p:spPr>
        <p:txBody>
          <a:bodyPr vert="horz" wrap="square" lIns="91425" tIns="91425" rIns="91425" bIns="91425" rtlCol="0" anchor="t" anchorCtr="0">
            <a:noAutofit/>
          </a:bodyPr>
          <a:lstStyle/>
          <a:p>
            <a:pPr marL="457200">
              <a:buClr>
                <a:srgbClr val="000000"/>
              </a:buClr>
            </a:pPr>
            <a:r>
              <a:rPr lang="en-GB" sz="2000" dirty="0">
                <a:solidFill>
                  <a:srgbClr val="000000"/>
                </a:solidFill>
              </a:rPr>
              <a:t>fork() system call creates a new process by duplicating the calling process </a:t>
            </a:r>
          </a:p>
          <a:p>
            <a:pPr marL="457200">
              <a:buClr>
                <a:srgbClr val="000000"/>
              </a:buClr>
            </a:pPr>
            <a:r>
              <a:rPr lang="en-GB" sz="2000" dirty="0">
                <a:solidFill>
                  <a:srgbClr val="000000"/>
                </a:solidFill>
              </a:rPr>
              <a:t>On success, the process ID of the child process is returned in the parent process and 0 in the child process</a:t>
            </a:r>
          </a:p>
          <a:p>
            <a:pPr marL="457200">
              <a:buClr>
                <a:srgbClr val="000000"/>
              </a:buClr>
            </a:pPr>
            <a:r>
              <a:rPr lang="en-GB" sz="2000" dirty="0">
                <a:solidFill>
                  <a:srgbClr val="000000"/>
                </a:solidFill>
              </a:rPr>
              <a:t>Line </a:t>
            </a:r>
            <a:r>
              <a:rPr lang="en-GB" sz="20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①</a:t>
            </a:r>
            <a:r>
              <a:rPr lang="en-GB" sz="2000" dirty="0">
                <a:solidFill>
                  <a:srgbClr val="000000"/>
                </a:solidFill>
              </a:rPr>
              <a:t> and Line </a:t>
            </a:r>
            <a:r>
              <a:rPr lang="en-GB" sz="2000"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②</a:t>
            </a:r>
            <a:r>
              <a:rPr lang="en-GB" sz="2000" dirty="0">
                <a:solidFill>
                  <a:srgbClr val="000000"/>
                </a:solidFill>
              </a:rPr>
              <a:t> executes child and parent process respectively</a:t>
            </a:r>
          </a:p>
        </p:txBody>
      </p:sp>
      <p:pic>
        <p:nvPicPr>
          <p:cNvPr id="105" name="Shape 105"/>
          <p:cNvPicPr preferRelativeResize="0"/>
          <p:nvPr/>
        </p:nvPicPr>
        <p:blipFill>
          <a:blip r:embed="rId3">
            <a:alphaModFix/>
          </a:blip>
          <a:stretch>
            <a:fillRect/>
          </a:stretch>
        </p:blipFill>
        <p:spPr>
          <a:xfrm>
            <a:off x="1524001" y="2299550"/>
            <a:ext cx="5632315" cy="1588200"/>
          </a:xfrm>
          <a:prstGeom prst="rect">
            <a:avLst/>
          </a:prstGeom>
          <a:noFill/>
          <a:ln>
            <a:noFill/>
          </a:ln>
        </p:spPr>
      </p:pic>
      <p:pic>
        <p:nvPicPr>
          <p:cNvPr id="106" name="Shape 106"/>
          <p:cNvPicPr preferRelativeResize="0"/>
          <p:nvPr/>
        </p:nvPicPr>
        <p:blipFill>
          <a:blip r:embed="rId4">
            <a:alphaModFix/>
          </a:blip>
          <a:stretch>
            <a:fillRect/>
          </a:stretch>
        </p:blipFill>
        <p:spPr>
          <a:xfrm>
            <a:off x="1524001" y="3887751"/>
            <a:ext cx="5632315" cy="2075305"/>
          </a:xfrm>
          <a:prstGeom prst="rect">
            <a:avLst/>
          </a:prstGeom>
          <a:noFill/>
          <a:ln>
            <a:noFill/>
          </a:ln>
        </p:spPr>
      </p:pic>
      <p:sp>
        <p:nvSpPr>
          <p:cNvPr id="107" name="Shape 107"/>
          <p:cNvSpPr txBox="1"/>
          <p:nvPr/>
        </p:nvSpPr>
        <p:spPr>
          <a:xfrm>
            <a:off x="1983475" y="1822975"/>
            <a:ext cx="4058700" cy="357300"/>
          </a:xfrm>
          <a:prstGeom prst="rect">
            <a:avLst/>
          </a:prstGeom>
          <a:noFill/>
          <a:ln>
            <a:noFill/>
          </a:ln>
        </p:spPr>
        <p:txBody>
          <a:bodyPr wrap="square" lIns="91425" tIns="91425" rIns="91425" bIns="91425" anchor="t" anchorCtr="0">
            <a:noAutofit/>
          </a:bodyPr>
          <a:lstStyle/>
          <a:p>
            <a:r>
              <a:rPr lang="en-GB" b="1" dirty="0">
                <a:latin typeface="Arial" panose="020B0604020202020204" pitchFamily="34" charset="0"/>
                <a:cs typeface="Arial" panose="020B0604020202020204" pitchFamily="34" charset="0"/>
              </a:rPr>
              <a:t>To accept multiple connections :</a:t>
            </a:r>
          </a:p>
        </p:txBody>
      </p:sp>
      <p:sp>
        <p:nvSpPr>
          <p:cNvPr id="7" name="Slide Number Placeholder 5">
            <a:extLst>
              <a:ext uri="{FF2B5EF4-FFF2-40B4-BE49-F238E27FC236}">
                <a16:creationId xmlns:a16="http://schemas.microsoft.com/office/drawing/2014/main" id="{693554CF-A867-314F-B63E-7D96345387B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9</a:t>
            </a:fld>
            <a:endParaRPr lang="en-US" dirty="0"/>
          </a:p>
        </p:txBody>
      </p:sp>
      <p:sp>
        <p:nvSpPr>
          <p:cNvPr id="2" name="Rectangle 1">
            <a:extLst>
              <a:ext uri="{FF2B5EF4-FFF2-40B4-BE49-F238E27FC236}">
                <a16:creationId xmlns:a16="http://schemas.microsoft.com/office/drawing/2014/main" id="{3CD7C6EB-68AF-8342-9038-E676D1EEE0B8}"/>
              </a:ext>
            </a:extLst>
          </p:cNvPr>
          <p:cNvSpPr/>
          <p:nvPr/>
        </p:nvSpPr>
        <p:spPr>
          <a:xfrm>
            <a:off x="1975592" y="6160118"/>
            <a:ext cx="8015591" cy="584775"/>
          </a:xfrm>
          <a:prstGeom prst="rect">
            <a:avLst/>
          </a:prstGeom>
        </p:spPr>
        <p:txBody>
          <a:bodyPr wrap="square">
            <a:spAutoFit/>
          </a:bodyPr>
          <a:lstStyle/>
          <a:p>
            <a:r>
              <a:rPr lang="en-US" sz="1600" i="1" dirty="0">
                <a:solidFill>
                  <a:srgbClr val="0432FF"/>
                </a:solidFill>
                <a:latin typeface="Arial" panose="020B0604020202020204" pitchFamily="34" charset="0"/>
                <a:cs typeface="Arial" panose="020B0604020202020204" pitchFamily="34" charset="0"/>
              </a:rPr>
              <a:t>While loop is a connection queue – waits if there are no connections, and then if they arrive, they are processed one by one</a:t>
            </a:r>
          </a:p>
        </p:txBody>
      </p:sp>
    </p:spTree>
    <p:extLst>
      <p:ext uri="{BB962C8B-B14F-4D97-AF65-F5344CB8AC3E}">
        <p14:creationId xmlns:p14="http://schemas.microsoft.com/office/powerpoint/2010/main" val="135894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3" y="155981"/>
            <a:ext cx="8211416" cy="994172"/>
          </a:xfrm>
        </p:spPr>
        <p:txBody>
          <a:bodyPr>
            <a:normAutofit/>
          </a:bodyPr>
          <a:lstStyle/>
          <a:p>
            <a:r>
              <a:rPr lang="en-US" sz="3000" dirty="0"/>
              <a:t>Why Are Prepared Statements Secure?</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1990292" y="1848459"/>
            <a:ext cx="8211416" cy="401745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solidFill>
                  <a:prstClr val="black"/>
                </a:solidFill>
                <a:latin typeface="Arial" panose="020B0604020202020204" pitchFamily="34" charset="0"/>
                <a:cs typeface="Arial" panose="020B0604020202020204" pitchFamily="34" charset="0"/>
              </a:rPr>
              <a:t>Trusted code is sent via a code channel</a:t>
            </a:r>
          </a:p>
          <a:p>
            <a:r>
              <a:rPr lang="en-US" sz="2100" dirty="0">
                <a:solidFill>
                  <a:prstClr val="black"/>
                </a:solidFill>
                <a:latin typeface="Arial" panose="020B0604020202020204" pitchFamily="34" charset="0"/>
                <a:cs typeface="Arial" panose="020B0604020202020204" pitchFamily="34" charset="0"/>
              </a:rPr>
              <a:t>Untrusted user-provided data is sent via data channel</a:t>
            </a:r>
          </a:p>
          <a:p>
            <a:r>
              <a:rPr lang="en-US" sz="2100" dirty="0">
                <a:solidFill>
                  <a:prstClr val="black"/>
                </a:solidFill>
                <a:latin typeface="Arial" panose="020B0604020202020204" pitchFamily="34" charset="0"/>
                <a:cs typeface="Arial" panose="020B0604020202020204" pitchFamily="34" charset="0"/>
              </a:rPr>
              <a:t>Database clearly knows the boundary between code and data</a:t>
            </a:r>
          </a:p>
          <a:p>
            <a:r>
              <a:rPr lang="en-US" sz="2100" dirty="0">
                <a:solidFill>
                  <a:prstClr val="black"/>
                </a:solidFill>
                <a:latin typeface="Arial" panose="020B0604020202020204" pitchFamily="34" charset="0"/>
                <a:cs typeface="Arial" panose="020B0604020202020204" pitchFamily="34" charset="0"/>
              </a:rPr>
              <a:t>Data received from the data channel is not parsed</a:t>
            </a:r>
          </a:p>
          <a:p>
            <a:r>
              <a:rPr lang="en-US" sz="2100" dirty="0">
                <a:solidFill>
                  <a:prstClr val="black"/>
                </a:solidFill>
                <a:latin typeface="Arial" panose="020B0604020202020204" pitchFamily="34" charset="0"/>
                <a:cs typeface="Arial" panose="020B0604020202020204" pitchFamily="34" charset="0"/>
              </a:rPr>
              <a:t>Attacker can hide code in data, but the code will never be treated as code, so it will never be attacked</a:t>
            </a:r>
          </a:p>
          <a:p>
            <a:pPr marL="0" indent="0">
              <a:buNone/>
            </a:pPr>
            <a:endParaRPr lang="en-US" sz="1350" dirty="0">
              <a:solidFill>
                <a:prstClr val="black"/>
              </a:solidFill>
              <a:latin typeface="Calibri"/>
            </a:endParaRPr>
          </a:p>
        </p:txBody>
      </p:sp>
      <p:sp>
        <p:nvSpPr>
          <p:cNvPr id="4" name="Slide Number Placeholder 5">
            <a:extLst>
              <a:ext uri="{FF2B5EF4-FFF2-40B4-BE49-F238E27FC236}">
                <a16:creationId xmlns:a16="http://schemas.microsoft.com/office/drawing/2014/main" id="{142C3508-5D1B-CE40-810F-C29FC511CF1A}"/>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90</a:t>
            </a:fld>
            <a:endParaRPr lang="en-US" dirty="0">
              <a:solidFill>
                <a:prstClr val="black">
                  <a:tint val="75000"/>
                </a:prstClr>
              </a:solidFill>
            </a:endParaRPr>
          </a:p>
        </p:txBody>
      </p:sp>
    </p:spTree>
    <p:extLst>
      <p:ext uri="{BB962C8B-B14F-4D97-AF65-F5344CB8AC3E}">
        <p14:creationId xmlns:p14="http://schemas.microsoft.com/office/powerpoint/2010/main" val="42199895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EE02D-2026-E627-B16D-F769333593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F1FA99-29F6-1EBC-3A66-50EF9C4438F8}"/>
              </a:ext>
            </a:extLst>
          </p:cNvPr>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 Placeholder 6">
            <a:extLst>
              <a:ext uri="{FF2B5EF4-FFF2-40B4-BE49-F238E27FC236}">
                <a16:creationId xmlns:a16="http://schemas.microsoft.com/office/drawing/2014/main" id="{CD41D90B-33B2-9E7A-C225-FC220BA6E997}"/>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0E686B9D-BB3E-6AD7-64C3-F56F156613BF}"/>
              </a:ext>
            </a:extLst>
          </p:cNvPr>
          <p:cNvSpPr/>
          <p:nvPr/>
        </p:nvSpPr>
        <p:spPr>
          <a:xfrm>
            <a:off x="6394581" y="835662"/>
            <a:ext cx="5081970" cy="5016758"/>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TCP fundamental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Attacks on the TCP protocol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Denial-of-Service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SQL injection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Cross-side scripting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Miscellaneous: Heartbleed bug and attack, Ransomware, </a:t>
            </a:r>
            <a:r>
              <a:rPr kumimoji="0" lang="en-US" sz="3200" b="0" i="0" u="none" strike="noStrike" kern="1200" cap="none" spc="0" normalizeH="0" baseline="0" noProof="0" dirty="0" err="1">
                <a:ln>
                  <a:noFill/>
                </a:ln>
                <a:solidFill>
                  <a:srgbClr val="000000"/>
                </a:solidFill>
                <a:effectLst/>
                <a:uLnTx/>
                <a:uFillTx/>
                <a:latin typeface="Calibri" panose="020F0502020204030204"/>
                <a:ea typeface="+mn-ea"/>
                <a:cs typeface="+mn-cs"/>
              </a:rPr>
              <a:t>Cryptojacking</a:t>
            </a: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9965916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91425" tIns="91425" rIns="91425" bIns="91425" rtlCol="0" anchor="t" anchorCtr="0">
            <a:noAutofit/>
          </a:bodyPr>
          <a:lstStyle/>
          <a:p>
            <a:r>
              <a:rPr lang="en-GB"/>
              <a:t>The Cross-Site Scripting Attack</a:t>
            </a:r>
          </a:p>
        </p:txBody>
      </p:sp>
      <p:sp>
        <p:nvSpPr>
          <p:cNvPr id="67" name="Shape 67"/>
          <p:cNvSpPr txBox="1"/>
          <p:nvPr/>
        </p:nvSpPr>
        <p:spPr>
          <a:xfrm>
            <a:off x="7052274" y="1525294"/>
            <a:ext cx="3964282" cy="3807411"/>
          </a:xfrm>
          <a:prstGeom prst="rect">
            <a:avLst/>
          </a:prstGeom>
          <a:noFill/>
          <a:ln>
            <a:noFill/>
          </a:ln>
        </p:spPr>
        <p:txBody>
          <a:bodyPr wrap="square" lIns="91425" tIns="91425" rIns="91425" bIns="91425" anchor="t" anchorCtr="0">
            <a:noAutofit/>
          </a:bodyPr>
          <a:lstStyle/>
          <a:p>
            <a:pPr marL="457200" marR="0" lvl="0" indent="-342900" algn="l" defTabSz="457200" rtl="0" eaLnBrk="1" fontAlgn="auto" latinLnBrk="0" hangingPunct="1">
              <a:lnSpc>
                <a:spcPct val="100000"/>
              </a:lnSpc>
              <a:spcBef>
                <a:spcPts val="0"/>
              </a:spcBef>
              <a:spcAft>
                <a:spcPts val="600"/>
              </a:spcAft>
              <a:buClrTx/>
              <a:buSzPts val="1800"/>
              <a:buFontTx/>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XSS, an attacker injects malicious code to the victim’s browser via the target website</a:t>
            </a:r>
          </a:p>
          <a:p>
            <a:pPr marL="457200" marR="0" lvl="0" indent="-342900" algn="l" defTabSz="457200" rtl="0" eaLnBrk="1" fontAlgn="auto" latinLnBrk="0" hangingPunct="1">
              <a:lnSpc>
                <a:spcPct val="100000"/>
              </a:lnSpc>
              <a:spcBef>
                <a:spcPts val="0"/>
              </a:spcBef>
              <a:spcAft>
                <a:spcPts val="600"/>
              </a:spcAft>
              <a:buClrTx/>
              <a:buSzPts val="1800"/>
              <a:buFontTx/>
              <a:buChar char="●"/>
              <a:tabLst/>
              <a:defRPr/>
            </a:pPr>
            <a:r>
              <a:rPr kumimoji="0" lang="en-GB"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When code comes from a website, it is considered as trusted </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with respect to the website, so it can access and change the content on the pages, read </a:t>
            </a:r>
            <a:r>
              <a:rPr kumimoji="0" lang="en-GB" sz="18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cookies</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belonging to the website and sending out requests on behalf of the user</a:t>
            </a:r>
          </a:p>
          <a:p>
            <a:pPr marL="114300" marR="0" lvl="0" indent="0" algn="l" defTabSz="457200" rtl="0" eaLnBrk="1" fontAlgn="auto" latinLnBrk="0" hangingPunct="1">
              <a:lnSpc>
                <a:spcPct val="100000"/>
              </a:lnSpc>
              <a:spcBef>
                <a:spcPts val="0"/>
              </a:spcBef>
              <a:spcAft>
                <a:spcPts val="600"/>
              </a:spcAft>
              <a:buClrTx/>
              <a:buSzPts val="1800"/>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8" name="Shape 68"/>
          <p:cNvSpPr txBox="1"/>
          <p:nvPr/>
        </p:nvSpPr>
        <p:spPr>
          <a:xfrm>
            <a:off x="1751562" y="4848882"/>
            <a:ext cx="5066100" cy="1020300"/>
          </a:xfrm>
          <a:prstGeom prst="rect">
            <a:avLst/>
          </a:prstGeom>
          <a:noFill/>
          <a:ln>
            <a:noFill/>
          </a:ln>
        </p:spPr>
        <p:txBody>
          <a:bodyPr wrap="square" lIns="91425" tIns="91425" rIns="91425" bIns="91425" anchor="t" anchorCtr="0">
            <a:noAutofit/>
          </a:bodyPr>
          <a:lstStyle/>
          <a:p>
            <a:pPr marL="457200" marR="0" lvl="0" indent="-342900" algn="l" defTabSz="457200" rtl="0" eaLnBrk="1" fontAlgn="auto" latinLnBrk="0" hangingPunct="1">
              <a:lnSpc>
                <a:spcPct val="100000"/>
              </a:lnSpc>
              <a:spcBef>
                <a:spcPts val="0"/>
              </a:spcBef>
              <a:spcAft>
                <a:spcPts val="0"/>
              </a:spcAft>
              <a:buClrTx/>
              <a:buSzPts val="1800"/>
              <a:buFontTx/>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Basically, code can do whatever the user can do inside the session</a:t>
            </a:r>
          </a:p>
          <a:p>
            <a:pPr marL="457200" marR="0" lvl="0" indent="-342900" algn="l" defTabSz="457200" rtl="0" eaLnBrk="1" fontAlgn="auto" latinLnBrk="0" hangingPunct="1">
              <a:lnSpc>
                <a:spcPct val="100000"/>
              </a:lnSpc>
              <a:spcBef>
                <a:spcPts val="0"/>
              </a:spcBef>
              <a:spcAft>
                <a:spcPts val="600"/>
              </a:spcAft>
              <a:buClrTx/>
              <a:buSzPts val="1800"/>
              <a:buFontTx/>
              <a:buChar char="●"/>
              <a:tabLst/>
              <a:defRPr/>
            </a:pPr>
            <a:r>
              <a:rPr kumimoji="0" lang="en-GB"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Types: </a:t>
            </a:r>
          </a:p>
          <a:p>
            <a:pPr marL="914400" marR="0" lvl="1" indent="-342900" algn="l" defTabSz="457200" rtl="0" eaLnBrk="1" fontAlgn="auto" latinLnBrk="0" hangingPunct="1">
              <a:lnSpc>
                <a:spcPct val="100000"/>
              </a:lnSpc>
              <a:spcBef>
                <a:spcPts val="0"/>
              </a:spcBef>
              <a:spcAft>
                <a:spcPts val="600"/>
              </a:spcAft>
              <a:buClrTx/>
              <a:buSzPts val="1800"/>
              <a:buFontTx/>
              <a:buChar char="●"/>
              <a:tabLst/>
              <a:defRPr/>
            </a:pPr>
            <a:r>
              <a:rPr kumimoji="0" lang="en-GB"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Non-persistent (Reflected) XSS Attack</a:t>
            </a:r>
          </a:p>
          <a:p>
            <a:pPr marL="914400" marR="0" lvl="1" indent="-342900" algn="l" defTabSz="457200" rtl="0" eaLnBrk="1" fontAlgn="auto" latinLnBrk="0" hangingPunct="1">
              <a:lnSpc>
                <a:spcPct val="100000"/>
              </a:lnSpc>
              <a:spcBef>
                <a:spcPts val="0"/>
              </a:spcBef>
              <a:spcAft>
                <a:spcPts val="600"/>
              </a:spcAft>
              <a:buClrTx/>
              <a:buSzPts val="1800"/>
              <a:buFontTx/>
              <a:buChar char="●"/>
              <a:tabLst/>
              <a:defRPr/>
            </a:pPr>
            <a:r>
              <a:rPr kumimoji="0" lang="en-GB"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Persistent (Stored) XSS Attack</a:t>
            </a:r>
          </a:p>
          <a:p>
            <a:pPr marL="457200" marR="0" lvl="0" indent="-342900" algn="l" defTabSz="457200" rtl="0" eaLnBrk="1" fontAlgn="auto" latinLnBrk="0" hangingPunct="1">
              <a:lnSpc>
                <a:spcPct val="100000"/>
              </a:lnSpc>
              <a:spcBef>
                <a:spcPts val="0"/>
              </a:spcBef>
              <a:spcAft>
                <a:spcPts val="0"/>
              </a:spcAft>
              <a:buClrTx/>
              <a:buSzPts val="1800"/>
              <a:buFontTx/>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Arc 1"/>
          <p:cNvSpPr/>
          <p:nvPr/>
        </p:nvSpPr>
        <p:spPr>
          <a:xfrm>
            <a:off x="3337303" y="2314091"/>
            <a:ext cx="1852046" cy="945396"/>
          </a:xfrm>
          <a:prstGeom prst="arc">
            <a:avLst>
              <a:gd name="adj1" fmla="val 16062036"/>
              <a:gd name="adj2" fmla="val 2358492"/>
            </a:avLst>
          </a:prstGeom>
          <a:ln w="127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700" y="1356967"/>
            <a:ext cx="5216574" cy="2961530"/>
          </a:xfrm>
          <a:prstGeom prst="rect">
            <a:avLst/>
          </a:prstGeom>
        </p:spPr>
      </p:pic>
      <p:sp>
        <p:nvSpPr>
          <p:cNvPr id="7" name="Slide Number Placeholder 5">
            <a:extLst>
              <a:ext uri="{FF2B5EF4-FFF2-40B4-BE49-F238E27FC236}">
                <a16:creationId xmlns:a16="http://schemas.microsoft.com/office/drawing/2014/main" id="{84977B00-94C3-9D47-989F-1C719528502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1790099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err="1"/>
              <a:t>Samy</a:t>
            </a:r>
            <a:r>
              <a:rPr lang="en-GB" dirty="0"/>
              <a:t> Computer Worm</a:t>
            </a:r>
          </a:p>
        </p:txBody>
      </p:sp>
      <p:sp>
        <p:nvSpPr>
          <p:cNvPr id="68" name="Shape 68"/>
          <p:cNvSpPr txBox="1"/>
          <p:nvPr/>
        </p:nvSpPr>
        <p:spPr>
          <a:xfrm>
            <a:off x="1835700" y="1563071"/>
            <a:ext cx="8239620" cy="1511725"/>
          </a:xfrm>
          <a:prstGeom prst="rect">
            <a:avLst/>
          </a:prstGeom>
          <a:noFill/>
          <a:ln>
            <a:noFill/>
          </a:ln>
        </p:spPr>
        <p:txBody>
          <a:bodyPr wrap="square" lIns="91425" tIns="91425" rIns="91425" bIns="91425" anchor="t" anchorCtr="0">
            <a:noAutofit/>
          </a:bodyPr>
          <a:lstStyle/>
          <a:p>
            <a:pPr marL="457200" marR="0" lvl="0" indent="-342900" algn="l" defTabSz="457200" rtl="0" eaLnBrk="1" fontAlgn="auto" latinLnBrk="0" hangingPunct="1">
              <a:lnSpc>
                <a:spcPct val="100000"/>
              </a:lnSpc>
              <a:spcBef>
                <a:spcPts val="0"/>
              </a:spcBef>
              <a:spcAft>
                <a:spcPts val="0"/>
              </a:spcAft>
              <a:buClrTx/>
              <a:buSzPts val="1800"/>
              <a:buFontTx/>
              <a:buChar char="●"/>
              <a:tabLst/>
              <a:defRPr/>
            </a:pP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Samy</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 a cross-site scripting worm that was designed to propagate across the social networking site </a:t>
            </a: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MySpace</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by </a:t>
            </a: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Samy</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Kamkar</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342900" algn="l" defTabSz="457200" rtl="0" eaLnBrk="1" fontAlgn="auto" latinLnBrk="0" hangingPunct="1">
              <a:lnSpc>
                <a:spcPct val="100000"/>
              </a:lnSpc>
              <a:spcBef>
                <a:spcPts val="0"/>
              </a:spcBef>
              <a:spcAft>
                <a:spcPts val="0"/>
              </a:spcAft>
              <a:buClrTx/>
              <a:buSzPts val="1800"/>
              <a:buFontTx/>
              <a:buChar char="●"/>
              <a:tabLst/>
              <a:defRPr/>
            </a:pP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342900" algn="l" defTabSz="457200" rtl="0" eaLnBrk="1" fontAlgn="auto" latinLnBrk="0" hangingPunct="1">
              <a:lnSpc>
                <a:spcPct val="100000"/>
              </a:lnSpc>
              <a:spcBef>
                <a:spcPts val="0"/>
              </a:spcBef>
              <a:spcAft>
                <a:spcPts val="0"/>
              </a:spcAft>
              <a:buClrTx/>
              <a:buSzPts val="1800"/>
              <a:buFontTx/>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Within just 20 hours of its October 4, 2005 release, over one million users had run the payload making </a:t>
            </a: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Samy</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fastest-spreading virus of all time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5">
            <a:extLst>
              <a:ext uri="{FF2B5EF4-FFF2-40B4-BE49-F238E27FC236}">
                <a16:creationId xmlns:a16="http://schemas.microsoft.com/office/drawing/2014/main" id="{84977B00-94C3-9D47-989F-1C719528502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4" name="Picture 3">
            <a:extLst>
              <a:ext uri="{FF2B5EF4-FFF2-40B4-BE49-F238E27FC236}">
                <a16:creationId xmlns:a16="http://schemas.microsoft.com/office/drawing/2014/main" id="{BBEB6B31-C95A-7544-A862-839D9C72FA8F}"/>
              </a:ext>
            </a:extLst>
          </p:cNvPr>
          <p:cNvPicPr>
            <a:picLocks noChangeAspect="1"/>
          </p:cNvPicPr>
          <p:nvPr/>
        </p:nvPicPr>
        <p:blipFill>
          <a:blip r:embed="rId3"/>
          <a:stretch>
            <a:fillRect/>
          </a:stretch>
        </p:blipFill>
        <p:spPr>
          <a:xfrm>
            <a:off x="3500397" y="3261521"/>
            <a:ext cx="5258416" cy="3156660"/>
          </a:xfrm>
          <a:prstGeom prst="rect">
            <a:avLst/>
          </a:prstGeom>
        </p:spPr>
      </p:pic>
    </p:spTree>
    <p:extLst>
      <p:ext uri="{BB962C8B-B14F-4D97-AF65-F5344CB8AC3E}">
        <p14:creationId xmlns:p14="http://schemas.microsoft.com/office/powerpoint/2010/main" val="3460760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Clinton-Obama Campaigns XSS Attack</a:t>
            </a:r>
          </a:p>
        </p:txBody>
      </p:sp>
      <p:sp>
        <p:nvSpPr>
          <p:cNvPr id="68" name="Shape 68"/>
          <p:cNvSpPr txBox="1"/>
          <p:nvPr/>
        </p:nvSpPr>
        <p:spPr>
          <a:xfrm>
            <a:off x="1835700" y="1563071"/>
            <a:ext cx="8239620" cy="1511725"/>
          </a:xfrm>
          <a:prstGeom prst="rect">
            <a:avLst/>
          </a:prstGeom>
          <a:noFill/>
          <a:ln>
            <a:noFill/>
          </a:ln>
        </p:spPr>
        <p:txBody>
          <a:bodyPr wrap="square" lIns="91425" tIns="91425" rIns="91425" bIns="91425" anchor="t" anchorCtr="0">
            <a:noAutofit/>
          </a:bodyPr>
          <a:lstStyle/>
          <a:p>
            <a:pPr marL="457200" marR="0" lvl="0" indent="-342900" algn="l" defTabSz="457200" rtl="0" eaLnBrk="1" fontAlgn="auto" latinLnBrk="0" hangingPunct="1">
              <a:lnSpc>
                <a:spcPct val="100000"/>
              </a:lnSpc>
              <a:spcBef>
                <a:spcPts val="0"/>
              </a:spcBef>
              <a:spcAft>
                <a:spcPts val="0"/>
              </a:spcAft>
              <a:buClrTx/>
              <a:buSzPts val="1800"/>
              <a:buFontTx/>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Finnish security researcher Harry </a:t>
            </a: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Sintonen</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published an example of a cross-site scripting vulnerability on </a:t>
            </a: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votehillary.org</a:t>
            </a: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0" indent="-342900" algn="l" defTabSz="457200" rtl="0" eaLnBrk="1" fontAlgn="auto" latinLnBrk="0" hangingPunct="1">
              <a:lnSpc>
                <a:spcPct val="100000"/>
              </a:lnSpc>
              <a:spcBef>
                <a:spcPts val="0"/>
              </a:spcBef>
              <a:spcAft>
                <a:spcPts val="0"/>
              </a:spcAft>
              <a:buClrTx/>
              <a:buSzPts val="1800"/>
              <a:buFontTx/>
              <a:buChar char="●"/>
              <a:tabLst/>
              <a:defRPr/>
            </a:pP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Sintonen's</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example submits a POST request to the Vote Hillary website and injects an iframe, causing the site to display the contents of Barack Obama's website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5">
            <a:extLst>
              <a:ext uri="{FF2B5EF4-FFF2-40B4-BE49-F238E27FC236}">
                <a16:creationId xmlns:a16="http://schemas.microsoft.com/office/drawing/2014/main" id="{84977B00-94C3-9D47-989F-1C719528502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4" name="Picture 3">
            <a:extLst>
              <a:ext uri="{FF2B5EF4-FFF2-40B4-BE49-F238E27FC236}">
                <a16:creationId xmlns:a16="http://schemas.microsoft.com/office/drawing/2014/main" id="{BBEB6B31-C95A-7544-A862-839D9C72FA8F}"/>
              </a:ext>
            </a:extLst>
          </p:cNvPr>
          <p:cNvPicPr>
            <a:picLocks noChangeAspect="1"/>
          </p:cNvPicPr>
          <p:nvPr/>
        </p:nvPicPr>
        <p:blipFill>
          <a:blip r:embed="rId3"/>
          <a:srcRect/>
          <a:stretch/>
        </p:blipFill>
        <p:spPr>
          <a:xfrm>
            <a:off x="3819688" y="3138739"/>
            <a:ext cx="5165816" cy="3543750"/>
          </a:xfrm>
          <a:prstGeom prst="rect">
            <a:avLst/>
          </a:prstGeom>
        </p:spPr>
      </p:pic>
    </p:spTree>
    <p:extLst>
      <p:ext uri="{BB962C8B-B14F-4D97-AF65-F5344CB8AC3E}">
        <p14:creationId xmlns:p14="http://schemas.microsoft.com/office/powerpoint/2010/main" val="6844317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BBC XSS Attack</a:t>
            </a:r>
          </a:p>
        </p:txBody>
      </p:sp>
      <p:sp>
        <p:nvSpPr>
          <p:cNvPr id="68" name="Shape 68"/>
          <p:cNvSpPr txBox="1"/>
          <p:nvPr/>
        </p:nvSpPr>
        <p:spPr>
          <a:xfrm>
            <a:off x="1835700" y="1563071"/>
            <a:ext cx="8239620" cy="1511725"/>
          </a:xfrm>
          <a:prstGeom prst="rect">
            <a:avLst/>
          </a:prstGeom>
          <a:noFill/>
          <a:ln>
            <a:noFill/>
          </a:ln>
        </p:spPr>
        <p:txBody>
          <a:bodyPr wrap="square" lIns="91425" tIns="91425" rIns="91425" bIns="91425" anchor="t" anchorCtr="0">
            <a:noAutofit/>
          </a:bodyPr>
          <a:lstStyle/>
          <a:p>
            <a:pPr marL="457200" marR="0" lvl="0" indent="-342900" algn="l" defTabSz="457200" rtl="0" eaLnBrk="1" fontAlgn="auto" latinLnBrk="0" hangingPunct="1">
              <a:lnSpc>
                <a:spcPct val="100000"/>
              </a:lnSpc>
              <a:spcBef>
                <a:spcPts val="0"/>
              </a:spcBef>
              <a:spcAft>
                <a:spcPts val="0"/>
              </a:spcAft>
              <a:buClrTx/>
              <a:buSzPts val="1800"/>
              <a:buFontTx/>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cyber-attack on Twitter platform </a:t>
            </a:r>
            <a:r>
              <a:rPr kumimoji="0" lang="en-GB"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Tweetdeck</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infiltrated several accounts, and re-tweeted garbled code</a:t>
            </a:r>
          </a:p>
          <a:p>
            <a:pPr marL="457200" marR="0" lvl="0" indent="-342900" algn="l" defTabSz="457200" rtl="0" eaLnBrk="1" fontAlgn="auto" latinLnBrk="0" hangingPunct="1">
              <a:lnSpc>
                <a:spcPct val="100000"/>
              </a:lnSpc>
              <a:spcBef>
                <a:spcPts val="0"/>
              </a:spcBef>
              <a:spcAft>
                <a:spcPts val="0"/>
              </a:spcAft>
              <a:buClrTx/>
              <a:buSzPts val="1800"/>
              <a:buFontTx/>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BBC's main Twitter account fell foul of the attack, re-tweeting incomprehensible code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5">
            <a:extLst>
              <a:ext uri="{FF2B5EF4-FFF2-40B4-BE49-F238E27FC236}">
                <a16:creationId xmlns:a16="http://schemas.microsoft.com/office/drawing/2014/main" id="{84977B00-94C3-9D47-989F-1C719528502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4" name="Picture 3">
            <a:extLst>
              <a:ext uri="{FF2B5EF4-FFF2-40B4-BE49-F238E27FC236}">
                <a16:creationId xmlns:a16="http://schemas.microsoft.com/office/drawing/2014/main" id="{BBEB6B31-C95A-7544-A862-839D9C72FA8F}"/>
              </a:ext>
            </a:extLst>
          </p:cNvPr>
          <p:cNvPicPr>
            <a:picLocks noChangeAspect="1"/>
          </p:cNvPicPr>
          <p:nvPr/>
        </p:nvPicPr>
        <p:blipFill>
          <a:blip r:embed="rId3"/>
          <a:srcRect/>
          <a:stretch/>
        </p:blipFill>
        <p:spPr>
          <a:xfrm>
            <a:off x="3062015" y="3280899"/>
            <a:ext cx="6235214" cy="3219823"/>
          </a:xfrm>
          <a:prstGeom prst="rect">
            <a:avLst/>
          </a:prstGeom>
        </p:spPr>
      </p:pic>
    </p:spTree>
    <p:extLst>
      <p:ext uri="{BB962C8B-B14F-4D97-AF65-F5344CB8AC3E}">
        <p14:creationId xmlns:p14="http://schemas.microsoft.com/office/powerpoint/2010/main" val="28891633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Non-persistent (Reflected) XSS Attack</a:t>
            </a:r>
          </a:p>
        </p:txBody>
      </p:sp>
      <p:pic>
        <p:nvPicPr>
          <p:cNvPr id="80" name="Shape 80"/>
          <p:cNvPicPr preferRelativeResize="0"/>
          <p:nvPr/>
        </p:nvPicPr>
        <p:blipFill>
          <a:blip r:embed="rId3">
            <a:alphaModFix/>
          </a:blip>
          <a:stretch>
            <a:fillRect/>
          </a:stretch>
        </p:blipFill>
        <p:spPr>
          <a:xfrm>
            <a:off x="3545708" y="3429001"/>
            <a:ext cx="5348356" cy="3428409"/>
          </a:xfrm>
          <a:prstGeom prst="rect">
            <a:avLst/>
          </a:prstGeom>
          <a:noFill/>
          <a:ln>
            <a:noFill/>
          </a:ln>
        </p:spPr>
      </p:pic>
      <p:sp>
        <p:nvSpPr>
          <p:cNvPr id="81" name="Shape 81"/>
          <p:cNvSpPr txBox="1"/>
          <p:nvPr/>
        </p:nvSpPr>
        <p:spPr>
          <a:xfrm>
            <a:off x="1835700" y="1356967"/>
            <a:ext cx="8236390" cy="2530800"/>
          </a:xfrm>
          <a:prstGeom prst="rect">
            <a:avLst/>
          </a:prstGeom>
          <a:noFill/>
          <a:ln>
            <a:noFill/>
          </a:ln>
        </p:spPr>
        <p:txBody>
          <a:bodyPr wrap="square" lIns="91425" tIns="91425" rIns="91425" bIns="91425" anchor="t" anchorCtr="0">
            <a:no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Many websites take input from the user, conduct some activities and then send response to the user in a web page, with the original user input included on the response (i.e., the user input is reflected back)</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E.g., Google search will give back your input and 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a website with a reflective behaviour takes user inputs, then:</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Attackers can put JavaScript code in the input, so when the input is reflected back, the </a:t>
            </a:r>
            <a:r>
              <a:rPr kumimoji="0" lang="en-GB"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JavaScript code will be injected</a:t>
            </a:r>
            <a:r>
              <a:rPr kumimoji="0" lang="en-GB"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into the web page from the website</a:t>
            </a:r>
          </a:p>
        </p:txBody>
      </p:sp>
      <p:sp>
        <p:nvSpPr>
          <p:cNvPr id="5" name="Slide Number Placeholder 5">
            <a:extLst>
              <a:ext uri="{FF2B5EF4-FFF2-40B4-BE49-F238E27FC236}">
                <a16:creationId xmlns:a16="http://schemas.microsoft.com/office/drawing/2014/main" id="{1FEC013D-088A-8044-91AF-73AB6D791D4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1672428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a:t>Non-persistent (Reflected) XSS Attack</a:t>
            </a:r>
          </a:p>
        </p:txBody>
      </p:sp>
      <p:sp>
        <p:nvSpPr>
          <p:cNvPr id="87" name="Shape 87"/>
          <p:cNvSpPr txBox="1">
            <a:spLocks noGrp="1"/>
          </p:cNvSpPr>
          <p:nvPr>
            <p:ph type="body" idx="1"/>
          </p:nvPr>
        </p:nvSpPr>
        <p:spPr>
          <a:prstGeom prst="rect">
            <a:avLst/>
          </a:prstGeom>
        </p:spPr>
        <p:txBody>
          <a:bodyPr vert="horz" wrap="square" lIns="91425" tIns="91425" rIns="91425" bIns="91425" rtlCol="0" anchor="t" anchorCtr="0">
            <a:noAutofit/>
          </a:bodyPr>
          <a:lstStyle/>
          <a:p>
            <a:pPr marL="457200">
              <a:buClr>
                <a:srgbClr val="000000"/>
              </a:buClr>
            </a:pPr>
            <a:r>
              <a:rPr lang="en-GB" sz="2000" dirty="0">
                <a:solidFill>
                  <a:srgbClr val="000000"/>
                </a:solidFill>
              </a:rPr>
              <a:t>Assume a vulnerable service on website : </a:t>
            </a:r>
            <a:r>
              <a:rPr lang="en-GB" sz="2000" u="sng" dirty="0">
                <a:solidFill>
                  <a:srgbClr val="000000"/>
                </a:solidFill>
                <a:hlinkClick r:id="rId3"/>
              </a:rPr>
              <a:t>http://www.example.com/search?input=word</a:t>
            </a:r>
            <a:r>
              <a:rPr lang="en-GB" sz="2000" dirty="0">
                <a:solidFill>
                  <a:srgbClr val="000000"/>
                </a:solidFill>
              </a:rPr>
              <a:t>, where word is provided by the users</a:t>
            </a:r>
          </a:p>
          <a:p>
            <a:pPr marL="457200">
              <a:buClr>
                <a:srgbClr val="000000"/>
              </a:buClr>
            </a:pPr>
            <a:endParaRPr lang="en-GB" sz="2000" dirty="0">
              <a:solidFill>
                <a:srgbClr val="000000"/>
              </a:solidFill>
            </a:endParaRPr>
          </a:p>
          <a:p>
            <a:pPr marL="457200">
              <a:buClr>
                <a:srgbClr val="000000"/>
              </a:buClr>
            </a:pPr>
            <a:r>
              <a:rPr lang="en-GB" sz="2000" dirty="0">
                <a:solidFill>
                  <a:srgbClr val="000000"/>
                </a:solidFill>
              </a:rPr>
              <a:t>Now the attacker sends the following URL to the victim and tricks him to click the link: </a:t>
            </a:r>
            <a:r>
              <a:rPr lang="en-GB" sz="2000" u="sng" dirty="0">
                <a:solidFill>
                  <a:srgbClr val="000000"/>
                </a:solidFill>
                <a:hlinkClick r:id="rId4"/>
              </a:rPr>
              <a:t>http://www.example.com/search?input=</a:t>
            </a:r>
            <a:r>
              <a:rPr lang="en-GB" sz="2000" dirty="0">
                <a:solidFill>
                  <a:srgbClr val="FF0000"/>
                </a:solidFill>
              </a:rPr>
              <a:t>&lt;script&gt;alert(“attack”);&lt;/script&gt;</a:t>
            </a:r>
          </a:p>
          <a:p>
            <a:pPr marL="457200">
              <a:buClr>
                <a:srgbClr val="000000"/>
              </a:buClr>
            </a:pPr>
            <a:endParaRPr lang="en-GB" sz="2000" dirty="0">
              <a:solidFill>
                <a:srgbClr val="000000"/>
              </a:solidFill>
            </a:endParaRPr>
          </a:p>
          <a:p>
            <a:pPr marL="457200">
              <a:buClr>
                <a:srgbClr val="000000"/>
              </a:buClr>
            </a:pPr>
            <a:r>
              <a:rPr lang="en-GB" sz="2000" dirty="0">
                <a:solidFill>
                  <a:srgbClr val="000000"/>
                </a:solidFill>
              </a:rPr>
              <a:t>Once the victim clicks on this link, an HTTP GET request will be sent to the </a:t>
            </a:r>
            <a:r>
              <a:rPr lang="en-GB" sz="2000" u="sng" dirty="0">
                <a:solidFill>
                  <a:srgbClr val="000000"/>
                </a:solidFill>
                <a:hlinkClick r:id="rId5"/>
              </a:rPr>
              <a:t>www.example.com</a:t>
            </a:r>
            <a:r>
              <a:rPr lang="en-GB" sz="2000" dirty="0">
                <a:solidFill>
                  <a:srgbClr val="000000"/>
                </a:solidFill>
              </a:rPr>
              <a:t> web server, which returns a page containing the search result, with the original input in the page</a:t>
            </a:r>
          </a:p>
          <a:p>
            <a:pPr marL="857250" lvl="1">
              <a:buClr>
                <a:srgbClr val="000000"/>
              </a:buClr>
            </a:pPr>
            <a:r>
              <a:rPr lang="en-GB" sz="1800" dirty="0">
                <a:solidFill>
                  <a:srgbClr val="000000"/>
                </a:solidFill>
              </a:rPr>
              <a:t>The input here is a JavaScript code which runs and gives a pop-up message on the victim’s browser</a:t>
            </a:r>
          </a:p>
        </p:txBody>
      </p:sp>
      <p:sp>
        <p:nvSpPr>
          <p:cNvPr id="4" name="Slide Number Placeholder 5">
            <a:extLst>
              <a:ext uri="{FF2B5EF4-FFF2-40B4-BE49-F238E27FC236}">
                <a16:creationId xmlns:a16="http://schemas.microsoft.com/office/drawing/2014/main" id="{5FC38945-86D1-524C-9B01-4C5456DB54B1}"/>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30022058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a:t>Persistent (Stored) XSS Attack</a:t>
            </a:r>
          </a:p>
        </p:txBody>
      </p:sp>
      <p:sp>
        <p:nvSpPr>
          <p:cNvPr id="93" name="Shape 93"/>
          <p:cNvSpPr txBox="1">
            <a:spLocks noGrp="1"/>
          </p:cNvSpPr>
          <p:nvPr>
            <p:ph type="body" idx="1"/>
          </p:nvPr>
        </p:nvSpPr>
        <p:spPr>
          <a:xfrm>
            <a:off x="1885704" y="1435012"/>
            <a:ext cx="8420593" cy="3919800"/>
          </a:xfrm>
          <a:prstGeom prst="rect">
            <a:avLst/>
          </a:prstGeom>
        </p:spPr>
        <p:txBody>
          <a:bodyPr vert="horz" wrap="square" lIns="91425" tIns="91425" rIns="91425" bIns="91425" rtlCol="0" anchor="t" anchorCtr="0">
            <a:noAutofit/>
          </a:bodyPr>
          <a:lstStyle/>
          <a:p>
            <a:pPr marL="457200">
              <a:buClr>
                <a:srgbClr val="000000"/>
              </a:buClr>
            </a:pPr>
            <a:r>
              <a:rPr lang="en-GB" sz="2000" dirty="0">
                <a:solidFill>
                  <a:srgbClr val="000000"/>
                </a:solidFill>
              </a:rPr>
              <a:t>Attackers directly send their data to a target website/server which stores the data in a persistent storage</a:t>
            </a:r>
          </a:p>
          <a:p>
            <a:pPr marL="457200">
              <a:buClr>
                <a:srgbClr val="000000"/>
              </a:buClr>
            </a:pPr>
            <a:r>
              <a:rPr lang="en-GB" sz="2000" dirty="0">
                <a:solidFill>
                  <a:srgbClr val="000000"/>
                </a:solidFill>
              </a:rPr>
              <a:t>If the website later sends the stored data to other users, it creates a channel between the users and the attackers</a:t>
            </a:r>
          </a:p>
          <a:p>
            <a:pPr marL="0" indent="0">
              <a:buNone/>
            </a:pPr>
            <a:endParaRPr lang="en-GB" sz="2000" dirty="0">
              <a:solidFill>
                <a:srgbClr val="000000"/>
              </a:solidFill>
            </a:endParaRPr>
          </a:p>
          <a:p>
            <a:pPr marL="0" indent="0">
              <a:buNone/>
            </a:pPr>
            <a:r>
              <a:rPr lang="en-GB" sz="2000" b="1" i="1" dirty="0">
                <a:solidFill>
                  <a:srgbClr val="000000"/>
                </a:solidFill>
              </a:rPr>
              <a:t>Example</a:t>
            </a:r>
            <a:r>
              <a:rPr lang="en-GB" sz="2000" dirty="0">
                <a:solidFill>
                  <a:srgbClr val="000000"/>
                </a:solidFill>
              </a:rPr>
              <a:t>: User profile in a social network is a channel as it is set by one user and viewed by another</a:t>
            </a:r>
          </a:p>
        </p:txBody>
      </p:sp>
      <p:pic>
        <p:nvPicPr>
          <p:cNvPr id="94" name="Shape 94"/>
          <p:cNvPicPr preferRelativeResize="0"/>
          <p:nvPr/>
        </p:nvPicPr>
        <p:blipFill>
          <a:blip r:embed="rId3">
            <a:alphaModFix/>
          </a:blip>
          <a:stretch>
            <a:fillRect/>
          </a:stretch>
        </p:blipFill>
        <p:spPr>
          <a:xfrm>
            <a:off x="3865267" y="3667649"/>
            <a:ext cx="4893547" cy="3053827"/>
          </a:xfrm>
          <a:prstGeom prst="rect">
            <a:avLst/>
          </a:prstGeom>
          <a:noFill/>
          <a:ln>
            <a:noFill/>
          </a:ln>
        </p:spPr>
      </p:pic>
      <p:sp>
        <p:nvSpPr>
          <p:cNvPr id="5" name="Slide Number Placeholder 5">
            <a:extLst>
              <a:ext uri="{FF2B5EF4-FFF2-40B4-BE49-F238E27FC236}">
                <a16:creationId xmlns:a16="http://schemas.microsoft.com/office/drawing/2014/main" id="{C36EB5AD-A610-EB42-BE78-8827AB37F084}"/>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13426711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a:t>Persistent (Stored) XSS Attack</a:t>
            </a:r>
          </a:p>
        </p:txBody>
      </p:sp>
      <p:sp>
        <p:nvSpPr>
          <p:cNvPr id="100" name="Shape 100"/>
          <p:cNvSpPr txBox="1">
            <a:spLocks noGrp="1"/>
          </p:cNvSpPr>
          <p:nvPr>
            <p:ph type="body" idx="1"/>
          </p:nvPr>
        </p:nvSpPr>
        <p:spPr>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These channels are supposed to be data channels</a:t>
            </a:r>
          </a:p>
          <a:p>
            <a:pPr marL="457200">
              <a:spcAft>
                <a:spcPts val="600"/>
              </a:spcAft>
              <a:buClr>
                <a:srgbClr val="000000"/>
              </a:buClr>
            </a:pPr>
            <a:r>
              <a:rPr lang="en-GB" dirty="0">
                <a:solidFill>
                  <a:srgbClr val="000000"/>
                </a:solidFill>
              </a:rPr>
              <a:t>But data provided by users can contain HTML </a:t>
            </a:r>
            <a:r>
              <a:rPr lang="en-GB" dirty="0" err="1">
                <a:solidFill>
                  <a:srgbClr val="000000"/>
                </a:solidFill>
              </a:rPr>
              <a:t>markups</a:t>
            </a:r>
            <a:r>
              <a:rPr lang="en-GB" dirty="0">
                <a:solidFill>
                  <a:srgbClr val="000000"/>
                </a:solidFill>
              </a:rPr>
              <a:t> and JavaScript code</a:t>
            </a:r>
          </a:p>
          <a:p>
            <a:pPr marL="457200">
              <a:spcAft>
                <a:spcPts val="600"/>
              </a:spcAft>
              <a:buClr>
                <a:srgbClr val="000000"/>
              </a:buClr>
            </a:pPr>
            <a:r>
              <a:rPr lang="en-GB" dirty="0">
                <a:solidFill>
                  <a:srgbClr val="000000"/>
                </a:solidFill>
              </a:rPr>
              <a:t>If the input is not sanitized properly by the website, it is sent to other users’ browsers through the channel and gets executed by the browsers</a:t>
            </a:r>
          </a:p>
          <a:p>
            <a:pPr marL="457200">
              <a:spcAft>
                <a:spcPts val="600"/>
              </a:spcAft>
              <a:buClr>
                <a:srgbClr val="000000"/>
              </a:buClr>
            </a:pPr>
            <a:r>
              <a:rPr lang="en-GB" dirty="0">
                <a:solidFill>
                  <a:srgbClr val="000000"/>
                </a:solidFill>
              </a:rPr>
              <a:t>Browsers consider it like any other code coming from the website; Therefore, the code is given the same privileges as that from the website</a:t>
            </a:r>
          </a:p>
        </p:txBody>
      </p:sp>
      <p:sp>
        <p:nvSpPr>
          <p:cNvPr id="4" name="Slide Number Placeholder 5">
            <a:extLst>
              <a:ext uri="{FF2B5EF4-FFF2-40B4-BE49-F238E27FC236}">
                <a16:creationId xmlns:a16="http://schemas.microsoft.com/office/drawing/2014/main" id="{8971AEBE-4C60-2B4A-A7B6-AFDC0E8DC4C6}"/>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646371862"/>
      </p:ext>
    </p:extLst>
  </p:cSld>
  <p:clrMapOvr>
    <a:masterClrMapping/>
  </p:clrMapOvr>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2040</TotalTime>
  <Words>22184</Words>
  <Application>Microsoft Office PowerPoint</Application>
  <PresentationFormat>Widescreen</PresentationFormat>
  <Paragraphs>2134</Paragraphs>
  <Slides>148</Slides>
  <Notes>114</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148</vt:i4>
      </vt:variant>
    </vt:vector>
  </HeadingPairs>
  <TitlesOfParts>
    <vt:vector size="165" baseType="lpstr">
      <vt:lpstr>Arial Unicode MS</vt:lpstr>
      <vt:lpstr>Inter</vt:lpstr>
      <vt:lpstr>Microsoft YaHei</vt:lpstr>
      <vt:lpstr>ＭＳ Ｐゴシック</vt:lpstr>
      <vt:lpstr>MuseoSans</vt:lpstr>
      <vt:lpstr>Myriad Roman</vt:lpstr>
      <vt:lpstr>OpenSans</vt:lpstr>
      <vt:lpstr>ZapfDingbats</vt:lpstr>
      <vt:lpstr>Arial</vt:lpstr>
      <vt:lpstr>Calibri</vt:lpstr>
      <vt:lpstr>Consolas</vt:lpstr>
      <vt:lpstr>Courier New</vt:lpstr>
      <vt:lpstr>Times</vt:lpstr>
      <vt:lpstr>Times New Roman</vt:lpstr>
      <vt:lpstr>Wingdings</vt:lpstr>
      <vt:lpstr>Office Theme</vt:lpstr>
      <vt:lpstr>1_Office Theme</vt:lpstr>
      <vt:lpstr>PowerPoint Presentation</vt:lpstr>
      <vt:lpstr>PowerPoint Presentation</vt:lpstr>
      <vt:lpstr>PowerPoint Presentation</vt:lpstr>
      <vt:lpstr>TCP Protocol</vt:lpstr>
      <vt:lpstr>TCP Client Program </vt:lpstr>
      <vt:lpstr>TCP Server Program</vt:lpstr>
      <vt:lpstr>TCP Server Program</vt:lpstr>
      <vt:lpstr>TCP Server Program</vt:lpstr>
      <vt:lpstr>TCP Server Program</vt:lpstr>
      <vt:lpstr>Data Transmission</vt:lpstr>
      <vt:lpstr>Data Transmission</vt:lpstr>
      <vt:lpstr>TCP Header</vt:lpstr>
      <vt:lpstr>TCP Header</vt:lpstr>
      <vt:lpstr>Maintaining Order &amp; Reliability</vt:lpstr>
      <vt:lpstr>Flow and Congestion Control</vt:lpstr>
      <vt:lpstr>TCP 3-way Handshake Protocol</vt:lpstr>
      <vt:lpstr>TCP 3-way Handshake Protocol</vt:lpstr>
      <vt:lpstr>TCP 3-way Handshake Protocol</vt:lpstr>
      <vt:lpstr>TCP 3-way Handshake Protocol</vt:lpstr>
      <vt:lpstr>PowerPoint Presentation</vt:lpstr>
      <vt:lpstr>PowerPoint Presentation</vt:lpstr>
      <vt:lpstr>PowerPoint Presentation</vt:lpstr>
      <vt:lpstr>SYN Flooding Attack</vt:lpstr>
      <vt:lpstr>Launching SYN Flooding Attack  – Before Attacking</vt:lpstr>
      <vt:lpstr>SYN Flooding Attack – Launch the Attack</vt:lpstr>
      <vt:lpstr>SYN Flooding Attack - Results</vt:lpstr>
      <vt:lpstr>Countermeasures: SYN Cookies</vt:lpstr>
      <vt:lpstr>PowerPoint Presentation</vt:lpstr>
      <vt:lpstr>TCP Reset Attack</vt:lpstr>
      <vt:lpstr>TCP Reset Attack</vt:lpstr>
      <vt:lpstr>PowerPoint Presentation</vt:lpstr>
      <vt:lpstr>Maintaining user/server state: cookies</vt:lpstr>
      <vt:lpstr>Maintaining user/server state: cookies</vt:lpstr>
      <vt:lpstr>Maintaining user/server state: cookies</vt:lpstr>
      <vt:lpstr>HTTP cookies: comments</vt:lpstr>
      <vt:lpstr>PowerPoint Presentation</vt:lpstr>
      <vt:lpstr>PowerPoint Presentation</vt:lpstr>
      <vt:lpstr>PowerPoint Presentation</vt:lpstr>
      <vt:lpstr>PowerPoint Presentation</vt:lpstr>
      <vt:lpstr>PowerPoint Presentation</vt:lpstr>
      <vt:lpstr>PowerPoint Presentation</vt:lpstr>
      <vt:lpstr>TCP Session Hijacking Attack</vt:lpstr>
      <vt:lpstr>TCP Session Hijacking Attack Examples</vt:lpstr>
      <vt:lpstr>Defending Against Session Hijacking</vt:lpstr>
      <vt:lpstr>PowerPoint Presentation</vt:lpstr>
      <vt:lpstr>Denial-of-Service (DoS) Attack</vt:lpstr>
      <vt:lpstr>DoS Attack - Facts</vt:lpstr>
      <vt:lpstr>Common Tools Used for DoS Attacks</vt:lpstr>
      <vt:lpstr>Common Tools Used for DoS Attacks</vt:lpstr>
      <vt:lpstr>Denial-of-Service (DoS) Attack Categories</vt:lpstr>
      <vt:lpstr>Classic DoS Attacks</vt:lpstr>
      <vt:lpstr>Flooding Attacks</vt:lpstr>
      <vt:lpstr>Distributed DoS (DDoS) Attacks</vt:lpstr>
      <vt:lpstr>Hypertext Transfer Protocol (HTTP) Based Attacks</vt:lpstr>
      <vt:lpstr>DNS Reflection Attack</vt:lpstr>
      <vt:lpstr>Amplification Attacks</vt:lpstr>
      <vt:lpstr>Amplification Attacks cont.</vt:lpstr>
      <vt:lpstr>DNS Amplification Attack</vt:lpstr>
      <vt:lpstr>Another way to category DDoS</vt:lpstr>
      <vt:lpstr>Real-World Examples of DoS Attacks</vt:lpstr>
      <vt:lpstr>Four lines of DDoS Attack Defense</vt:lpstr>
      <vt:lpstr>DDoS Attack Prevention</vt:lpstr>
      <vt:lpstr>DDoS Attack Prevention (2)</vt:lpstr>
      <vt:lpstr>Responding to DoS Attacks</vt:lpstr>
      <vt:lpstr>Responding to DoS Attacks</vt:lpstr>
      <vt:lpstr>Moving Target Defense</vt:lpstr>
      <vt:lpstr>MTD System Model</vt:lpstr>
      <vt:lpstr>MTD Controller Architecture</vt:lpstr>
      <vt:lpstr>Three Big Questions</vt:lpstr>
      <vt:lpstr>How to Defend Against DoS Attacks – On your own?</vt:lpstr>
      <vt:lpstr>Summary</vt:lpstr>
      <vt:lpstr>PowerPoint Presentation</vt:lpstr>
      <vt:lpstr>Interacting with Database in Web Application</vt:lpstr>
      <vt:lpstr>Getting Data from User</vt:lpstr>
      <vt:lpstr>Getting Data from User</vt:lpstr>
      <vt:lpstr>How Web Applications Interact with Database</vt:lpstr>
      <vt:lpstr>How Web Applications Interact with a Database?</vt:lpstr>
      <vt:lpstr>Launching SQL Injection Attacks</vt:lpstr>
      <vt:lpstr>Launching SQL Injection Attacks</vt:lpstr>
      <vt:lpstr>Launching SQL Injection Attacks using cURL</vt:lpstr>
      <vt:lpstr>Modify Database</vt:lpstr>
      <vt:lpstr>Modify Database</vt:lpstr>
      <vt:lpstr>Multiple SQL Statements</vt:lpstr>
      <vt:lpstr>Multiple SQL Statements</vt:lpstr>
      <vt:lpstr>SQL Injection Humor</vt:lpstr>
      <vt:lpstr>The Fundamental Cause</vt:lpstr>
      <vt:lpstr>Countermeasures: Filtering and Encoding Data</vt:lpstr>
      <vt:lpstr>Countermeasures: Prepared Statement</vt:lpstr>
      <vt:lpstr>Countermeasures: Prepared Statement</vt:lpstr>
      <vt:lpstr>Why Are Prepared Statements Secure?</vt:lpstr>
      <vt:lpstr>PowerPoint Presentation</vt:lpstr>
      <vt:lpstr>The Cross-Site Scripting Attack</vt:lpstr>
      <vt:lpstr>Samy Computer Worm</vt:lpstr>
      <vt:lpstr>Clinton-Obama Campaigns XSS Attack</vt:lpstr>
      <vt:lpstr>BBC XSS Attack</vt:lpstr>
      <vt:lpstr>Non-persistent (Reflected) XSS Attack</vt:lpstr>
      <vt:lpstr>Non-persistent (Reflected) XSS Attack</vt:lpstr>
      <vt:lpstr>Persistent (Stored) XSS Attack</vt:lpstr>
      <vt:lpstr>Persistent (Stored) XSS Attack</vt:lpstr>
      <vt:lpstr>Damage Caused by XSS</vt:lpstr>
      <vt:lpstr>Damage Caused by XSS</vt:lpstr>
      <vt:lpstr>Self-Propagation XSS Worm</vt:lpstr>
      <vt:lpstr>Countermeasures: The Filter Approach</vt:lpstr>
      <vt:lpstr>Countermeasures: The Encoding Approach</vt:lpstr>
      <vt:lpstr>Countermeasures: Using CSP</vt:lpstr>
      <vt:lpstr>In-Class Practices</vt:lpstr>
      <vt:lpstr>Answers to Q1</vt:lpstr>
      <vt:lpstr>In-Class Practice</vt:lpstr>
      <vt:lpstr>Answers to Q2</vt:lpstr>
      <vt:lpstr>In-Class Practices</vt:lpstr>
      <vt:lpstr>Answers to Q3</vt:lpstr>
      <vt:lpstr>PowerPoint Presentation</vt:lpstr>
      <vt:lpstr>The Heartbleed Bug and Attack</vt:lpstr>
      <vt:lpstr>Background: the Heartbeat Protocol</vt:lpstr>
      <vt:lpstr>How Response Packet is Constructed</vt:lpstr>
      <vt:lpstr>Attack Launch</vt:lpstr>
      <vt:lpstr>Attack Launch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 DNS Server and Iterative Query Process</vt:lpstr>
      <vt:lpstr>Emulating Local DNS Server  (Step 1: Ask ROOT)</vt:lpstr>
      <vt:lpstr>Steps 2-3: Ask .net &amp; example.net servers</vt:lpstr>
      <vt:lpstr>DNS cache</vt:lpstr>
      <vt:lpstr>DNS Attacks</vt:lpstr>
      <vt:lpstr>Overview of the Attack Surfaces</vt:lpstr>
      <vt:lpstr>DNS Attacks on Compromised Machines</vt:lpstr>
      <vt:lpstr>Spoofing DNS Replies (from LAN)</vt:lpstr>
      <vt:lpstr>Attacks on Nameservers  of a Particular Domain</vt:lpstr>
      <vt:lpstr>Attacks on Nameservers  of a Particular Domain</vt:lpstr>
      <vt:lpstr>Attacks on Nameservers of  a Particular Domain</vt:lpstr>
      <vt:lpstr>PowerPoint Presentation</vt:lpstr>
      <vt:lpstr>Network, IoT, and Cybersecurity Research Lab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31</cp:revision>
  <dcterms:created xsi:type="dcterms:W3CDTF">2022-11-16T16:52:58Z</dcterms:created>
  <dcterms:modified xsi:type="dcterms:W3CDTF">2024-02-12T02:10:48Z</dcterms:modified>
</cp:coreProperties>
</file>